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ADA169-219B-4ECA-80D9-8CA636C452A2}">
  <a:tblStyle styleId="{2DADA169-219B-4ECA-80D9-8CA636C452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-bold.fntdata"/><Relationship Id="rId10" Type="http://schemas.openxmlformats.org/officeDocument/2006/relationships/slide" Target="slides/slide4.xml"/><Relationship Id="rId54" Type="http://schemas.openxmlformats.org/officeDocument/2006/relationships/font" Target="fonts/Roboto-regular.fntdata"/><Relationship Id="rId13" Type="http://schemas.openxmlformats.org/officeDocument/2006/relationships/slide" Target="slides/slide7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90befdbb1_8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90befdbb1_8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90befdbb1_8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90befdbb1_8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90befdbb1_8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90befdbb1_8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90befdbb1_8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90befdbb1_8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90befdbb1_8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90befdbb1_8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90befdbb1_8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90befdbb1_8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90befdbb1_8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90befdbb1_8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90befdbb1_8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90befdbb1_8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90befdbb1_8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90befdbb1_8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90befdbb1_8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90befdbb1_8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0befdbb1_8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90befdbb1_8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090befdbb1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090befdbb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90befdbb1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090befdb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090befdbb1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090befdb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90befdbb1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090befdbb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90befdbb1_0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090befdbb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90befdbb1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90befdbb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090befdbb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090befdbb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090befdbb1_0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090befdbb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090befdbb1_0_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090befdbb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090befdbb1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090befdbb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090befdbb1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090befdbb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090befdbb1_0_1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090befdbb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090befdbb1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090befdbb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90befdbb1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90befdbb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90befdbb1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090befdbb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090befdbb1_0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090befdbb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090befdbb1_0_1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090befdbb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090befdbb1_0_1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090befdbb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090befdbb1_0_3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090befdbb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090befdbb1_0_2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090befdbb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0befdbb1_8_3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90befdbb1_8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090befdbb1_0_2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090befdbb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090befdbb1_0_2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090befdbb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90befdbb1_0_2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90befdbb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090befdbb1_0_2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090befdbb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090befdbb1_8_8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090befdbb1_8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90befdbb1_8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090befdbb1_8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090befdbb1_8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090befdbb1_8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090befdbb1_8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090befdbb1_8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90befdbb1_8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90befdbb1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0befdbb1_8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90befdbb1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90befdbb1_8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90befdbb1_8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10" Type="http://schemas.openxmlformats.org/officeDocument/2006/relationships/image" Target="../media/image15.png"/><Relationship Id="rId9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9.png"/><Relationship Id="rId7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563725" y="592125"/>
            <a:ext cx="7692300" cy="15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highlight>
                  <a:schemeClr val="lt1"/>
                </a:highlight>
              </a:rPr>
              <a:t>CSE326</a:t>
            </a:r>
            <a:endParaRPr b="1">
              <a:solidFill>
                <a:schemeClr val="accent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highlight>
                  <a:schemeClr val="accent3"/>
                </a:highlight>
              </a:rPr>
              <a:t>Toll Management System</a:t>
            </a:r>
            <a:endParaRPr b="1" sz="3800"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highlight>
                <a:schemeClr val="accent3"/>
              </a:highlight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655850" y="3319775"/>
            <a:ext cx="7692300" cy="15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864775" y="3359375"/>
            <a:ext cx="12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Group : 2</a:t>
            </a:r>
            <a:endParaRPr b="1" sz="2000">
              <a:solidFill>
                <a:schemeClr val="accent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999600" y="3797225"/>
            <a:ext cx="201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1705072 - Sourov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1705079 - Shammo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1705080 - Shafayat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808950" y="3797225"/>
            <a:ext cx="201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1705081 - Kamrul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1705082 - Mehedi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1705084 - Utsa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63725" y="2719875"/>
            <a:ext cx="734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Presented by: Sourov(1705072) and Shafayat(1705080)</a:t>
            </a:r>
            <a:endParaRPr b="1" sz="1800">
              <a:solidFill>
                <a:schemeClr val="accent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562275" y="1690025"/>
            <a:ext cx="76923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highlight>
                  <a:schemeClr val="accent3"/>
                </a:highlight>
              </a:rPr>
              <a:t>Topic:</a:t>
            </a:r>
            <a:r>
              <a:rPr lang="en" sz="2800">
                <a:highlight>
                  <a:schemeClr val="accent3"/>
                </a:highlight>
              </a:rPr>
              <a:t> Class Diagram &amp; ER Diagram </a:t>
            </a:r>
            <a:endParaRPr sz="2800">
              <a:highlight>
                <a:schemeClr val="accent3"/>
              </a:highlight>
            </a:endParaRPr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/>
          <p:nvPr/>
        </p:nvSpPr>
        <p:spPr>
          <a:xfrm>
            <a:off x="118125" y="3408525"/>
            <a:ext cx="12957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Recharge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1162325" y="2510325"/>
            <a:ext cx="1781100" cy="400200"/>
          </a:xfrm>
          <a:prstGeom prst="rect">
            <a:avLst/>
          </a:prstGeom>
          <a:solidFill>
            <a:srgbClr val="FFE599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UserController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284925" y="1393350"/>
            <a:ext cx="1588800" cy="4002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PaymentUI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804800" y="44711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high 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5387850" y="4743300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ER Diagram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Level View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2"/>
          <p:cNvSpPr txBox="1"/>
          <p:nvPr>
            <p:ph type="title"/>
          </p:nvPr>
        </p:nvSpPr>
        <p:spPr>
          <a:xfrm>
            <a:off x="6233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User:</a:t>
            </a:r>
            <a:r>
              <a:rPr lang="en"/>
              <a:t> Financial Management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2197575" y="1393350"/>
            <a:ext cx="1386300" cy="4002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DuesUI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3254175" y="3146325"/>
            <a:ext cx="10326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Due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2946925" y="4060425"/>
            <a:ext cx="12957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Payment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230" name="Google Shape;230;p22"/>
          <p:cNvCxnSpPr>
            <a:stCxn id="222" idx="2"/>
            <a:endCxn id="221" idx="0"/>
          </p:cNvCxnSpPr>
          <p:nvPr/>
        </p:nvCxnSpPr>
        <p:spPr>
          <a:xfrm>
            <a:off x="1079325" y="1793550"/>
            <a:ext cx="973500" cy="7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2"/>
          <p:cNvCxnSpPr>
            <a:stCxn id="227" idx="2"/>
            <a:endCxn id="221" idx="0"/>
          </p:cNvCxnSpPr>
          <p:nvPr/>
        </p:nvCxnSpPr>
        <p:spPr>
          <a:xfrm flipH="1">
            <a:off x="2052825" y="1793550"/>
            <a:ext cx="837900" cy="7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2"/>
          <p:cNvCxnSpPr>
            <a:stCxn id="221" idx="2"/>
            <a:endCxn id="220" idx="0"/>
          </p:cNvCxnSpPr>
          <p:nvPr/>
        </p:nvCxnSpPr>
        <p:spPr>
          <a:xfrm flipH="1">
            <a:off x="765875" y="2910525"/>
            <a:ext cx="1287000" cy="4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2"/>
          <p:cNvCxnSpPr>
            <a:stCxn id="221" idx="2"/>
            <a:endCxn id="229" idx="0"/>
          </p:cNvCxnSpPr>
          <p:nvPr/>
        </p:nvCxnSpPr>
        <p:spPr>
          <a:xfrm>
            <a:off x="2052875" y="2910525"/>
            <a:ext cx="1542000" cy="11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2"/>
          <p:cNvCxnSpPr>
            <a:stCxn id="221" idx="2"/>
            <a:endCxn id="228" idx="0"/>
          </p:cNvCxnSpPr>
          <p:nvPr/>
        </p:nvCxnSpPr>
        <p:spPr>
          <a:xfrm>
            <a:off x="2052875" y="2910525"/>
            <a:ext cx="17175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2"/>
          <p:cNvSpPr txBox="1"/>
          <p:nvPr/>
        </p:nvSpPr>
        <p:spPr>
          <a:xfrm>
            <a:off x="1412325" y="2849313"/>
            <a:ext cx="3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1812375" y="2849313"/>
            <a:ext cx="3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2212425" y="2885125"/>
            <a:ext cx="3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612225" y="3072300"/>
            <a:ext cx="3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3199525" y="3808725"/>
            <a:ext cx="3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3522625" y="2856038"/>
            <a:ext cx="3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1794750" y="4060425"/>
            <a:ext cx="9735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Offer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470975" y="4060425"/>
            <a:ext cx="9735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Vehicle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243" name="Google Shape;243;p22"/>
          <p:cNvCxnSpPr>
            <a:stCxn id="241" idx="0"/>
          </p:cNvCxnSpPr>
          <p:nvPr/>
        </p:nvCxnSpPr>
        <p:spPr>
          <a:xfrm rot="10800000">
            <a:off x="2044800" y="2881425"/>
            <a:ext cx="236700" cy="11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2"/>
          <p:cNvCxnSpPr>
            <a:stCxn id="220" idx="3"/>
            <a:endCxn id="241" idx="0"/>
          </p:cNvCxnSpPr>
          <p:nvPr/>
        </p:nvCxnSpPr>
        <p:spPr>
          <a:xfrm>
            <a:off x="1413825" y="3608625"/>
            <a:ext cx="86760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2"/>
          <p:cNvCxnSpPr>
            <a:stCxn id="220" idx="2"/>
            <a:endCxn id="242" idx="0"/>
          </p:cNvCxnSpPr>
          <p:nvPr/>
        </p:nvCxnSpPr>
        <p:spPr>
          <a:xfrm>
            <a:off x="765975" y="3808725"/>
            <a:ext cx="19170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2"/>
          <p:cNvSpPr txBox="1"/>
          <p:nvPr/>
        </p:nvSpPr>
        <p:spPr>
          <a:xfrm>
            <a:off x="2474200" y="2764400"/>
            <a:ext cx="2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2168250" y="3678113"/>
            <a:ext cx="3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1390238" y="3408513"/>
            <a:ext cx="3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1541899" y="3739725"/>
            <a:ext cx="5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0..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764625" y="3224700"/>
            <a:ext cx="3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440825" y="3678125"/>
            <a:ext cx="3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915538" y="3771713"/>
            <a:ext cx="3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22"/>
          <p:cNvPicPr preferRelativeResize="0"/>
          <p:nvPr/>
        </p:nvPicPr>
        <p:blipFill rotWithShape="1">
          <a:blip r:embed="rId3">
            <a:alphaModFix/>
          </a:blip>
          <a:srcRect b="0" l="1681" r="0" t="0"/>
          <a:stretch/>
        </p:blipFill>
        <p:spPr>
          <a:xfrm>
            <a:off x="4398925" y="945200"/>
            <a:ext cx="4689075" cy="39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2"/>
          <p:cNvSpPr/>
          <p:nvPr/>
        </p:nvSpPr>
        <p:spPr>
          <a:xfrm>
            <a:off x="5880400" y="3808725"/>
            <a:ext cx="1386300" cy="105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4190525" y="973050"/>
            <a:ext cx="1781100" cy="153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22"/>
          <p:cNvCxnSpPr>
            <a:stCxn id="228" idx="2"/>
            <a:endCxn id="229" idx="0"/>
          </p:cNvCxnSpPr>
          <p:nvPr/>
        </p:nvCxnSpPr>
        <p:spPr>
          <a:xfrm flipH="1">
            <a:off x="3594675" y="3546525"/>
            <a:ext cx="175800" cy="5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2"/>
          <p:cNvSpPr txBox="1"/>
          <p:nvPr/>
        </p:nvSpPr>
        <p:spPr>
          <a:xfrm>
            <a:off x="3654174" y="3479300"/>
            <a:ext cx="5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0..1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3591638" y="3771725"/>
            <a:ext cx="2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/>
        </p:nvSpPr>
        <p:spPr>
          <a:xfrm>
            <a:off x="1364225" y="46290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Detailed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 View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3"/>
          <p:cNvSpPr txBox="1"/>
          <p:nvPr>
            <p:ph type="title"/>
          </p:nvPr>
        </p:nvSpPr>
        <p:spPr>
          <a:xfrm>
            <a:off x="6233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User:</a:t>
            </a:r>
            <a:r>
              <a:rPr lang="en"/>
              <a:t> Financial Management</a:t>
            </a:r>
            <a:endParaRPr/>
          </a:p>
        </p:txBody>
      </p:sp>
      <p:pic>
        <p:nvPicPr>
          <p:cNvPr id="267" name="Google Shape;2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87275"/>
            <a:ext cx="1782700" cy="124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75" y="3113300"/>
            <a:ext cx="1644125" cy="103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4525" y="3458176"/>
            <a:ext cx="1498225" cy="15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9951" y="3074588"/>
            <a:ext cx="1644125" cy="189617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3"/>
          <p:cNvSpPr/>
          <p:nvPr/>
        </p:nvSpPr>
        <p:spPr>
          <a:xfrm>
            <a:off x="1971800" y="2038950"/>
            <a:ext cx="628650" cy="152400"/>
          </a:xfrm>
          <a:custGeom>
            <a:rect b="b" l="l" r="r" t="t"/>
            <a:pathLst>
              <a:path extrusionOk="0" h="6096" w="25146">
                <a:moveTo>
                  <a:pt x="0" y="0"/>
                </a:moveTo>
                <a:cubicBezTo>
                  <a:pt x="8538" y="1220"/>
                  <a:pt x="16521" y="6096"/>
                  <a:pt x="25146" y="60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Google Shape;272;p23"/>
          <p:cNvSpPr/>
          <p:nvPr/>
        </p:nvSpPr>
        <p:spPr>
          <a:xfrm>
            <a:off x="1962275" y="3286725"/>
            <a:ext cx="638175" cy="361950"/>
          </a:xfrm>
          <a:custGeom>
            <a:rect b="b" l="l" r="r" t="t"/>
            <a:pathLst>
              <a:path extrusionOk="0" h="14478" w="25527">
                <a:moveTo>
                  <a:pt x="0" y="14478"/>
                </a:moveTo>
                <a:cubicBezTo>
                  <a:pt x="4716" y="13954"/>
                  <a:pt x="10361" y="14023"/>
                  <a:pt x="13716" y="10668"/>
                </a:cubicBezTo>
                <a:cubicBezTo>
                  <a:pt x="17467" y="6917"/>
                  <a:pt x="20782" y="2373"/>
                  <a:pt x="2552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Google Shape;273;p23"/>
          <p:cNvSpPr/>
          <p:nvPr/>
        </p:nvSpPr>
        <p:spPr>
          <a:xfrm>
            <a:off x="3886325" y="1886550"/>
            <a:ext cx="695325" cy="476250"/>
          </a:xfrm>
          <a:custGeom>
            <a:rect b="b" l="l" r="r" t="t"/>
            <a:pathLst>
              <a:path extrusionOk="0" h="19050" w="27813">
                <a:moveTo>
                  <a:pt x="0" y="19050"/>
                </a:moveTo>
                <a:cubicBezTo>
                  <a:pt x="5500" y="16300"/>
                  <a:pt x="9559" y="11309"/>
                  <a:pt x="14478" y="7620"/>
                </a:cubicBezTo>
                <a:cubicBezTo>
                  <a:pt x="18574" y="4548"/>
                  <a:pt x="24193" y="3620"/>
                  <a:pt x="278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Google Shape;274;p23"/>
          <p:cNvSpPr txBox="1"/>
          <p:nvPr/>
        </p:nvSpPr>
        <p:spPr>
          <a:xfrm>
            <a:off x="3914900" y="2173050"/>
            <a:ext cx="2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3914900" y="2886713"/>
            <a:ext cx="2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3914900" y="3458175"/>
            <a:ext cx="2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4324525" y="1703800"/>
            <a:ext cx="2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4114338" y="3822575"/>
            <a:ext cx="2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5968475" y="3168950"/>
            <a:ext cx="2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6671" y="945209"/>
            <a:ext cx="1560525" cy="173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86000" y="1553938"/>
            <a:ext cx="1644125" cy="253893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/>
          <p:nvPr/>
        </p:nvSpPr>
        <p:spPr>
          <a:xfrm>
            <a:off x="3946650" y="3460100"/>
            <a:ext cx="368325" cy="420950"/>
          </a:xfrm>
          <a:custGeom>
            <a:rect b="b" l="l" r="r" t="t"/>
            <a:pathLst>
              <a:path extrusionOk="0" h="16838" w="14733">
                <a:moveTo>
                  <a:pt x="0" y="0"/>
                </a:moveTo>
                <a:cubicBezTo>
                  <a:pt x="2843" y="948"/>
                  <a:pt x="6621" y="759"/>
                  <a:pt x="8419" y="3157"/>
                </a:cubicBezTo>
                <a:cubicBezTo>
                  <a:pt x="11432" y="7176"/>
                  <a:pt x="10241" y="14592"/>
                  <a:pt x="14733" y="1683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83" name="Google Shape;283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76550" y="2342125"/>
            <a:ext cx="1644125" cy="130654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3"/>
          <p:cNvSpPr/>
          <p:nvPr/>
        </p:nvSpPr>
        <p:spPr>
          <a:xfrm>
            <a:off x="3920350" y="2832321"/>
            <a:ext cx="3604375" cy="101600"/>
          </a:xfrm>
          <a:custGeom>
            <a:rect b="b" l="l" r="r" t="t"/>
            <a:pathLst>
              <a:path extrusionOk="0" h="4064" w="144175">
                <a:moveTo>
                  <a:pt x="0" y="3011"/>
                </a:moveTo>
                <a:cubicBezTo>
                  <a:pt x="25091" y="3011"/>
                  <a:pt x="50307" y="-1863"/>
                  <a:pt x="75245" y="907"/>
                </a:cubicBezTo>
                <a:cubicBezTo>
                  <a:pt x="98105" y="3446"/>
                  <a:pt x="121174" y="4064"/>
                  <a:pt x="144175" y="406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Google Shape;285;p23"/>
          <p:cNvSpPr/>
          <p:nvPr/>
        </p:nvSpPr>
        <p:spPr>
          <a:xfrm>
            <a:off x="6156650" y="1381650"/>
            <a:ext cx="302550" cy="736675"/>
          </a:xfrm>
          <a:custGeom>
            <a:rect b="b" l="l" r="r" t="t"/>
            <a:pathLst>
              <a:path extrusionOk="0" h="29467" w="12102">
                <a:moveTo>
                  <a:pt x="0" y="29467"/>
                </a:moveTo>
                <a:cubicBezTo>
                  <a:pt x="10618" y="29467"/>
                  <a:pt x="7357" y="9499"/>
                  <a:pt x="1210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Google Shape;286;p23"/>
          <p:cNvSpPr/>
          <p:nvPr/>
        </p:nvSpPr>
        <p:spPr>
          <a:xfrm>
            <a:off x="6117175" y="2341950"/>
            <a:ext cx="1368100" cy="470650"/>
          </a:xfrm>
          <a:custGeom>
            <a:rect b="b" l="l" r="r" t="t"/>
            <a:pathLst>
              <a:path extrusionOk="0" h="18826" w="54724">
                <a:moveTo>
                  <a:pt x="0" y="0"/>
                </a:moveTo>
                <a:cubicBezTo>
                  <a:pt x="3427" y="1142"/>
                  <a:pt x="3096" y="6582"/>
                  <a:pt x="5262" y="9472"/>
                </a:cubicBezTo>
                <a:cubicBezTo>
                  <a:pt x="7647" y="12654"/>
                  <a:pt x="10898" y="15159"/>
                  <a:pt x="14207" y="17364"/>
                </a:cubicBezTo>
                <a:cubicBezTo>
                  <a:pt x="17868" y="19803"/>
                  <a:pt x="22963" y="18417"/>
                  <a:pt x="27362" y="18417"/>
                </a:cubicBezTo>
                <a:cubicBezTo>
                  <a:pt x="36483" y="18417"/>
                  <a:pt x="45603" y="18417"/>
                  <a:pt x="54724" y="184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Google Shape;287;p23"/>
          <p:cNvSpPr txBox="1"/>
          <p:nvPr/>
        </p:nvSpPr>
        <p:spPr>
          <a:xfrm>
            <a:off x="3949938" y="2652138"/>
            <a:ext cx="2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6273263" y="1153738"/>
            <a:ext cx="2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6077550" y="1724963"/>
            <a:ext cx="2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6077550" y="2142488"/>
            <a:ext cx="2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3"/>
          <p:cNvSpPr txBox="1"/>
          <p:nvPr/>
        </p:nvSpPr>
        <p:spPr>
          <a:xfrm>
            <a:off x="7256675" y="2795288"/>
            <a:ext cx="2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7019417" y="2571750"/>
            <a:ext cx="5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0..1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5968463" y="3762863"/>
            <a:ext cx="2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5730255" y="4509200"/>
            <a:ext cx="6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0..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3946650" y="3110350"/>
            <a:ext cx="2302075" cy="342025"/>
          </a:xfrm>
          <a:custGeom>
            <a:rect b="b" l="l" r="r" t="t"/>
            <a:pathLst>
              <a:path extrusionOk="0" h="13681" w="92083">
                <a:moveTo>
                  <a:pt x="0" y="0"/>
                </a:moveTo>
                <a:cubicBezTo>
                  <a:pt x="8493" y="6371"/>
                  <a:pt x="21007" y="3154"/>
                  <a:pt x="31571" y="4210"/>
                </a:cubicBezTo>
                <a:cubicBezTo>
                  <a:pt x="51886" y="6241"/>
                  <a:pt x="71667" y="13681"/>
                  <a:pt x="92083" y="136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Google Shape;296;p23"/>
          <p:cNvSpPr/>
          <p:nvPr/>
        </p:nvSpPr>
        <p:spPr>
          <a:xfrm>
            <a:off x="5827775" y="3952250"/>
            <a:ext cx="420950" cy="623550"/>
          </a:xfrm>
          <a:custGeom>
            <a:rect b="b" l="l" r="r" t="t"/>
            <a:pathLst>
              <a:path extrusionOk="0" h="24942" w="16838">
                <a:moveTo>
                  <a:pt x="0" y="24731"/>
                </a:moveTo>
                <a:cubicBezTo>
                  <a:pt x="4777" y="25415"/>
                  <a:pt x="11005" y="24012"/>
                  <a:pt x="13681" y="19996"/>
                </a:cubicBezTo>
                <a:cubicBezTo>
                  <a:pt x="17422" y="14380"/>
                  <a:pt x="12069" y="4774"/>
                  <a:pt x="1683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97" name="Google Shape;297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04872" y="970699"/>
            <a:ext cx="1498225" cy="148374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Route Management</a:t>
            </a:r>
            <a:endParaRPr/>
          </a:p>
        </p:txBody>
      </p:sp>
      <p:sp>
        <p:nvSpPr>
          <p:cNvPr id="304" name="Google Shape;304;p2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b="1" lang="en"/>
              <a:t>User Module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Google Shape;309;p25"/>
          <p:cNvGraphicFramePr/>
          <p:nvPr/>
        </p:nvGraphicFramePr>
        <p:xfrm>
          <a:off x="937550" y="303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{2DADA169-219B-4ECA-80D9-8CA636C452A2}</a:tableStyleId>
              </a:tblPr>
              <a:tblGrid>
                <a:gridCol w="24429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View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Route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TollBooth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Payment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Vehicle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BrowseRouteUI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UserController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310;p25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5"/>
          <p:cNvSpPr txBox="1"/>
          <p:nvPr>
            <p:ph type="title"/>
          </p:nvPr>
        </p:nvSpPr>
        <p:spPr>
          <a:xfrm>
            <a:off x="6233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User:</a:t>
            </a:r>
            <a:r>
              <a:rPr lang="en"/>
              <a:t> Route Management</a:t>
            </a:r>
            <a:endParaRPr/>
          </a:p>
        </p:txBody>
      </p:sp>
      <p:sp>
        <p:nvSpPr>
          <p:cNvPr id="312" name="Google Shape;312;p25"/>
          <p:cNvSpPr txBox="1"/>
          <p:nvPr/>
        </p:nvSpPr>
        <p:spPr>
          <a:xfrm>
            <a:off x="899400" y="11443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route management sub module has the following tasks: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5"/>
          <p:cNvSpPr txBox="1"/>
          <p:nvPr/>
        </p:nvSpPr>
        <p:spPr>
          <a:xfrm>
            <a:off x="937550" y="1706450"/>
            <a:ext cx="726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Browse routes in map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 available toll booths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Selectively or generally select tollbooths for payment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/>
          <p:nvPr/>
        </p:nvSpPr>
        <p:spPr>
          <a:xfrm>
            <a:off x="302975" y="3265938"/>
            <a:ext cx="11850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Route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1314725" y="2510325"/>
            <a:ext cx="1781100" cy="400200"/>
          </a:xfrm>
          <a:prstGeom prst="rect">
            <a:avLst/>
          </a:prstGeom>
          <a:solidFill>
            <a:srgbClr val="FFE599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UserController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21" name="Google Shape;321;p26"/>
          <p:cNvSpPr/>
          <p:nvPr/>
        </p:nvSpPr>
        <p:spPr>
          <a:xfrm>
            <a:off x="1314725" y="1460150"/>
            <a:ext cx="1781100" cy="4002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BrowseRouteUI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957200" y="44711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high 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26"/>
          <p:cNvSpPr txBox="1"/>
          <p:nvPr/>
        </p:nvSpPr>
        <p:spPr>
          <a:xfrm>
            <a:off x="5322100" y="44711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ER Diagram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4" name="Google Shape;324;p26"/>
          <p:cNvCxnSpPr>
            <a:stCxn id="321" idx="2"/>
            <a:endCxn id="320" idx="0"/>
          </p:cNvCxnSpPr>
          <p:nvPr/>
        </p:nvCxnSpPr>
        <p:spPr>
          <a:xfrm>
            <a:off x="2205275" y="1860350"/>
            <a:ext cx="0" cy="6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26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Level View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6"/>
          <p:cNvSpPr txBox="1"/>
          <p:nvPr>
            <p:ph type="title"/>
          </p:nvPr>
        </p:nvSpPr>
        <p:spPr>
          <a:xfrm>
            <a:off x="6233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User:</a:t>
            </a:r>
            <a:r>
              <a:rPr lang="en"/>
              <a:t> Route Management</a:t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809375" y="3970950"/>
            <a:ext cx="11850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TollBooth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28" name="Google Shape;328;p26"/>
          <p:cNvSpPr/>
          <p:nvPr/>
        </p:nvSpPr>
        <p:spPr>
          <a:xfrm>
            <a:off x="2382500" y="3970950"/>
            <a:ext cx="11850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Vehicle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29" name="Google Shape;329;p26"/>
          <p:cNvSpPr/>
          <p:nvPr/>
        </p:nvSpPr>
        <p:spPr>
          <a:xfrm>
            <a:off x="2995325" y="3265950"/>
            <a:ext cx="11850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Payment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330" name="Google Shape;330;p26"/>
          <p:cNvCxnSpPr>
            <a:stCxn id="320" idx="2"/>
            <a:endCxn id="319" idx="0"/>
          </p:cNvCxnSpPr>
          <p:nvPr/>
        </p:nvCxnSpPr>
        <p:spPr>
          <a:xfrm flipH="1">
            <a:off x="895475" y="2910525"/>
            <a:ext cx="13098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6"/>
          <p:cNvCxnSpPr>
            <a:stCxn id="320" idx="2"/>
            <a:endCxn id="329" idx="0"/>
          </p:cNvCxnSpPr>
          <p:nvPr/>
        </p:nvCxnSpPr>
        <p:spPr>
          <a:xfrm>
            <a:off x="2205275" y="2910525"/>
            <a:ext cx="13827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6"/>
          <p:cNvCxnSpPr>
            <a:stCxn id="319" idx="3"/>
            <a:endCxn id="329" idx="1"/>
          </p:cNvCxnSpPr>
          <p:nvPr/>
        </p:nvCxnSpPr>
        <p:spPr>
          <a:xfrm>
            <a:off x="1487975" y="3466038"/>
            <a:ext cx="150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6"/>
          <p:cNvCxnSpPr>
            <a:stCxn id="319" idx="2"/>
            <a:endCxn id="327" idx="0"/>
          </p:cNvCxnSpPr>
          <p:nvPr/>
        </p:nvCxnSpPr>
        <p:spPr>
          <a:xfrm>
            <a:off x="895475" y="3666138"/>
            <a:ext cx="5064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6"/>
          <p:cNvCxnSpPr>
            <a:stCxn id="319" idx="2"/>
            <a:endCxn id="328" idx="0"/>
          </p:cNvCxnSpPr>
          <p:nvPr/>
        </p:nvCxnSpPr>
        <p:spPr>
          <a:xfrm>
            <a:off x="895475" y="3666138"/>
            <a:ext cx="20796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26"/>
          <p:cNvSpPr txBox="1"/>
          <p:nvPr/>
        </p:nvSpPr>
        <p:spPr>
          <a:xfrm>
            <a:off x="1857300" y="2844575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6"/>
          <p:cNvSpPr txBox="1"/>
          <p:nvPr/>
        </p:nvSpPr>
        <p:spPr>
          <a:xfrm>
            <a:off x="2129075" y="2812000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6"/>
          <p:cNvSpPr txBox="1"/>
          <p:nvPr/>
        </p:nvSpPr>
        <p:spPr>
          <a:xfrm>
            <a:off x="1400100" y="3342188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6"/>
          <p:cNvSpPr txBox="1"/>
          <p:nvPr/>
        </p:nvSpPr>
        <p:spPr>
          <a:xfrm>
            <a:off x="2711975" y="3342175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6"/>
          <p:cNvSpPr txBox="1"/>
          <p:nvPr/>
        </p:nvSpPr>
        <p:spPr>
          <a:xfrm>
            <a:off x="763925" y="3618450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6"/>
          <p:cNvSpPr txBox="1"/>
          <p:nvPr/>
        </p:nvSpPr>
        <p:spPr>
          <a:xfrm>
            <a:off x="1017125" y="3566925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6"/>
          <p:cNvSpPr txBox="1"/>
          <p:nvPr/>
        </p:nvSpPr>
        <p:spPr>
          <a:xfrm>
            <a:off x="723750" y="2965675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26"/>
          <p:cNvSpPr txBox="1"/>
          <p:nvPr/>
        </p:nvSpPr>
        <p:spPr>
          <a:xfrm>
            <a:off x="3457000" y="2965675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6"/>
          <p:cNvSpPr txBox="1"/>
          <p:nvPr/>
        </p:nvSpPr>
        <p:spPr>
          <a:xfrm>
            <a:off x="1284813" y="3668475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26"/>
          <p:cNvSpPr txBox="1"/>
          <p:nvPr/>
        </p:nvSpPr>
        <p:spPr>
          <a:xfrm>
            <a:off x="2843438" y="3666075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5" name="Google Shape;3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725" y="1170200"/>
            <a:ext cx="4392725" cy="339489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6"/>
          <p:cNvSpPr/>
          <p:nvPr/>
        </p:nvSpPr>
        <p:spPr>
          <a:xfrm>
            <a:off x="4301825" y="3466050"/>
            <a:ext cx="1382700" cy="117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/>
        </p:nvSpPr>
        <p:spPr>
          <a:xfrm>
            <a:off x="3136650" y="4743300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Detailed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 View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27"/>
          <p:cNvSpPr txBox="1"/>
          <p:nvPr>
            <p:ph type="title"/>
          </p:nvPr>
        </p:nvSpPr>
        <p:spPr>
          <a:xfrm>
            <a:off x="6233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User:</a:t>
            </a:r>
            <a:r>
              <a:rPr lang="en"/>
              <a:t> Route Management</a:t>
            </a:r>
            <a:endParaRPr/>
          </a:p>
        </p:txBody>
      </p:sp>
      <p:pic>
        <p:nvPicPr>
          <p:cNvPr id="355" name="Google Shape;3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25" y="2393575"/>
            <a:ext cx="1636875" cy="10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1650" y="1609000"/>
            <a:ext cx="1397250" cy="214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0188" y="1233763"/>
            <a:ext cx="1349326" cy="21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8675" y="2769425"/>
            <a:ext cx="1541753" cy="17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15050" y="2992800"/>
            <a:ext cx="1451500" cy="175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9300" y="1233763"/>
            <a:ext cx="13972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7"/>
          <p:cNvSpPr/>
          <p:nvPr/>
        </p:nvSpPr>
        <p:spPr>
          <a:xfrm>
            <a:off x="973675" y="2024655"/>
            <a:ext cx="1197075" cy="396225"/>
          </a:xfrm>
          <a:custGeom>
            <a:rect b="b" l="l" r="r" t="t"/>
            <a:pathLst>
              <a:path extrusionOk="0" h="15849" w="47883">
                <a:moveTo>
                  <a:pt x="0" y="15849"/>
                </a:moveTo>
                <a:cubicBezTo>
                  <a:pt x="0" y="-957"/>
                  <a:pt x="31077" y="64"/>
                  <a:pt x="47883" y="6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2" name="Google Shape;362;p27"/>
          <p:cNvSpPr/>
          <p:nvPr/>
        </p:nvSpPr>
        <p:spPr>
          <a:xfrm>
            <a:off x="3565150" y="2390337"/>
            <a:ext cx="1012925" cy="412050"/>
          </a:xfrm>
          <a:custGeom>
            <a:rect b="b" l="l" r="r" t="t"/>
            <a:pathLst>
              <a:path extrusionOk="0" h="16482" w="40517">
                <a:moveTo>
                  <a:pt x="0" y="2275"/>
                </a:moveTo>
                <a:cubicBezTo>
                  <a:pt x="11185" y="37"/>
                  <a:pt x="24002" y="-1776"/>
                  <a:pt x="34203" y="3327"/>
                </a:cubicBezTo>
                <a:cubicBezTo>
                  <a:pt x="38553" y="5503"/>
                  <a:pt x="40517" y="11618"/>
                  <a:pt x="40517" y="164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3" name="Google Shape;363;p27"/>
          <p:cNvSpPr/>
          <p:nvPr/>
        </p:nvSpPr>
        <p:spPr>
          <a:xfrm>
            <a:off x="3538850" y="1789450"/>
            <a:ext cx="1881125" cy="210475"/>
          </a:xfrm>
          <a:custGeom>
            <a:rect b="b" l="l" r="r" t="t"/>
            <a:pathLst>
              <a:path extrusionOk="0" h="8419" w="75245">
                <a:moveTo>
                  <a:pt x="0" y="8419"/>
                </a:moveTo>
                <a:cubicBezTo>
                  <a:pt x="25238" y="8419"/>
                  <a:pt x="50007" y="0"/>
                  <a:pt x="7524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4" name="Google Shape;364;p27"/>
          <p:cNvSpPr/>
          <p:nvPr/>
        </p:nvSpPr>
        <p:spPr>
          <a:xfrm>
            <a:off x="6801225" y="1881550"/>
            <a:ext cx="578800" cy="13150"/>
          </a:xfrm>
          <a:custGeom>
            <a:rect b="b" l="l" r="r" t="t"/>
            <a:pathLst>
              <a:path extrusionOk="0" h="526" w="23152">
                <a:moveTo>
                  <a:pt x="0" y="526"/>
                </a:moveTo>
                <a:cubicBezTo>
                  <a:pt x="7719" y="526"/>
                  <a:pt x="15433" y="0"/>
                  <a:pt x="2315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5" name="Google Shape;365;p27"/>
          <p:cNvSpPr/>
          <p:nvPr/>
        </p:nvSpPr>
        <p:spPr>
          <a:xfrm>
            <a:off x="6288200" y="3368025"/>
            <a:ext cx="1091825" cy="879400"/>
          </a:xfrm>
          <a:custGeom>
            <a:rect b="b" l="l" r="r" t="t"/>
            <a:pathLst>
              <a:path extrusionOk="0" h="35176" w="43673">
                <a:moveTo>
                  <a:pt x="0" y="0"/>
                </a:moveTo>
                <a:cubicBezTo>
                  <a:pt x="1120" y="5600"/>
                  <a:pt x="603" y="11730"/>
                  <a:pt x="3157" y="16838"/>
                </a:cubicBezTo>
                <a:cubicBezTo>
                  <a:pt x="5939" y="22402"/>
                  <a:pt x="10859" y="26648"/>
                  <a:pt x="15259" y="31045"/>
                </a:cubicBezTo>
                <a:cubicBezTo>
                  <a:pt x="22000" y="37781"/>
                  <a:pt x="34143" y="34202"/>
                  <a:pt x="43673" y="342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Google Shape;366;p27"/>
          <p:cNvSpPr txBox="1"/>
          <p:nvPr/>
        </p:nvSpPr>
        <p:spPr>
          <a:xfrm>
            <a:off x="3565150" y="1693513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27"/>
          <p:cNvSpPr txBox="1"/>
          <p:nvPr/>
        </p:nvSpPr>
        <p:spPr>
          <a:xfrm>
            <a:off x="3565150" y="2311788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7"/>
          <p:cNvSpPr txBox="1"/>
          <p:nvPr/>
        </p:nvSpPr>
        <p:spPr>
          <a:xfrm>
            <a:off x="7116925" y="1494488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7"/>
          <p:cNvSpPr txBox="1"/>
          <p:nvPr/>
        </p:nvSpPr>
        <p:spPr>
          <a:xfrm>
            <a:off x="6083550" y="3291813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5248975" y="3341725"/>
            <a:ext cx="578800" cy="473550"/>
          </a:xfrm>
          <a:custGeom>
            <a:rect b="b" l="l" r="r" t="t"/>
            <a:pathLst>
              <a:path extrusionOk="0" h="18942" w="23152">
                <a:moveTo>
                  <a:pt x="0" y="18942"/>
                </a:moveTo>
                <a:cubicBezTo>
                  <a:pt x="9971" y="18942"/>
                  <a:pt x="23152" y="9971"/>
                  <a:pt x="2315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1" name="Google Shape;371;p27"/>
          <p:cNvSpPr txBox="1"/>
          <p:nvPr/>
        </p:nvSpPr>
        <p:spPr>
          <a:xfrm>
            <a:off x="5248975" y="3667950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7"/>
          <p:cNvSpPr txBox="1"/>
          <p:nvPr/>
        </p:nvSpPr>
        <p:spPr>
          <a:xfrm>
            <a:off x="5583538" y="3267750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7"/>
          <p:cNvSpPr txBox="1"/>
          <p:nvPr/>
        </p:nvSpPr>
        <p:spPr>
          <a:xfrm>
            <a:off x="5183188" y="1494500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27"/>
          <p:cNvSpPr txBox="1"/>
          <p:nvPr/>
        </p:nvSpPr>
        <p:spPr>
          <a:xfrm>
            <a:off x="6702550" y="1609000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7116925" y="3911075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User History</a:t>
            </a:r>
            <a:endParaRPr/>
          </a:p>
        </p:txBody>
      </p:sp>
      <p:sp>
        <p:nvSpPr>
          <p:cNvPr id="382" name="Google Shape;382;p2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b="1" lang="en"/>
              <a:t>User Module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" name="Google Shape;387;p29"/>
          <p:cNvGraphicFramePr/>
          <p:nvPr/>
        </p:nvGraphicFramePr>
        <p:xfrm>
          <a:off x="975700" y="26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{2DADA169-219B-4ECA-80D9-8CA636C452A2}</a:tableStyleId>
              </a:tblPr>
              <a:tblGrid>
                <a:gridCol w="24429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View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Recharge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UserHistoryUI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UserController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88" name="Google Shape;388;p29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9"/>
          <p:cNvSpPr txBox="1"/>
          <p:nvPr>
            <p:ph type="title"/>
          </p:nvPr>
        </p:nvSpPr>
        <p:spPr>
          <a:xfrm>
            <a:off x="6233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User:</a:t>
            </a:r>
            <a:r>
              <a:rPr lang="en"/>
              <a:t> User History</a:t>
            </a:r>
            <a:endParaRPr/>
          </a:p>
        </p:txBody>
      </p:sp>
      <p:sp>
        <p:nvSpPr>
          <p:cNvPr id="390" name="Google Shape;390;p29"/>
          <p:cNvSpPr txBox="1"/>
          <p:nvPr/>
        </p:nvSpPr>
        <p:spPr>
          <a:xfrm>
            <a:off x="899400" y="11443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History sub module has the following tasks: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937550" y="1706450"/>
            <a:ext cx="363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View Recharge History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View dues history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4433300" y="1743700"/>
            <a:ext cx="363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View Transaction History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View statistics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/>
          <p:nvPr/>
        </p:nvSpPr>
        <p:spPr>
          <a:xfrm>
            <a:off x="453125" y="3320100"/>
            <a:ext cx="11850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Recharge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99" name="Google Shape;399;p30"/>
          <p:cNvSpPr/>
          <p:nvPr/>
        </p:nvSpPr>
        <p:spPr>
          <a:xfrm>
            <a:off x="1314725" y="2510325"/>
            <a:ext cx="1781100" cy="400200"/>
          </a:xfrm>
          <a:prstGeom prst="rect">
            <a:avLst/>
          </a:prstGeom>
          <a:solidFill>
            <a:srgbClr val="FFE599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UserController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400" name="Google Shape;400;p30"/>
          <p:cNvSpPr/>
          <p:nvPr/>
        </p:nvSpPr>
        <p:spPr>
          <a:xfrm>
            <a:off x="1314725" y="1460150"/>
            <a:ext cx="1781100" cy="4002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UserHistoryUI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401" name="Google Shape;401;p30"/>
          <p:cNvSpPr txBox="1"/>
          <p:nvPr/>
        </p:nvSpPr>
        <p:spPr>
          <a:xfrm>
            <a:off x="957200" y="44711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high 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0"/>
          <p:cNvSpPr txBox="1"/>
          <p:nvPr/>
        </p:nvSpPr>
        <p:spPr>
          <a:xfrm>
            <a:off x="5322100" y="44711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ER Diagram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3" name="Google Shape;403;p30"/>
          <p:cNvCxnSpPr>
            <a:stCxn id="400" idx="2"/>
            <a:endCxn id="399" idx="0"/>
          </p:cNvCxnSpPr>
          <p:nvPr/>
        </p:nvCxnSpPr>
        <p:spPr>
          <a:xfrm>
            <a:off x="2205275" y="1860350"/>
            <a:ext cx="0" cy="6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30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Level View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0"/>
          <p:cNvSpPr txBox="1"/>
          <p:nvPr>
            <p:ph type="title"/>
          </p:nvPr>
        </p:nvSpPr>
        <p:spPr>
          <a:xfrm>
            <a:off x="6233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User:</a:t>
            </a:r>
            <a:r>
              <a:rPr lang="en"/>
              <a:t> User History</a:t>
            </a:r>
            <a:endParaRPr/>
          </a:p>
        </p:txBody>
      </p:sp>
      <p:sp>
        <p:nvSpPr>
          <p:cNvPr id="406" name="Google Shape;406;p30"/>
          <p:cNvSpPr/>
          <p:nvPr/>
        </p:nvSpPr>
        <p:spPr>
          <a:xfrm>
            <a:off x="1619525" y="3971275"/>
            <a:ext cx="11850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Due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407" name="Google Shape;407;p30"/>
          <p:cNvSpPr/>
          <p:nvPr/>
        </p:nvSpPr>
        <p:spPr>
          <a:xfrm>
            <a:off x="2652125" y="3320088"/>
            <a:ext cx="11850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Payment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408" name="Google Shape;408;p30"/>
          <p:cNvCxnSpPr>
            <a:stCxn id="399" idx="2"/>
            <a:endCxn id="398" idx="0"/>
          </p:cNvCxnSpPr>
          <p:nvPr/>
        </p:nvCxnSpPr>
        <p:spPr>
          <a:xfrm flipH="1">
            <a:off x="1045775" y="2910525"/>
            <a:ext cx="11595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0"/>
          <p:cNvCxnSpPr>
            <a:stCxn id="406" idx="0"/>
            <a:endCxn id="399" idx="2"/>
          </p:cNvCxnSpPr>
          <p:nvPr/>
        </p:nvCxnSpPr>
        <p:spPr>
          <a:xfrm rot="10800000">
            <a:off x="2205125" y="2910475"/>
            <a:ext cx="6900" cy="10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0"/>
          <p:cNvCxnSpPr>
            <a:stCxn id="407" idx="0"/>
            <a:endCxn id="399" idx="2"/>
          </p:cNvCxnSpPr>
          <p:nvPr/>
        </p:nvCxnSpPr>
        <p:spPr>
          <a:xfrm rot="10800000">
            <a:off x="2205125" y="2910588"/>
            <a:ext cx="10395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0"/>
          <p:cNvSpPr/>
          <p:nvPr/>
        </p:nvSpPr>
        <p:spPr>
          <a:xfrm>
            <a:off x="2815350" y="3732025"/>
            <a:ext cx="545625" cy="477850"/>
          </a:xfrm>
          <a:custGeom>
            <a:rect b="b" l="l" r="r" t="t"/>
            <a:pathLst>
              <a:path extrusionOk="0" h="19114" w="21825">
                <a:moveTo>
                  <a:pt x="20521" y="0"/>
                </a:moveTo>
                <a:cubicBezTo>
                  <a:pt x="21803" y="5130"/>
                  <a:pt x="23173" y="12613"/>
                  <a:pt x="18943" y="15786"/>
                </a:cubicBezTo>
                <a:cubicBezTo>
                  <a:pt x="13822" y="19627"/>
                  <a:pt x="6401" y="18943"/>
                  <a:pt x="0" y="189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2" name="Google Shape;412;p30"/>
          <p:cNvSpPr txBox="1"/>
          <p:nvPr/>
        </p:nvSpPr>
        <p:spPr>
          <a:xfrm>
            <a:off x="1638125" y="2824375"/>
            <a:ext cx="3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0"/>
          <p:cNvSpPr txBox="1"/>
          <p:nvPr/>
        </p:nvSpPr>
        <p:spPr>
          <a:xfrm>
            <a:off x="1979225" y="2819725"/>
            <a:ext cx="2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30"/>
          <p:cNvSpPr txBox="1"/>
          <p:nvPr/>
        </p:nvSpPr>
        <p:spPr>
          <a:xfrm>
            <a:off x="2258225" y="2895925"/>
            <a:ext cx="2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0"/>
          <p:cNvSpPr txBox="1"/>
          <p:nvPr/>
        </p:nvSpPr>
        <p:spPr>
          <a:xfrm>
            <a:off x="3270925" y="3644100"/>
            <a:ext cx="3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30"/>
          <p:cNvSpPr txBox="1"/>
          <p:nvPr/>
        </p:nvSpPr>
        <p:spPr>
          <a:xfrm>
            <a:off x="2205125" y="3695475"/>
            <a:ext cx="3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30"/>
          <p:cNvSpPr txBox="1"/>
          <p:nvPr/>
        </p:nvSpPr>
        <p:spPr>
          <a:xfrm>
            <a:off x="3093275" y="2969475"/>
            <a:ext cx="3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0"/>
          <p:cNvSpPr txBox="1"/>
          <p:nvPr/>
        </p:nvSpPr>
        <p:spPr>
          <a:xfrm>
            <a:off x="894275" y="2969475"/>
            <a:ext cx="3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815350" y="4129875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0..1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0" name="Google Shape;4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675" y="1279923"/>
            <a:ext cx="1385888" cy="2856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150" y="2119138"/>
            <a:ext cx="1509375" cy="1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"/>
          <p:cNvSpPr txBox="1"/>
          <p:nvPr/>
        </p:nvSpPr>
        <p:spPr>
          <a:xfrm>
            <a:off x="3136650" y="4743300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Detailed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1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 View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1"/>
          <p:cNvSpPr txBox="1"/>
          <p:nvPr>
            <p:ph type="title"/>
          </p:nvPr>
        </p:nvSpPr>
        <p:spPr>
          <a:xfrm>
            <a:off x="6233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User:</a:t>
            </a:r>
            <a:r>
              <a:rPr lang="en"/>
              <a:t> User History</a:t>
            </a:r>
            <a:endParaRPr/>
          </a:p>
        </p:txBody>
      </p:sp>
      <p:pic>
        <p:nvPicPr>
          <p:cNvPr id="430" name="Google Shape;4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575" y="2410063"/>
            <a:ext cx="1712450" cy="9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700" y="1885250"/>
            <a:ext cx="1397250" cy="214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213" y="2002088"/>
            <a:ext cx="1541753" cy="17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8375" y="3260851"/>
            <a:ext cx="1498225" cy="15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8372" y="1087999"/>
            <a:ext cx="1498225" cy="14837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31"/>
          <p:cNvCxnSpPr>
            <a:stCxn id="430" idx="3"/>
            <a:endCxn id="431" idx="1"/>
          </p:cNvCxnSpPr>
          <p:nvPr/>
        </p:nvCxnSpPr>
        <p:spPr>
          <a:xfrm>
            <a:off x="2618025" y="2877363"/>
            <a:ext cx="82860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31"/>
          <p:cNvSpPr/>
          <p:nvPr/>
        </p:nvSpPr>
        <p:spPr>
          <a:xfrm>
            <a:off x="4828025" y="1763150"/>
            <a:ext cx="565650" cy="999750"/>
          </a:xfrm>
          <a:custGeom>
            <a:rect b="b" l="l" r="r" t="t"/>
            <a:pathLst>
              <a:path extrusionOk="0" h="39990" w="22626">
                <a:moveTo>
                  <a:pt x="0" y="39990"/>
                </a:moveTo>
                <a:cubicBezTo>
                  <a:pt x="13699" y="33141"/>
                  <a:pt x="7310" y="0"/>
                  <a:pt x="2262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7" name="Google Shape;437;p31"/>
          <p:cNvSpPr/>
          <p:nvPr/>
        </p:nvSpPr>
        <p:spPr>
          <a:xfrm>
            <a:off x="4828025" y="3341725"/>
            <a:ext cx="539325" cy="937200"/>
          </a:xfrm>
          <a:custGeom>
            <a:rect b="b" l="l" r="r" t="t"/>
            <a:pathLst>
              <a:path extrusionOk="0" h="37488" w="21573">
                <a:moveTo>
                  <a:pt x="0" y="0"/>
                </a:moveTo>
                <a:cubicBezTo>
                  <a:pt x="5215" y="0"/>
                  <a:pt x="9259" y="6517"/>
                  <a:pt x="10523" y="11576"/>
                </a:cubicBezTo>
                <a:cubicBezTo>
                  <a:pt x="12533" y="19619"/>
                  <a:pt x="6257" y="31707"/>
                  <a:pt x="13154" y="36307"/>
                </a:cubicBezTo>
                <a:cubicBezTo>
                  <a:pt x="15507" y="37876"/>
                  <a:pt x="18745" y="37359"/>
                  <a:pt x="21573" y="373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8" name="Google Shape;438;p31"/>
          <p:cNvSpPr/>
          <p:nvPr/>
        </p:nvSpPr>
        <p:spPr>
          <a:xfrm>
            <a:off x="4841175" y="2830247"/>
            <a:ext cx="2223150" cy="215675"/>
          </a:xfrm>
          <a:custGeom>
            <a:rect b="b" l="l" r="r" t="t"/>
            <a:pathLst>
              <a:path extrusionOk="0" h="8627" w="88926">
                <a:moveTo>
                  <a:pt x="0" y="7830"/>
                </a:moveTo>
                <a:cubicBezTo>
                  <a:pt x="7016" y="7830"/>
                  <a:pt x="14241" y="9531"/>
                  <a:pt x="21047" y="7830"/>
                </a:cubicBezTo>
                <a:cubicBezTo>
                  <a:pt x="29181" y="5797"/>
                  <a:pt x="36982" y="2368"/>
                  <a:pt x="45252" y="990"/>
                </a:cubicBezTo>
                <a:cubicBezTo>
                  <a:pt x="59613" y="-1403"/>
                  <a:pt x="74367" y="1516"/>
                  <a:pt x="88926" y="151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9" name="Google Shape;439;p31"/>
          <p:cNvSpPr/>
          <p:nvPr/>
        </p:nvSpPr>
        <p:spPr>
          <a:xfrm>
            <a:off x="6827525" y="3736350"/>
            <a:ext cx="920850" cy="628700"/>
          </a:xfrm>
          <a:custGeom>
            <a:rect b="b" l="l" r="r" t="t"/>
            <a:pathLst>
              <a:path extrusionOk="0" h="25148" w="36834">
                <a:moveTo>
                  <a:pt x="0" y="24731"/>
                </a:moveTo>
                <a:cubicBezTo>
                  <a:pt x="9805" y="24731"/>
                  <a:pt x="22006" y="26400"/>
                  <a:pt x="28941" y="19469"/>
                </a:cubicBezTo>
                <a:cubicBezTo>
                  <a:pt x="33894" y="14519"/>
                  <a:pt x="36834" y="7003"/>
                  <a:pt x="3683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0" name="Google Shape;440;p31"/>
          <p:cNvSpPr txBox="1"/>
          <p:nvPr/>
        </p:nvSpPr>
        <p:spPr>
          <a:xfrm>
            <a:off x="4844025" y="2756175"/>
            <a:ext cx="3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1"/>
          <p:cNvSpPr txBox="1"/>
          <p:nvPr/>
        </p:nvSpPr>
        <p:spPr>
          <a:xfrm>
            <a:off x="4796050" y="2269450"/>
            <a:ext cx="3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31"/>
          <p:cNvSpPr txBox="1"/>
          <p:nvPr/>
        </p:nvSpPr>
        <p:spPr>
          <a:xfrm>
            <a:off x="4796050" y="3113275"/>
            <a:ext cx="3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1"/>
          <p:cNvSpPr txBox="1"/>
          <p:nvPr/>
        </p:nvSpPr>
        <p:spPr>
          <a:xfrm>
            <a:off x="5101875" y="1483250"/>
            <a:ext cx="3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1"/>
          <p:cNvSpPr txBox="1"/>
          <p:nvPr/>
        </p:nvSpPr>
        <p:spPr>
          <a:xfrm>
            <a:off x="5146725" y="3878725"/>
            <a:ext cx="3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1"/>
          <p:cNvSpPr txBox="1"/>
          <p:nvPr/>
        </p:nvSpPr>
        <p:spPr>
          <a:xfrm>
            <a:off x="6826600" y="2641950"/>
            <a:ext cx="3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1"/>
          <p:cNvSpPr txBox="1"/>
          <p:nvPr/>
        </p:nvSpPr>
        <p:spPr>
          <a:xfrm>
            <a:off x="7675750" y="3627100"/>
            <a:ext cx="3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1"/>
          <p:cNvSpPr txBox="1"/>
          <p:nvPr/>
        </p:nvSpPr>
        <p:spPr>
          <a:xfrm>
            <a:off x="6786700" y="428885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0..1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Project Idea:</a:t>
            </a:r>
            <a:r>
              <a:rPr lang="en"/>
              <a:t> Toll Management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Architecture used:</a:t>
            </a:r>
            <a:r>
              <a:rPr lang="en"/>
              <a:t> Model View Controller</a:t>
            </a:r>
            <a:r>
              <a:rPr b="1" lang="en"/>
              <a:t> (MVC)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Diagram Convention:</a:t>
            </a:r>
            <a:r>
              <a:rPr lang="en"/>
              <a:t> Unified Modelling Language </a:t>
            </a:r>
            <a:r>
              <a:rPr b="1" lang="en"/>
              <a:t>(UML)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Diagrams Generated: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Entity Relationship (ER) Diagram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6900275" y="3004097"/>
            <a:ext cx="1781100" cy="607800"/>
          </a:xfrm>
          <a:prstGeom prst="rect">
            <a:avLst/>
          </a:prstGeom>
          <a:solidFill>
            <a:srgbClr val="FFE599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45F06"/>
                </a:solidFill>
              </a:rPr>
              <a:t>Controller</a:t>
            </a:r>
            <a:endParaRPr b="1" sz="2000">
              <a:solidFill>
                <a:srgbClr val="B45F06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6900275" y="2163350"/>
            <a:ext cx="1781100" cy="6156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View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6900275" y="1322597"/>
            <a:ext cx="1781100" cy="6156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Model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6684425" y="3768650"/>
            <a:ext cx="221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Conceptual </a:t>
            </a:r>
            <a:r>
              <a:rPr lang="en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Diagramming</a:t>
            </a:r>
            <a:r>
              <a:rPr lang="en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Used Throughout</a:t>
            </a:r>
            <a:endParaRPr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Admin </a:t>
            </a:r>
            <a:r>
              <a:rPr b="1" lang="en"/>
              <a:t>Module</a:t>
            </a:r>
            <a:endParaRPr b="1"/>
          </a:p>
        </p:txBody>
      </p:sp>
      <p:sp>
        <p:nvSpPr>
          <p:cNvPr id="454" name="Google Shape;454;p3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</a:t>
            </a:r>
            <a:r>
              <a:rPr lang="en"/>
              <a:t>Profile Management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</a:t>
            </a:r>
            <a:r>
              <a:rPr b="1" lang="en"/>
              <a:t>:</a:t>
            </a:r>
            <a:r>
              <a:rPr lang="en"/>
              <a:t> profile management</a:t>
            </a:r>
            <a:endParaRPr/>
          </a:p>
        </p:txBody>
      </p:sp>
      <p:graphicFrame>
        <p:nvGraphicFramePr>
          <p:cNvPr id="460" name="Google Shape;460;p33"/>
          <p:cNvGraphicFramePr/>
          <p:nvPr/>
        </p:nvGraphicFramePr>
        <p:xfrm>
          <a:off x="975700" y="288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{2DADA169-219B-4ECA-80D9-8CA636C452A2}</a:tableStyleId>
              </a:tblPr>
              <a:tblGrid>
                <a:gridCol w="24429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View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AdminLoginUi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AdminHomeUi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AdminInfoUI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</a:t>
                      </a:r>
                      <a:br>
                        <a:rPr lang="en"/>
                      </a:br>
                      <a:r>
                        <a:rPr lang="en"/>
                        <a:t>Controller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61" name="Google Shape;461;p33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3"/>
          <p:cNvSpPr txBox="1"/>
          <p:nvPr/>
        </p:nvSpPr>
        <p:spPr>
          <a:xfrm>
            <a:off x="899400" y="11443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Admin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profile management sub module has the following tasks: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33"/>
          <p:cNvSpPr txBox="1"/>
          <p:nvPr/>
        </p:nvSpPr>
        <p:spPr>
          <a:xfrm>
            <a:off x="937550" y="1706450"/>
            <a:ext cx="363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 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Sign Up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Profile Info View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3"/>
          <p:cNvSpPr txBox="1"/>
          <p:nvPr/>
        </p:nvSpPr>
        <p:spPr>
          <a:xfrm>
            <a:off x="4827950" y="1759950"/>
            <a:ext cx="363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Profile Info Edit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Homepage navigation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"/>
          <p:cNvSpPr/>
          <p:nvPr/>
        </p:nvSpPr>
        <p:spPr>
          <a:xfrm>
            <a:off x="1314725" y="3513750"/>
            <a:ext cx="17811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Admin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471" name="Google Shape;471;p34"/>
          <p:cNvSpPr/>
          <p:nvPr/>
        </p:nvSpPr>
        <p:spPr>
          <a:xfrm>
            <a:off x="1314725" y="2510325"/>
            <a:ext cx="1781100" cy="400200"/>
          </a:xfrm>
          <a:prstGeom prst="rect">
            <a:avLst/>
          </a:prstGeom>
          <a:solidFill>
            <a:srgbClr val="FFE599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AdminController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472" name="Google Shape;472;p34"/>
          <p:cNvSpPr/>
          <p:nvPr/>
        </p:nvSpPr>
        <p:spPr>
          <a:xfrm>
            <a:off x="672125" y="1382225"/>
            <a:ext cx="854400" cy="4626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Admin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LoginUi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473" name="Google Shape;473;p34"/>
          <p:cNvSpPr txBox="1"/>
          <p:nvPr/>
        </p:nvSpPr>
        <p:spPr>
          <a:xfrm>
            <a:off x="957200" y="44711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high 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34"/>
          <p:cNvSpPr txBox="1"/>
          <p:nvPr/>
        </p:nvSpPr>
        <p:spPr>
          <a:xfrm>
            <a:off x="5322100" y="44711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ER Diagram: high 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5" name="Google Shape;475;p34"/>
          <p:cNvCxnSpPr>
            <a:stCxn id="472" idx="2"/>
            <a:endCxn id="471" idx="0"/>
          </p:cNvCxnSpPr>
          <p:nvPr/>
        </p:nvCxnSpPr>
        <p:spPr>
          <a:xfrm>
            <a:off x="1099325" y="1844825"/>
            <a:ext cx="1106100" cy="6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</a:t>
            </a:r>
            <a:r>
              <a:rPr b="1" lang="en"/>
              <a:t>:</a:t>
            </a:r>
            <a:r>
              <a:rPr lang="en"/>
              <a:t> profile management</a:t>
            </a:r>
            <a:endParaRPr/>
          </a:p>
        </p:txBody>
      </p:sp>
      <p:sp>
        <p:nvSpPr>
          <p:cNvPr id="477" name="Google Shape;477;p34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Level View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34"/>
          <p:cNvSpPr/>
          <p:nvPr/>
        </p:nvSpPr>
        <p:spPr>
          <a:xfrm>
            <a:off x="1705625" y="1382225"/>
            <a:ext cx="999300" cy="4626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Admin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HomeUi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479" name="Google Shape;479;p34"/>
          <p:cNvSpPr/>
          <p:nvPr/>
        </p:nvSpPr>
        <p:spPr>
          <a:xfrm>
            <a:off x="2884025" y="1382225"/>
            <a:ext cx="854400" cy="4626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Admin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InfoUI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480" name="Google Shape;480;p34"/>
          <p:cNvCxnSpPr>
            <a:stCxn id="471" idx="0"/>
            <a:endCxn id="478" idx="2"/>
          </p:cNvCxnSpPr>
          <p:nvPr/>
        </p:nvCxnSpPr>
        <p:spPr>
          <a:xfrm rot="10800000">
            <a:off x="2205275" y="1844925"/>
            <a:ext cx="0" cy="6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4"/>
          <p:cNvCxnSpPr>
            <a:stCxn id="471" idx="0"/>
            <a:endCxn id="479" idx="2"/>
          </p:cNvCxnSpPr>
          <p:nvPr/>
        </p:nvCxnSpPr>
        <p:spPr>
          <a:xfrm flipH="1" rot="10800000">
            <a:off x="2205275" y="1844925"/>
            <a:ext cx="1106100" cy="6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4"/>
          <p:cNvCxnSpPr>
            <a:stCxn id="470" idx="0"/>
            <a:endCxn id="471" idx="2"/>
          </p:cNvCxnSpPr>
          <p:nvPr/>
        </p:nvCxnSpPr>
        <p:spPr>
          <a:xfrm rot="10800000">
            <a:off x="2205275" y="2910450"/>
            <a:ext cx="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34"/>
          <p:cNvSpPr txBox="1"/>
          <p:nvPr/>
        </p:nvSpPr>
        <p:spPr>
          <a:xfrm>
            <a:off x="2205275" y="3212150"/>
            <a:ext cx="2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34"/>
          <p:cNvSpPr txBox="1"/>
          <p:nvPr/>
        </p:nvSpPr>
        <p:spPr>
          <a:xfrm flipH="1">
            <a:off x="1990175" y="2811938"/>
            <a:ext cx="2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5" name="Google Shape;4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675" y="1985963"/>
            <a:ext cx="169545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5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 View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</a:t>
            </a:r>
            <a:r>
              <a:rPr b="1" lang="en"/>
              <a:t>:</a:t>
            </a:r>
            <a:r>
              <a:rPr lang="en"/>
              <a:t> profile management</a:t>
            </a:r>
            <a:endParaRPr/>
          </a:p>
        </p:txBody>
      </p:sp>
      <p:pic>
        <p:nvPicPr>
          <p:cNvPr id="493" name="Google Shape;4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525" y="1040300"/>
            <a:ext cx="4022551" cy="38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5"/>
          <p:cNvSpPr txBox="1"/>
          <p:nvPr/>
        </p:nvSpPr>
        <p:spPr>
          <a:xfrm>
            <a:off x="3136650" y="4743300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Detailed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</a:t>
            </a:r>
            <a:r>
              <a:rPr b="1" lang="en"/>
              <a:t>Admin </a:t>
            </a:r>
            <a:r>
              <a:rPr b="1" lang="en"/>
              <a:t>Module</a:t>
            </a:r>
            <a:endParaRPr b="1"/>
          </a:p>
        </p:txBody>
      </p:sp>
      <p:sp>
        <p:nvSpPr>
          <p:cNvPr id="501" name="Google Shape;501;p3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Offer </a:t>
            </a:r>
            <a:r>
              <a:rPr lang="en"/>
              <a:t>Management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Admin:</a:t>
            </a:r>
            <a:r>
              <a:rPr lang="en"/>
              <a:t> offer management</a:t>
            </a:r>
            <a:endParaRPr/>
          </a:p>
        </p:txBody>
      </p:sp>
      <p:graphicFrame>
        <p:nvGraphicFramePr>
          <p:cNvPr id="507" name="Google Shape;507;p37"/>
          <p:cNvGraphicFramePr/>
          <p:nvPr/>
        </p:nvGraphicFramePr>
        <p:xfrm>
          <a:off x="937550" y="290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{2DADA169-219B-4ECA-80D9-8CA636C452A2}</a:tableStyleId>
              </a:tblPr>
              <a:tblGrid>
                <a:gridCol w="24429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View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AddOfferUi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offersShowUi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</a:t>
                      </a:r>
                      <a:br>
                        <a:rPr lang="en"/>
                      </a:br>
                      <a:r>
                        <a:rPr lang="en"/>
                        <a:t>Controller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508" name="Google Shape;508;p37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37"/>
          <p:cNvSpPr txBox="1"/>
          <p:nvPr/>
        </p:nvSpPr>
        <p:spPr>
          <a:xfrm>
            <a:off x="899400" y="11443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Admin offer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management sub module has the following tasks: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37"/>
          <p:cNvSpPr txBox="1"/>
          <p:nvPr/>
        </p:nvSpPr>
        <p:spPr>
          <a:xfrm>
            <a:off x="937550" y="1706450"/>
            <a:ext cx="363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new Offer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Update existing Offer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Show Offer view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8"/>
          <p:cNvSpPr/>
          <p:nvPr/>
        </p:nvSpPr>
        <p:spPr>
          <a:xfrm>
            <a:off x="1314725" y="3513750"/>
            <a:ext cx="17811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Offer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17" name="Google Shape;517;p38"/>
          <p:cNvSpPr/>
          <p:nvPr/>
        </p:nvSpPr>
        <p:spPr>
          <a:xfrm>
            <a:off x="1314725" y="2510325"/>
            <a:ext cx="1781100" cy="400200"/>
          </a:xfrm>
          <a:prstGeom prst="rect">
            <a:avLst/>
          </a:prstGeom>
          <a:solidFill>
            <a:srgbClr val="FFE599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AdminController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18" name="Google Shape;518;p38"/>
          <p:cNvSpPr/>
          <p:nvPr/>
        </p:nvSpPr>
        <p:spPr>
          <a:xfrm>
            <a:off x="518575" y="1444500"/>
            <a:ext cx="1247100" cy="4626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ShowOffersUi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19" name="Google Shape;519;p38"/>
          <p:cNvSpPr txBox="1"/>
          <p:nvPr/>
        </p:nvSpPr>
        <p:spPr>
          <a:xfrm>
            <a:off x="957200" y="44711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high 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38"/>
          <p:cNvSpPr txBox="1"/>
          <p:nvPr/>
        </p:nvSpPr>
        <p:spPr>
          <a:xfrm>
            <a:off x="5322100" y="44711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ER Diagram: high 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1" name="Google Shape;521;p38"/>
          <p:cNvCxnSpPr>
            <a:stCxn id="518" idx="2"/>
            <a:endCxn id="517" idx="0"/>
          </p:cNvCxnSpPr>
          <p:nvPr/>
        </p:nvCxnSpPr>
        <p:spPr>
          <a:xfrm>
            <a:off x="1142125" y="1907100"/>
            <a:ext cx="106320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Admin:</a:t>
            </a:r>
            <a:r>
              <a:rPr lang="en"/>
              <a:t> offer management</a:t>
            </a:r>
            <a:endParaRPr/>
          </a:p>
        </p:txBody>
      </p:sp>
      <p:sp>
        <p:nvSpPr>
          <p:cNvPr id="523" name="Google Shape;523;p38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Level View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38"/>
          <p:cNvSpPr/>
          <p:nvPr/>
        </p:nvSpPr>
        <p:spPr>
          <a:xfrm>
            <a:off x="2828600" y="1444500"/>
            <a:ext cx="1317000" cy="4626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AddOfferUi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525" name="Google Shape;525;p38"/>
          <p:cNvCxnSpPr>
            <a:stCxn id="517" idx="0"/>
            <a:endCxn id="524" idx="2"/>
          </p:cNvCxnSpPr>
          <p:nvPr/>
        </p:nvCxnSpPr>
        <p:spPr>
          <a:xfrm flipH="1" rot="10800000">
            <a:off x="2205275" y="1907025"/>
            <a:ext cx="128190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38"/>
          <p:cNvCxnSpPr>
            <a:stCxn id="516" idx="0"/>
            <a:endCxn id="517" idx="2"/>
          </p:cNvCxnSpPr>
          <p:nvPr/>
        </p:nvCxnSpPr>
        <p:spPr>
          <a:xfrm rot="10800000">
            <a:off x="2205275" y="2910450"/>
            <a:ext cx="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38"/>
          <p:cNvSpPr txBox="1"/>
          <p:nvPr/>
        </p:nvSpPr>
        <p:spPr>
          <a:xfrm>
            <a:off x="2205275" y="3212150"/>
            <a:ext cx="2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38"/>
          <p:cNvSpPr txBox="1"/>
          <p:nvPr/>
        </p:nvSpPr>
        <p:spPr>
          <a:xfrm flipH="1">
            <a:off x="1990175" y="2811938"/>
            <a:ext cx="2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9" name="Google Shape;5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475" y="2910525"/>
            <a:ext cx="15621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800" y="1525363"/>
            <a:ext cx="169545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9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 View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</a:t>
            </a:r>
            <a:r>
              <a:rPr b="1" lang="en"/>
              <a:t>:</a:t>
            </a:r>
            <a:r>
              <a:rPr lang="en"/>
              <a:t> offer management</a:t>
            </a:r>
            <a:endParaRPr/>
          </a:p>
        </p:txBody>
      </p:sp>
      <p:pic>
        <p:nvPicPr>
          <p:cNvPr id="538" name="Google Shape;538;p39"/>
          <p:cNvPicPr preferRelativeResize="0"/>
          <p:nvPr/>
        </p:nvPicPr>
        <p:blipFill rotWithShape="1">
          <a:blip r:embed="rId3">
            <a:alphaModFix/>
          </a:blip>
          <a:srcRect b="0" l="0" r="0" t="6638"/>
          <a:stretch/>
        </p:blipFill>
        <p:spPr>
          <a:xfrm>
            <a:off x="2870750" y="1005626"/>
            <a:ext cx="3402526" cy="37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9"/>
          <p:cNvSpPr txBox="1"/>
          <p:nvPr/>
        </p:nvSpPr>
        <p:spPr>
          <a:xfrm>
            <a:off x="3136650" y="4743300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Detailed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3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</a:t>
            </a:r>
            <a:r>
              <a:rPr b="1" lang="en"/>
              <a:t>Admin </a:t>
            </a:r>
            <a:r>
              <a:rPr b="1" lang="en"/>
              <a:t>Module</a:t>
            </a:r>
            <a:endParaRPr b="1"/>
          </a:p>
        </p:txBody>
      </p:sp>
      <p:sp>
        <p:nvSpPr>
          <p:cNvPr id="546" name="Google Shape;546;p40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Toll Booth </a:t>
            </a:r>
            <a:r>
              <a:rPr lang="en"/>
              <a:t>Management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Admin:</a:t>
            </a:r>
            <a:r>
              <a:rPr lang="en"/>
              <a:t> toll booth management</a:t>
            </a:r>
            <a:endParaRPr/>
          </a:p>
        </p:txBody>
      </p:sp>
      <p:graphicFrame>
        <p:nvGraphicFramePr>
          <p:cNvPr id="552" name="Google Shape;552;p41"/>
          <p:cNvGraphicFramePr/>
          <p:nvPr/>
        </p:nvGraphicFramePr>
        <p:xfrm>
          <a:off x="937550" y="293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{2DADA169-219B-4ECA-80D9-8CA636C452A2}</a:tableStyleId>
              </a:tblPr>
              <a:tblGrid>
                <a:gridCol w="24429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View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TollBooth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TollInfoShowUi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InstallTollUi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</a:t>
                      </a:r>
                      <a:br>
                        <a:rPr lang="en"/>
                      </a:br>
                      <a:r>
                        <a:rPr lang="en"/>
                        <a:t>Controller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553" name="Google Shape;553;p41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41"/>
          <p:cNvSpPr txBox="1"/>
          <p:nvPr/>
        </p:nvSpPr>
        <p:spPr>
          <a:xfrm>
            <a:off x="899400" y="11443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Admin toll booth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management sub module has the following tasks: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41"/>
          <p:cNvSpPr txBox="1"/>
          <p:nvPr/>
        </p:nvSpPr>
        <p:spPr>
          <a:xfrm>
            <a:off x="937550" y="1706450"/>
            <a:ext cx="363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Install new toll booth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Update existing toll booth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Show toll booth info view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4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Hierarchy</a:t>
            </a:r>
            <a:endParaRPr b="1"/>
          </a:p>
        </p:txBody>
      </p:sp>
      <p:sp>
        <p:nvSpPr>
          <p:cNvPr id="109" name="Google Shape;109;p15"/>
          <p:cNvSpPr/>
          <p:nvPr/>
        </p:nvSpPr>
        <p:spPr>
          <a:xfrm>
            <a:off x="922725" y="2006100"/>
            <a:ext cx="1563300" cy="1047300"/>
          </a:xfrm>
          <a:prstGeom prst="rect">
            <a:avLst/>
          </a:prstGeom>
          <a:solidFill>
            <a:srgbClr val="FFE599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</a:rPr>
              <a:t>Toll Management System</a:t>
            </a:r>
            <a:endParaRPr b="1" sz="1600">
              <a:solidFill>
                <a:srgbClr val="B45F06"/>
              </a:solidFill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3027475" y="1261250"/>
            <a:ext cx="1563300" cy="6078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</a:rPr>
              <a:t>User</a:t>
            </a:r>
            <a:endParaRPr b="1" sz="1600">
              <a:solidFill>
                <a:srgbClr val="B45F06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027475" y="3208150"/>
            <a:ext cx="1563300" cy="6078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</a:rPr>
              <a:t>TollBooth</a:t>
            </a:r>
            <a:endParaRPr b="1" sz="1600">
              <a:solidFill>
                <a:srgbClr val="B45F06"/>
              </a:solidFill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027475" y="2234700"/>
            <a:ext cx="1563300" cy="6078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</a:rPr>
              <a:t>Admin</a:t>
            </a:r>
            <a:endParaRPr b="1" sz="1600">
              <a:solidFill>
                <a:srgbClr val="B45F06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437025" y="621625"/>
            <a:ext cx="2733900" cy="1239600"/>
          </a:xfrm>
          <a:prstGeom prst="rect">
            <a:avLst/>
          </a:prstGeom>
          <a:solidFill>
            <a:srgbClr val="EA9999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&gt;Profile management</a:t>
            </a:r>
            <a:endParaRPr b="1"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&gt;Financial management</a:t>
            </a:r>
            <a:endParaRPr b="1"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&gt;Route management</a:t>
            </a:r>
            <a:endParaRPr b="1"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&gt;User History</a:t>
            </a:r>
            <a:endParaRPr b="1" sz="1600">
              <a:solidFill>
                <a:srgbClr val="980000"/>
              </a:solidFill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5437025" y="2147400"/>
            <a:ext cx="2733900" cy="1239600"/>
          </a:xfrm>
          <a:prstGeom prst="rect">
            <a:avLst/>
          </a:prstGeom>
          <a:solidFill>
            <a:srgbClr val="EA9999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&gt;Profile management</a:t>
            </a:r>
            <a:endParaRPr b="1"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&gt;Offer management</a:t>
            </a:r>
            <a:endParaRPr b="1"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&gt;Toll Booth management</a:t>
            </a:r>
            <a:endParaRPr b="1"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&gt;Gateway management</a:t>
            </a:r>
            <a:endParaRPr b="1"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&gt;History</a:t>
            </a:r>
            <a:endParaRPr b="1" sz="1600">
              <a:solidFill>
                <a:srgbClr val="980000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5437025" y="3746800"/>
            <a:ext cx="2733900" cy="456000"/>
          </a:xfrm>
          <a:prstGeom prst="rect">
            <a:avLst/>
          </a:prstGeom>
          <a:solidFill>
            <a:srgbClr val="EA9999"/>
          </a:solidFill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&gt;Finance management</a:t>
            </a:r>
            <a:endParaRPr b="1" sz="1600">
              <a:solidFill>
                <a:srgbClr val="980000"/>
              </a:solidFill>
            </a:endParaRPr>
          </a:p>
        </p:txBody>
      </p:sp>
      <p:cxnSp>
        <p:nvCxnSpPr>
          <p:cNvPr id="116" name="Google Shape;116;p15"/>
          <p:cNvCxnSpPr>
            <a:stCxn id="109" idx="3"/>
            <a:endCxn id="110" idx="1"/>
          </p:cNvCxnSpPr>
          <p:nvPr/>
        </p:nvCxnSpPr>
        <p:spPr>
          <a:xfrm flipH="1" rot="10800000">
            <a:off x="2486025" y="1565250"/>
            <a:ext cx="541500" cy="9645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>
            <a:stCxn id="109" idx="3"/>
            <a:endCxn id="112" idx="1"/>
          </p:cNvCxnSpPr>
          <p:nvPr/>
        </p:nvCxnSpPr>
        <p:spPr>
          <a:xfrm>
            <a:off x="2486025" y="2529750"/>
            <a:ext cx="541500" cy="9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5"/>
          <p:cNvCxnSpPr>
            <a:stCxn id="109" idx="3"/>
            <a:endCxn id="111" idx="1"/>
          </p:cNvCxnSpPr>
          <p:nvPr/>
        </p:nvCxnSpPr>
        <p:spPr>
          <a:xfrm>
            <a:off x="2486025" y="2529750"/>
            <a:ext cx="541500" cy="9822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5"/>
          <p:cNvCxnSpPr>
            <a:stCxn id="110" idx="3"/>
            <a:endCxn id="113" idx="1"/>
          </p:cNvCxnSpPr>
          <p:nvPr/>
        </p:nvCxnSpPr>
        <p:spPr>
          <a:xfrm flipH="1" rot="10800000">
            <a:off x="4590775" y="1241450"/>
            <a:ext cx="846300" cy="3237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>
            <a:stCxn id="112" idx="3"/>
            <a:endCxn id="114" idx="1"/>
          </p:cNvCxnSpPr>
          <p:nvPr/>
        </p:nvCxnSpPr>
        <p:spPr>
          <a:xfrm>
            <a:off x="4590775" y="2538600"/>
            <a:ext cx="846300" cy="228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5"/>
          <p:cNvCxnSpPr>
            <a:stCxn id="111" idx="3"/>
            <a:endCxn id="115" idx="1"/>
          </p:cNvCxnSpPr>
          <p:nvPr/>
        </p:nvCxnSpPr>
        <p:spPr>
          <a:xfrm>
            <a:off x="4590775" y="3512050"/>
            <a:ext cx="846300" cy="4629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5"/>
          <p:cNvSpPr/>
          <p:nvPr/>
        </p:nvSpPr>
        <p:spPr>
          <a:xfrm rot="5400000">
            <a:off x="3602125" y="3486825"/>
            <a:ext cx="414000" cy="1815300"/>
          </a:xfrm>
          <a:prstGeom prst="rightBrace">
            <a:avLst>
              <a:gd fmla="val 14194" name="adj1"/>
              <a:gd fmla="val 49697" name="adj2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3238525" y="4503200"/>
            <a:ext cx="122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Modules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5"/>
          <p:cNvSpPr/>
          <p:nvPr/>
        </p:nvSpPr>
        <p:spPr>
          <a:xfrm rot="5400000">
            <a:off x="6617850" y="2895375"/>
            <a:ext cx="414000" cy="2998200"/>
          </a:xfrm>
          <a:prstGeom prst="rightBrace">
            <a:avLst>
              <a:gd fmla="val 14194" name="adj1"/>
              <a:gd fmla="val 49697" name="adj2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6101825" y="4503200"/>
            <a:ext cx="175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Submodules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8201075" y="841225"/>
            <a:ext cx="4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40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8201075" y="2367000"/>
            <a:ext cx="4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40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8201075" y="3574600"/>
            <a:ext cx="4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40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2"/>
          <p:cNvSpPr/>
          <p:nvPr/>
        </p:nvSpPr>
        <p:spPr>
          <a:xfrm>
            <a:off x="1314725" y="3513750"/>
            <a:ext cx="17811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TollBooth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62" name="Google Shape;562;p42"/>
          <p:cNvSpPr/>
          <p:nvPr/>
        </p:nvSpPr>
        <p:spPr>
          <a:xfrm>
            <a:off x="1314725" y="2510325"/>
            <a:ext cx="1781100" cy="400200"/>
          </a:xfrm>
          <a:prstGeom prst="rect">
            <a:avLst/>
          </a:prstGeom>
          <a:solidFill>
            <a:srgbClr val="FFE599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AdminController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63" name="Google Shape;563;p42"/>
          <p:cNvSpPr/>
          <p:nvPr/>
        </p:nvSpPr>
        <p:spPr>
          <a:xfrm>
            <a:off x="518575" y="1444500"/>
            <a:ext cx="1471500" cy="4626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TollInfoShowUi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64" name="Google Shape;564;p42"/>
          <p:cNvSpPr txBox="1"/>
          <p:nvPr/>
        </p:nvSpPr>
        <p:spPr>
          <a:xfrm>
            <a:off x="957200" y="44711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high 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42"/>
          <p:cNvSpPr txBox="1"/>
          <p:nvPr/>
        </p:nvSpPr>
        <p:spPr>
          <a:xfrm>
            <a:off x="5322100" y="44711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ER Diagram: high 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6" name="Google Shape;566;p42"/>
          <p:cNvCxnSpPr>
            <a:stCxn id="563" idx="2"/>
            <a:endCxn id="562" idx="0"/>
          </p:cNvCxnSpPr>
          <p:nvPr/>
        </p:nvCxnSpPr>
        <p:spPr>
          <a:xfrm>
            <a:off x="1254325" y="1907100"/>
            <a:ext cx="95100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Admin:</a:t>
            </a:r>
            <a:r>
              <a:rPr lang="en"/>
              <a:t> toll booth management</a:t>
            </a:r>
            <a:endParaRPr/>
          </a:p>
        </p:txBody>
      </p:sp>
      <p:sp>
        <p:nvSpPr>
          <p:cNvPr id="568" name="Google Shape;568;p42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Level View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42"/>
          <p:cNvSpPr/>
          <p:nvPr/>
        </p:nvSpPr>
        <p:spPr>
          <a:xfrm>
            <a:off x="2828600" y="1444500"/>
            <a:ext cx="1317000" cy="4626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InstallTollUi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570" name="Google Shape;570;p42"/>
          <p:cNvCxnSpPr>
            <a:stCxn id="562" idx="0"/>
            <a:endCxn id="569" idx="2"/>
          </p:cNvCxnSpPr>
          <p:nvPr/>
        </p:nvCxnSpPr>
        <p:spPr>
          <a:xfrm flipH="1" rot="10800000">
            <a:off x="2205275" y="1907025"/>
            <a:ext cx="128190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2"/>
          <p:cNvCxnSpPr>
            <a:stCxn id="561" idx="0"/>
            <a:endCxn id="562" idx="2"/>
          </p:cNvCxnSpPr>
          <p:nvPr/>
        </p:nvCxnSpPr>
        <p:spPr>
          <a:xfrm rot="10800000">
            <a:off x="2205275" y="2910450"/>
            <a:ext cx="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42"/>
          <p:cNvSpPr txBox="1"/>
          <p:nvPr/>
        </p:nvSpPr>
        <p:spPr>
          <a:xfrm>
            <a:off x="2205275" y="3212150"/>
            <a:ext cx="2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42"/>
          <p:cNvSpPr txBox="1"/>
          <p:nvPr/>
        </p:nvSpPr>
        <p:spPr>
          <a:xfrm flipH="1">
            <a:off x="1990175" y="2811938"/>
            <a:ext cx="2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4" name="Google Shape;5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751" y="1276351"/>
            <a:ext cx="1544645" cy="10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950" y="2289249"/>
            <a:ext cx="3627300" cy="22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3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 View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</a:t>
            </a:r>
            <a:r>
              <a:rPr b="1" lang="en"/>
              <a:t>:</a:t>
            </a:r>
            <a:r>
              <a:rPr lang="en"/>
              <a:t> toll booth management</a:t>
            </a:r>
            <a:endParaRPr/>
          </a:p>
        </p:txBody>
      </p:sp>
      <p:pic>
        <p:nvPicPr>
          <p:cNvPr id="583" name="Google Shape;5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275" y="1157050"/>
            <a:ext cx="3229450" cy="3661441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3"/>
          <p:cNvSpPr txBox="1"/>
          <p:nvPr/>
        </p:nvSpPr>
        <p:spPr>
          <a:xfrm>
            <a:off x="3136650" y="4743300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Detailed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4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</a:t>
            </a:r>
            <a:r>
              <a:rPr b="1" lang="en"/>
              <a:t>Admin </a:t>
            </a:r>
            <a:r>
              <a:rPr b="1" lang="en"/>
              <a:t>Module</a:t>
            </a:r>
            <a:endParaRPr b="1"/>
          </a:p>
        </p:txBody>
      </p:sp>
      <p:sp>
        <p:nvSpPr>
          <p:cNvPr id="591" name="Google Shape;591;p4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Gateway </a:t>
            </a:r>
            <a:r>
              <a:rPr lang="en"/>
              <a:t>Management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Admin:</a:t>
            </a:r>
            <a:r>
              <a:rPr lang="en"/>
              <a:t> gateway management</a:t>
            </a:r>
            <a:endParaRPr/>
          </a:p>
        </p:txBody>
      </p:sp>
      <p:graphicFrame>
        <p:nvGraphicFramePr>
          <p:cNvPr id="597" name="Google Shape;597;p45"/>
          <p:cNvGraphicFramePr/>
          <p:nvPr/>
        </p:nvGraphicFramePr>
        <p:xfrm>
          <a:off x="975700" y="281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{2DADA169-219B-4ECA-80D9-8CA636C452A2}</a:tableStyleId>
              </a:tblPr>
              <a:tblGrid>
                <a:gridCol w="24429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View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Gateway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addGatewayUi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showGatewayUi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</a:t>
                      </a:r>
                      <a:br>
                        <a:rPr lang="en"/>
                      </a:br>
                      <a:r>
                        <a:rPr lang="en"/>
                        <a:t>Controller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598" name="Google Shape;598;p45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45"/>
          <p:cNvSpPr txBox="1"/>
          <p:nvPr/>
        </p:nvSpPr>
        <p:spPr>
          <a:xfrm>
            <a:off x="899400" y="11443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Admin gateway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management sub module has the following tasks: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45"/>
          <p:cNvSpPr txBox="1"/>
          <p:nvPr/>
        </p:nvSpPr>
        <p:spPr>
          <a:xfrm>
            <a:off x="937550" y="1706450"/>
            <a:ext cx="363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a new gateway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Update gateway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 gateway info view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6"/>
          <p:cNvSpPr/>
          <p:nvPr/>
        </p:nvSpPr>
        <p:spPr>
          <a:xfrm>
            <a:off x="1543325" y="3513750"/>
            <a:ext cx="17811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Gateway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07" name="Google Shape;607;p46"/>
          <p:cNvSpPr/>
          <p:nvPr/>
        </p:nvSpPr>
        <p:spPr>
          <a:xfrm>
            <a:off x="1543325" y="2510325"/>
            <a:ext cx="1781100" cy="400200"/>
          </a:xfrm>
          <a:prstGeom prst="rect">
            <a:avLst/>
          </a:prstGeom>
          <a:solidFill>
            <a:srgbClr val="FFE599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AdminController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08" name="Google Shape;608;p46"/>
          <p:cNvSpPr/>
          <p:nvPr/>
        </p:nvSpPr>
        <p:spPr>
          <a:xfrm>
            <a:off x="540300" y="1444500"/>
            <a:ext cx="1686000" cy="4626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addGatewayUi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09" name="Google Shape;609;p46"/>
          <p:cNvSpPr txBox="1"/>
          <p:nvPr/>
        </p:nvSpPr>
        <p:spPr>
          <a:xfrm>
            <a:off x="957200" y="44711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high 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46"/>
          <p:cNvSpPr txBox="1"/>
          <p:nvPr/>
        </p:nvSpPr>
        <p:spPr>
          <a:xfrm>
            <a:off x="5322100" y="44711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ER Diagram: high 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1" name="Google Shape;611;p46"/>
          <p:cNvCxnSpPr>
            <a:stCxn id="608" idx="2"/>
            <a:endCxn id="607" idx="0"/>
          </p:cNvCxnSpPr>
          <p:nvPr/>
        </p:nvCxnSpPr>
        <p:spPr>
          <a:xfrm>
            <a:off x="1383300" y="1907100"/>
            <a:ext cx="105060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Admin:</a:t>
            </a:r>
            <a:r>
              <a:rPr lang="en"/>
              <a:t> gateway management</a:t>
            </a:r>
            <a:endParaRPr/>
          </a:p>
        </p:txBody>
      </p:sp>
      <p:sp>
        <p:nvSpPr>
          <p:cNvPr id="613" name="Google Shape;613;p46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Level View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46"/>
          <p:cNvSpPr/>
          <p:nvPr/>
        </p:nvSpPr>
        <p:spPr>
          <a:xfrm>
            <a:off x="2826900" y="1444500"/>
            <a:ext cx="1562700" cy="4626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showGatewayUI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615" name="Google Shape;615;p46"/>
          <p:cNvCxnSpPr>
            <a:stCxn id="607" idx="0"/>
            <a:endCxn id="614" idx="2"/>
          </p:cNvCxnSpPr>
          <p:nvPr/>
        </p:nvCxnSpPr>
        <p:spPr>
          <a:xfrm flipH="1" rot="10800000">
            <a:off x="2433875" y="1907025"/>
            <a:ext cx="117450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46"/>
          <p:cNvCxnSpPr>
            <a:stCxn id="606" idx="0"/>
            <a:endCxn id="607" idx="2"/>
          </p:cNvCxnSpPr>
          <p:nvPr/>
        </p:nvCxnSpPr>
        <p:spPr>
          <a:xfrm rot="10800000">
            <a:off x="2433875" y="2910450"/>
            <a:ext cx="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Google Shape;617;p46"/>
          <p:cNvSpPr txBox="1"/>
          <p:nvPr/>
        </p:nvSpPr>
        <p:spPr>
          <a:xfrm>
            <a:off x="2433875" y="3212150"/>
            <a:ext cx="4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1..*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46"/>
          <p:cNvSpPr txBox="1"/>
          <p:nvPr/>
        </p:nvSpPr>
        <p:spPr>
          <a:xfrm flipH="1">
            <a:off x="2218775" y="2811938"/>
            <a:ext cx="2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9" name="Google Shape;6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750" y="1400163"/>
            <a:ext cx="169545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4900" y="2954113"/>
            <a:ext cx="15811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 View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</a:t>
            </a:r>
            <a:r>
              <a:rPr b="1" lang="en"/>
              <a:t>:</a:t>
            </a:r>
            <a:r>
              <a:rPr lang="en"/>
              <a:t> gateway management</a:t>
            </a:r>
            <a:endParaRPr/>
          </a:p>
        </p:txBody>
      </p:sp>
      <p:pic>
        <p:nvPicPr>
          <p:cNvPr id="628" name="Google Shape;6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525" y="1017800"/>
            <a:ext cx="2983824" cy="3835568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47"/>
          <p:cNvSpPr txBox="1"/>
          <p:nvPr/>
        </p:nvSpPr>
        <p:spPr>
          <a:xfrm>
            <a:off x="3136650" y="4743300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Detailed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4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</a:t>
            </a:r>
            <a:r>
              <a:rPr b="1" lang="en"/>
              <a:t>Admin </a:t>
            </a:r>
            <a:r>
              <a:rPr b="1" lang="en"/>
              <a:t>Module</a:t>
            </a:r>
            <a:endParaRPr b="1"/>
          </a:p>
        </p:txBody>
      </p:sp>
      <p:sp>
        <p:nvSpPr>
          <p:cNvPr id="636" name="Google Shape;636;p48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 Financial </a:t>
            </a:r>
            <a:r>
              <a:rPr lang="en"/>
              <a:t>Management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Admin:</a:t>
            </a:r>
            <a:r>
              <a:rPr lang="en"/>
              <a:t> financial management</a:t>
            </a:r>
            <a:endParaRPr/>
          </a:p>
        </p:txBody>
      </p:sp>
      <p:graphicFrame>
        <p:nvGraphicFramePr>
          <p:cNvPr id="642" name="Google Shape;642;p49"/>
          <p:cNvGraphicFramePr/>
          <p:nvPr/>
        </p:nvGraphicFramePr>
        <p:xfrm>
          <a:off x="937550" y="281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{2DADA169-219B-4ECA-80D9-8CA636C452A2}</a:tableStyleId>
              </a:tblPr>
              <a:tblGrid>
                <a:gridCol w="24429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View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Payment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Vehicle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showPaymentsUi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showDuesUi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</a:t>
                      </a:r>
                      <a:br>
                        <a:rPr lang="en"/>
                      </a:br>
                      <a:r>
                        <a:rPr lang="en"/>
                        <a:t>Controller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643" name="Google Shape;643;p49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49"/>
          <p:cNvSpPr txBox="1"/>
          <p:nvPr/>
        </p:nvSpPr>
        <p:spPr>
          <a:xfrm>
            <a:off x="899400" y="11443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Admin financial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management sub module has the following tasks: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49"/>
          <p:cNvSpPr txBox="1"/>
          <p:nvPr/>
        </p:nvSpPr>
        <p:spPr>
          <a:xfrm>
            <a:off x="937550" y="1706450"/>
            <a:ext cx="711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 Payment history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 Dues history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 payment or due history for chosen vehicle number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0"/>
          <p:cNvSpPr/>
          <p:nvPr/>
        </p:nvSpPr>
        <p:spPr>
          <a:xfrm>
            <a:off x="311700" y="3690900"/>
            <a:ext cx="9012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Due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52" name="Google Shape;652;p50"/>
          <p:cNvSpPr/>
          <p:nvPr/>
        </p:nvSpPr>
        <p:spPr>
          <a:xfrm>
            <a:off x="1314725" y="2510325"/>
            <a:ext cx="2064900" cy="400200"/>
          </a:xfrm>
          <a:prstGeom prst="rect">
            <a:avLst/>
          </a:prstGeom>
          <a:solidFill>
            <a:srgbClr val="FFE599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TollBoothController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53" name="Google Shape;653;p50"/>
          <p:cNvSpPr/>
          <p:nvPr/>
        </p:nvSpPr>
        <p:spPr>
          <a:xfrm>
            <a:off x="1504175" y="1354875"/>
            <a:ext cx="1686000" cy="4626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TollBoothUi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54" name="Google Shape;654;p50"/>
          <p:cNvSpPr txBox="1"/>
          <p:nvPr/>
        </p:nvSpPr>
        <p:spPr>
          <a:xfrm>
            <a:off x="957200" y="44711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high 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50"/>
          <p:cNvSpPr txBox="1"/>
          <p:nvPr/>
        </p:nvSpPr>
        <p:spPr>
          <a:xfrm>
            <a:off x="5322100" y="44711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ER Diagram: high 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6" name="Google Shape;656;p50"/>
          <p:cNvCxnSpPr>
            <a:stCxn id="653" idx="2"/>
            <a:endCxn id="652" idx="0"/>
          </p:cNvCxnSpPr>
          <p:nvPr/>
        </p:nvCxnSpPr>
        <p:spPr>
          <a:xfrm>
            <a:off x="2347175" y="1817475"/>
            <a:ext cx="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Admin:</a:t>
            </a:r>
            <a:r>
              <a:rPr lang="en"/>
              <a:t> financial management</a:t>
            </a:r>
            <a:endParaRPr/>
          </a:p>
        </p:txBody>
      </p:sp>
      <p:sp>
        <p:nvSpPr>
          <p:cNvPr id="658" name="Google Shape;658;p50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Level View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9" name="Google Shape;659;p50"/>
          <p:cNvCxnSpPr>
            <a:stCxn id="651" idx="0"/>
            <a:endCxn id="652" idx="2"/>
          </p:cNvCxnSpPr>
          <p:nvPr/>
        </p:nvCxnSpPr>
        <p:spPr>
          <a:xfrm flipH="1" rot="10800000">
            <a:off x="762300" y="2910600"/>
            <a:ext cx="1584900" cy="7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50"/>
          <p:cNvSpPr txBox="1"/>
          <p:nvPr/>
        </p:nvSpPr>
        <p:spPr>
          <a:xfrm>
            <a:off x="691350" y="3290613"/>
            <a:ext cx="3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50"/>
          <p:cNvSpPr txBox="1"/>
          <p:nvPr/>
        </p:nvSpPr>
        <p:spPr>
          <a:xfrm flipH="1">
            <a:off x="1572450" y="2875863"/>
            <a:ext cx="2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50"/>
          <p:cNvSpPr/>
          <p:nvPr/>
        </p:nvSpPr>
        <p:spPr>
          <a:xfrm>
            <a:off x="1732313" y="3673475"/>
            <a:ext cx="12297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Payment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663" name="Google Shape;663;p50"/>
          <p:cNvCxnSpPr>
            <a:stCxn id="662" idx="0"/>
            <a:endCxn id="652" idx="2"/>
          </p:cNvCxnSpPr>
          <p:nvPr/>
        </p:nvCxnSpPr>
        <p:spPr>
          <a:xfrm rot="10800000">
            <a:off x="2347163" y="2910575"/>
            <a:ext cx="0" cy="7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" name="Google Shape;664;p50"/>
          <p:cNvSpPr txBox="1"/>
          <p:nvPr/>
        </p:nvSpPr>
        <p:spPr>
          <a:xfrm>
            <a:off x="2347163" y="3290700"/>
            <a:ext cx="4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50"/>
          <p:cNvSpPr txBox="1"/>
          <p:nvPr/>
        </p:nvSpPr>
        <p:spPr>
          <a:xfrm flipH="1">
            <a:off x="2347163" y="2891875"/>
            <a:ext cx="2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50"/>
          <p:cNvSpPr/>
          <p:nvPr/>
        </p:nvSpPr>
        <p:spPr>
          <a:xfrm>
            <a:off x="3342288" y="3641550"/>
            <a:ext cx="12297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Vehicle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67" name="Google Shape;667;p50"/>
          <p:cNvSpPr txBox="1"/>
          <p:nvPr/>
        </p:nvSpPr>
        <p:spPr>
          <a:xfrm>
            <a:off x="3681388" y="3241338"/>
            <a:ext cx="4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50"/>
          <p:cNvSpPr txBox="1"/>
          <p:nvPr/>
        </p:nvSpPr>
        <p:spPr>
          <a:xfrm flipH="1">
            <a:off x="3014288" y="2875863"/>
            <a:ext cx="2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9" name="Google Shape;669;p50"/>
          <p:cNvCxnSpPr>
            <a:endCxn id="665" idx="0"/>
          </p:cNvCxnSpPr>
          <p:nvPr/>
        </p:nvCxnSpPr>
        <p:spPr>
          <a:xfrm rot="10800000">
            <a:off x="2454713" y="2891875"/>
            <a:ext cx="1475700" cy="7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0" name="Google Shape;670;p50"/>
          <p:cNvPicPr preferRelativeResize="0"/>
          <p:nvPr/>
        </p:nvPicPr>
        <p:blipFill rotWithShape="1">
          <a:blip r:embed="rId3">
            <a:alphaModFix/>
          </a:blip>
          <a:srcRect b="0" l="0" r="0" t="8155"/>
          <a:stretch/>
        </p:blipFill>
        <p:spPr>
          <a:xfrm>
            <a:off x="5502725" y="982050"/>
            <a:ext cx="2942850" cy="363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1" name="Google Shape;671;p50"/>
          <p:cNvCxnSpPr>
            <a:stCxn id="651" idx="3"/>
            <a:endCxn id="662" idx="1"/>
          </p:cNvCxnSpPr>
          <p:nvPr/>
        </p:nvCxnSpPr>
        <p:spPr>
          <a:xfrm flipH="1" rot="10800000">
            <a:off x="1212900" y="3873600"/>
            <a:ext cx="5193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Google Shape;672;p50"/>
          <p:cNvSpPr txBox="1"/>
          <p:nvPr/>
        </p:nvSpPr>
        <p:spPr>
          <a:xfrm flipH="1">
            <a:off x="1504175" y="3490713"/>
            <a:ext cx="2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50"/>
          <p:cNvSpPr txBox="1"/>
          <p:nvPr/>
        </p:nvSpPr>
        <p:spPr>
          <a:xfrm flipH="1">
            <a:off x="1159525" y="3896363"/>
            <a:ext cx="48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0..1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4" name="Google Shape;674;p50"/>
          <p:cNvCxnSpPr>
            <a:stCxn id="666" idx="2"/>
            <a:endCxn id="662" idx="2"/>
          </p:cNvCxnSpPr>
          <p:nvPr/>
        </p:nvCxnSpPr>
        <p:spPr>
          <a:xfrm rot="5400000">
            <a:off x="3136188" y="3252600"/>
            <a:ext cx="31800" cy="1610100"/>
          </a:xfrm>
          <a:prstGeom prst="bentConnector3">
            <a:avLst>
              <a:gd fmla="val 8492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50"/>
          <p:cNvCxnSpPr>
            <a:stCxn id="651" idx="2"/>
            <a:endCxn id="666" idx="3"/>
          </p:cNvCxnSpPr>
          <p:nvPr/>
        </p:nvCxnSpPr>
        <p:spPr>
          <a:xfrm rot="-5400000">
            <a:off x="2542500" y="2061600"/>
            <a:ext cx="249300" cy="3809700"/>
          </a:xfrm>
          <a:prstGeom prst="bentConnector4">
            <a:avLst>
              <a:gd fmla="val -157320" name="adj1"/>
              <a:gd fmla="val 10625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50"/>
          <p:cNvSpPr txBox="1"/>
          <p:nvPr/>
        </p:nvSpPr>
        <p:spPr>
          <a:xfrm flipH="1">
            <a:off x="4810088" y="4041738"/>
            <a:ext cx="2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50"/>
          <p:cNvSpPr txBox="1"/>
          <p:nvPr/>
        </p:nvSpPr>
        <p:spPr>
          <a:xfrm flipH="1">
            <a:off x="4041263" y="4041738"/>
            <a:ext cx="2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50"/>
          <p:cNvSpPr txBox="1"/>
          <p:nvPr/>
        </p:nvSpPr>
        <p:spPr>
          <a:xfrm flipH="1">
            <a:off x="476238" y="4091088"/>
            <a:ext cx="2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50"/>
          <p:cNvSpPr txBox="1"/>
          <p:nvPr/>
        </p:nvSpPr>
        <p:spPr>
          <a:xfrm flipH="1">
            <a:off x="2109188" y="4091088"/>
            <a:ext cx="2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5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1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 View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</a:t>
            </a:r>
            <a:r>
              <a:rPr b="1" lang="en"/>
              <a:t>:</a:t>
            </a:r>
            <a:r>
              <a:rPr lang="en"/>
              <a:t> financial management</a:t>
            </a:r>
            <a:endParaRPr/>
          </a:p>
        </p:txBody>
      </p:sp>
      <p:pic>
        <p:nvPicPr>
          <p:cNvPr id="687" name="Google Shape;68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639" y="1017800"/>
            <a:ext cx="4202726" cy="3746524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1"/>
          <p:cNvSpPr txBox="1"/>
          <p:nvPr/>
        </p:nvSpPr>
        <p:spPr>
          <a:xfrm>
            <a:off x="3136650" y="4743300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Detailed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5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b="1" lang="en"/>
              <a:t>User Module</a:t>
            </a:r>
            <a:endParaRPr b="1"/>
          </a:p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</a:t>
            </a:r>
            <a:r>
              <a:rPr lang="en"/>
              <a:t>Profile Management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Toll scanning</a:t>
            </a:r>
            <a:r>
              <a:rPr b="1" lang="en"/>
              <a:t> Module</a:t>
            </a:r>
            <a:endParaRPr b="1"/>
          </a:p>
        </p:txBody>
      </p:sp>
      <p:sp>
        <p:nvSpPr>
          <p:cNvPr id="695" name="Google Shape;695;p5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Cash </a:t>
            </a:r>
            <a:r>
              <a:rPr lang="en"/>
              <a:t>Management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Toll Booth</a:t>
            </a:r>
            <a:r>
              <a:rPr b="1" lang="en"/>
              <a:t>:</a:t>
            </a:r>
            <a:r>
              <a:rPr lang="en"/>
              <a:t> cash management</a:t>
            </a:r>
            <a:endParaRPr/>
          </a:p>
        </p:txBody>
      </p:sp>
      <p:graphicFrame>
        <p:nvGraphicFramePr>
          <p:cNvPr id="701" name="Google Shape;701;p53"/>
          <p:cNvGraphicFramePr/>
          <p:nvPr/>
        </p:nvGraphicFramePr>
        <p:xfrm>
          <a:off x="937550" y="284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{2DADA169-219B-4ECA-80D9-8CA636C452A2}</a:tableStyleId>
              </a:tblPr>
              <a:tblGrid>
                <a:gridCol w="24429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View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Due</a:t>
                      </a:r>
                      <a:br>
                        <a:rPr lang="en"/>
                      </a:br>
                      <a:r>
                        <a:rPr lang="en"/>
                        <a:t>Payment</a:t>
                      </a:r>
                      <a:br>
                        <a:rPr lang="en"/>
                      </a:br>
                      <a:r>
                        <a:rPr lang="en"/>
                        <a:t>TollBooth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TollBoothUi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TollBooth</a:t>
                      </a:r>
                      <a:br>
                        <a:rPr lang="en"/>
                      </a:br>
                      <a:r>
                        <a:rPr lang="en"/>
                        <a:t>Controller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702" name="Google Shape;702;p53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53"/>
          <p:cNvSpPr txBox="1"/>
          <p:nvPr/>
        </p:nvSpPr>
        <p:spPr>
          <a:xfrm>
            <a:off x="899400" y="11443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Admin cash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management sub module has the following tasks: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53"/>
          <p:cNvSpPr txBox="1"/>
          <p:nvPr/>
        </p:nvSpPr>
        <p:spPr>
          <a:xfrm>
            <a:off x="937550" y="1706450"/>
            <a:ext cx="363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 payment for a scanned vehicle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due for a unpaid passed vehicle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5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4"/>
          <p:cNvSpPr/>
          <p:nvPr/>
        </p:nvSpPr>
        <p:spPr>
          <a:xfrm>
            <a:off x="311700" y="3690900"/>
            <a:ext cx="9012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Due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11" name="Google Shape;711;p54"/>
          <p:cNvSpPr/>
          <p:nvPr/>
        </p:nvSpPr>
        <p:spPr>
          <a:xfrm>
            <a:off x="1314725" y="2510325"/>
            <a:ext cx="2064900" cy="400200"/>
          </a:xfrm>
          <a:prstGeom prst="rect">
            <a:avLst/>
          </a:prstGeom>
          <a:solidFill>
            <a:srgbClr val="FFE599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TollBoothController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12" name="Google Shape;712;p54"/>
          <p:cNvSpPr/>
          <p:nvPr/>
        </p:nvSpPr>
        <p:spPr>
          <a:xfrm>
            <a:off x="1504175" y="1354875"/>
            <a:ext cx="1686000" cy="4626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TollBoothUi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13" name="Google Shape;713;p54"/>
          <p:cNvSpPr txBox="1"/>
          <p:nvPr/>
        </p:nvSpPr>
        <p:spPr>
          <a:xfrm>
            <a:off x="957200" y="44711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high 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4" name="Google Shape;714;p54"/>
          <p:cNvCxnSpPr>
            <a:stCxn id="712" idx="2"/>
            <a:endCxn id="711" idx="0"/>
          </p:cNvCxnSpPr>
          <p:nvPr/>
        </p:nvCxnSpPr>
        <p:spPr>
          <a:xfrm>
            <a:off x="2347175" y="1817475"/>
            <a:ext cx="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Google Shape;715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Toll Booth</a:t>
            </a:r>
            <a:r>
              <a:rPr b="1" lang="en"/>
              <a:t>:</a:t>
            </a:r>
            <a:r>
              <a:rPr lang="en"/>
              <a:t> cash management</a:t>
            </a:r>
            <a:endParaRPr/>
          </a:p>
        </p:txBody>
      </p:sp>
      <p:sp>
        <p:nvSpPr>
          <p:cNvPr id="716" name="Google Shape;716;p54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Level View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7" name="Google Shape;717;p54"/>
          <p:cNvCxnSpPr>
            <a:stCxn id="710" idx="0"/>
            <a:endCxn id="711" idx="2"/>
          </p:cNvCxnSpPr>
          <p:nvPr/>
        </p:nvCxnSpPr>
        <p:spPr>
          <a:xfrm flipH="1" rot="10800000">
            <a:off x="762300" y="2910600"/>
            <a:ext cx="1584900" cy="7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" name="Google Shape;718;p54"/>
          <p:cNvSpPr txBox="1"/>
          <p:nvPr/>
        </p:nvSpPr>
        <p:spPr>
          <a:xfrm>
            <a:off x="691350" y="3290613"/>
            <a:ext cx="3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54"/>
          <p:cNvSpPr txBox="1"/>
          <p:nvPr/>
        </p:nvSpPr>
        <p:spPr>
          <a:xfrm flipH="1">
            <a:off x="1572450" y="2875863"/>
            <a:ext cx="2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54"/>
          <p:cNvSpPr/>
          <p:nvPr/>
        </p:nvSpPr>
        <p:spPr>
          <a:xfrm>
            <a:off x="1732313" y="3673475"/>
            <a:ext cx="12297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Payment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721" name="Google Shape;721;p54"/>
          <p:cNvCxnSpPr>
            <a:stCxn id="720" idx="0"/>
            <a:endCxn id="711" idx="2"/>
          </p:cNvCxnSpPr>
          <p:nvPr/>
        </p:nvCxnSpPr>
        <p:spPr>
          <a:xfrm rot="10800000">
            <a:off x="2347163" y="2910575"/>
            <a:ext cx="0" cy="7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2" name="Google Shape;722;p54"/>
          <p:cNvSpPr txBox="1"/>
          <p:nvPr/>
        </p:nvSpPr>
        <p:spPr>
          <a:xfrm>
            <a:off x="2347163" y="3290700"/>
            <a:ext cx="4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54"/>
          <p:cNvSpPr txBox="1"/>
          <p:nvPr/>
        </p:nvSpPr>
        <p:spPr>
          <a:xfrm flipH="1">
            <a:off x="2347163" y="2891875"/>
            <a:ext cx="2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54"/>
          <p:cNvSpPr/>
          <p:nvPr/>
        </p:nvSpPr>
        <p:spPr>
          <a:xfrm>
            <a:off x="3342288" y="3641550"/>
            <a:ext cx="12297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Toll Booth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25" name="Google Shape;725;p54"/>
          <p:cNvSpPr txBox="1"/>
          <p:nvPr/>
        </p:nvSpPr>
        <p:spPr>
          <a:xfrm>
            <a:off x="3681388" y="3241338"/>
            <a:ext cx="4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6" name="Google Shape;726;p54"/>
          <p:cNvSpPr txBox="1"/>
          <p:nvPr/>
        </p:nvSpPr>
        <p:spPr>
          <a:xfrm flipH="1">
            <a:off x="3014288" y="2875863"/>
            <a:ext cx="2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7" name="Google Shape;727;p54"/>
          <p:cNvCxnSpPr>
            <a:endCxn id="723" idx="0"/>
          </p:cNvCxnSpPr>
          <p:nvPr/>
        </p:nvCxnSpPr>
        <p:spPr>
          <a:xfrm rot="10800000">
            <a:off x="2454713" y="2891875"/>
            <a:ext cx="1475700" cy="7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8" name="Google Shape;728;p54"/>
          <p:cNvPicPr preferRelativeResize="0"/>
          <p:nvPr/>
        </p:nvPicPr>
        <p:blipFill rotWithShape="1">
          <a:blip r:embed="rId3">
            <a:alphaModFix/>
          </a:blip>
          <a:srcRect b="0" l="0" r="0" t="5864"/>
          <a:stretch/>
        </p:blipFill>
        <p:spPr>
          <a:xfrm>
            <a:off x="5474237" y="1018324"/>
            <a:ext cx="2870700" cy="36369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9" name="Google Shape;729;p54"/>
          <p:cNvCxnSpPr>
            <a:stCxn id="710" idx="3"/>
            <a:endCxn id="720" idx="1"/>
          </p:cNvCxnSpPr>
          <p:nvPr/>
        </p:nvCxnSpPr>
        <p:spPr>
          <a:xfrm flipH="1" rot="10800000">
            <a:off x="1212900" y="3873600"/>
            <a:ext cx="5193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54"/>
          <p:cNvSpPr txBox="1"/>
          <p:nvPr/>
        </p:nvSpPr>
        <p:spPr>
          <a:xfrm flipH="1">
            <a:off x="1504175" y="3490713"/>
            <a:ext cx="2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54"/>
          <p:cNvSpPr txBox="1"/>
          <p:nvPr/>
        </p:nvSpPr>
        <p:spPr>
          <a:xfrm flipH="1">
            <a:off x="1159525" y="3896363"/>
            <a:ext cx="48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0..1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54"/>
          <p:cNvSpPr txBox="1"/>
          <p:nvPr/>
        </p:nvSpPr>
        <p:spPr>
          <a:xfrm>
            <a:off x="5322100" y="44711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ER Diagram: high 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5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5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 View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Toll Booth</a:t>
            </a:r>
            <a:r>
              <a:rPr b="1" lang="en"/>
              <a:t>:</a:t>
            </a:r>
            <a:r>
              <a:rPr lang="en"/>
              <a:t> cash management</a:t>
            </a:r>
            <a:endParaRPr/>
          </a:p>
        </p:txBody>
      </p:sp>
      <p:pic>
        <p:nvPicPr>
          <p:cNvPr id="740" name="Google Shape;74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307" y="944675"/>
            <a:ext cx="4163389" cy="3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55"/>
          <p:cNvSpPr txBox="1"/>
          <p:nvPr/>
        </p:nvSpPr>
        <p:spPr>
          <a:xfrm>
            <a:off x="3136650" y="4743300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Detailed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5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UML Diagrams</a:t>
            </a:r>
            <a:endParaRPr b="1"/>
          </a:p>
        </p:txBody>
      </p:sp>
      <p:sp>
        <p:nvSpPr>
          <p:cNvPr id="748" name="Google Shape;748;p5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&amp; Entity Relationship Diagram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7"/>
          <p:cNvSpPr/>
          <p:nvPr/>
        </p:nvSpPr>
        <p:spPr>
          <a:xfrm>
            <a:off x="-12925" y="4999200"/>
            <a:ext cx="91440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7"/>
          <p:cNvSpPr txBox="1"/>
          <p:nvPr>
            <p:ph idx="4294967295"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Full Class Diagram</a:t>
            </a:r>
            <a:endParaRPr/>
          </a:p>
        </p:txBody>
      </p:sp>
      <p:pic>
        <p:nvPicPr>
          <p:cNvPr id="755" name="Google Shape;755;p57"/>
          <p:cNvPicPr preferRelativeResize="0"/>
          <p:nvPr/>
        </p:nvPicPr>
        <p:blipFill rotWithShape="1">
          <a:blip r:embed="rId3">
            <a:alphaModFix/>
          </a:blip>
          <a:srcRect b="0" l="33399" r="0" t="0"/>
          <a:stretch/>
        </p:blipFill>
        <p:spPr>
          <a:xfrm>
            <a:off x="1527250" y="776050"/>
            <a:ext cx="6063652" cy="42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5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8"/>
          <p:cNvSpPr/>
          <p:nvPr/>
        </p:nvSpPr>
        <p:spPr>
          <a:xfrm>
            <a:off x="-12925" y="4999200"/>
            <a:ext cx="91440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58"/>
          <p:cNvSpPr txBox="1"/>
          <p:nvPr>
            <p:ph idx="4294967295"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Full Entity Relationship Diagram</a:t>
            </a:r>
            <a:endParaRPr/>
          </a:p>
        </p:txBody>
      </p:sp>
      <p:pic>
        <p:nvPicPr>
          <p:cNvPr id="763" name="Google Shape;76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850" y="749700"/>
            <a:ext cx="5318325" cy="4183749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  <p:sp>
        <p:nvSpPr>
          <p:cNvPr id="770" name="Google Shape;770;p5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</a:t>
            </a:r>
            <a:r>
              <a:rPr b="1" lang="en"/>
              <a:t>:</a:t>
            </a:r>
            <a:r>
              <a:rPr lang="en"/>
              <a:t> Profile Management</a:t>
            </a:r>
            <a:endParaRPr/>
          </a:p>
        </p:txBody>
      </p:sp>
      <p:graphicFrame>
        <p:nvGraphicFramePr>
          <p:cNvPr id="141" name="Google Shape;141;p17"/>
          <p:cNvGraphicFramePr/>
          <p:nvPr/>
        </p:nvGraphicFramePr>
        <p:xfrm>
          <a:off x="937550" y="283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{2DADA169-219B-4ECA-80D9-8CA636C452A2}</a:tableStyleId>
              </a:tblPr>
              <a:tblGrid>
                <a:gridCol w="24429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View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Vehicle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UserLoginUI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UserSignupUI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UserHomepageUI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ProfileUI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UserController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17"/>
          <p:cNvSpPr txBox="1"/>
          <p:nvPr/>
        </p:nvSpPr>
        <p:spPr>
          <a:xfrm>
            <a:off x="899400" y="11443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profile management sub module has the following tasks: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937550" y="1706450"/>
            <a:ext cx="363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 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Sign Up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Profile Info View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4827950" y="1759950"/>
            <a:ext cx="363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Profile Info Edit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Homepage navigation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567125" y="3364250"/>
            <a:ext cx="17811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User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502000" y="2510313"/>
            <a:ext cx="1781100" cy="400200"/>
          </a:xfrm>
          <a:prstGeom prst="rect">
            <a:avLst/>
          </a:prstGeom>
          <a:solidFill>
            <a:srgbClr val="FFE599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UserController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374075" y="1828600"/>
            <a:ext cx="1445100" cy="4002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UserLoginUI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7501" l="0" r="8088" t="0"/>
          <a:stretch/>
        </p:blipFill>
        <p:spPr>
          <a:xfrm>
            <a:off x="4572000" y="2050900"/>
            <a:ext cx="4260300" cy="18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957200" y="44711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high 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5322100" y="447112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ER 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Diagram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Level View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User:</a:t>
            </a:r>
            <a:r>
              <a:rPr lang="en"/>
              <a:t> Profile Management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672850" y="1223100"/>
            <a:ext cx="1781100" cy="4002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UserHomepageUI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3065925" y="1850800"/>
            <a:ext cx="1249800" cy="4002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ProfileUI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751425" y="1191275"/>
            <a:ext cx="1564200" cy="4002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UserSignupUI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2453950" y="3829363"/>
            <a:ext cx="17811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Vehicle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163" name="Google Shape;163;p18"/>
          <p:cNvCxnSpPr>
            <a:stCxn id="159" idx="3"/>
            <a:endCxn id="152" idx="0"/>
          </p:cNvCxnSpPr>
          <p:nvPr/>
        </p:nvCxnSpPr>
        <p:spPr>
          <a:xfrm flipH="1">
            <a:off x="2392450" y="1423200"/>
            <a:ext cx="61500" cy="10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8"/>
          <p:cNvCxnSpPr>
            <a:stCxn id="153" idx="2"/>
            <a:endCxn id="152" idx="0"/>
          </p:cNvCxnSpPr>
          <p:nvPr/>
        </p:nvCxnSpPr>
        <p:spPr>
          <a:xfrm>
            <a:off x="1096625" y="2228800"/>
            <a:ext cx="1296000" cy="28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8"/>
          <p:cNvCxnSpPr>
            <a:stCxn id="161" idx="1"/>
            <a:endCxn id="152" idx="0"/>
          </p:cNvCxnSpPr>
          <p:nvPr/>
        </p:nvCxnSpPr>
        <p:spPr>
          <a:xfrm flipH="1">
            <a:off x="2392625" y="1391375"/>
            <a:ext cx="358800" cy="111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8"/>
          <p:cNvCxnSpPr>
            <a:stCxn id="160" idx="1"/>
            <a:endCxn id="152" idx="0"/>
          </p:cNvCxnSpPr>
          <p:nvPr/>
        </p:nvCxnSpPr>
        <p:spPr>
          <a:xfrm flipH="1">
            <a:off x="2392425" y="2050900"/>
            <a:ext cx="673500" cy="45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>
            <a:stCxn id="152" idx="2"/>
            <a:endCxn id="151" idx="0"/>
          </p:cNvCxnSpPr>
          <p:nvPr/>
        </p:nvCxnSpPr>
        <p:spPr>
          <a:xfrm flipH="1">
            <a:off x="1457750" y="2910513"/>
            <a:ext cx="934800" cy="45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8"/>
          <p:cNvCxnSpPr>
            <a:stCxn id="151" idx="2"/>
            <a:endCxn id="162" idx="1"/>
          </p:cNvCxnSpPr>
          <p:nvPr/>
        </p:nvCxnSpPr>
        <p:spPr>
          <a:xfrm>
            <a:off x="1457675" y="3764450"/>
            <a:ext cx="996300" cy="26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8"/>
          <p:cNvSpPr txBox="1"/>
          <p:nvPr/>
        </p:nvSpPr>
        <p:spPr>
          <a:xfrm>
            <a:off x="2213150" y="2847113"/>
            <a:ext cx="3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1278275" y="3039588"/>
            <a:ext cx="3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1278275" y="3696804"/>
            <a:ext cx="3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1924750" y="3917688"/>
            <a:ext cx="5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1..*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/>
        </p:nvSpPr>
        <p:spPr>
          <a:xfrm>
            <a:off x="3136650" y="4690200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Diagram: Detailed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 View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User:</a:t>
            </a:r>
            <a:r>
              <a:rPr lang="en"/>
              <a:t> Profile Management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00" y="3615450"/>
            <a:ext cx="1262234" cy="9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728" y="1710326"/>
            <a:ext cx="1396559" cy="21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175" y="2994088"/>
            <a:ext cx="1327300" cy="8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1106" y="2364425"/>
            <a:ext cx="1454775" cy="7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355" y="1417850"/>
            <a:ext cx="1454775" cy="7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26375" y="2257700"/>
            <a:ext cx="1262225" cy="23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98150" y="1417850"/>
            <a:ext cx="1454775" cy="160724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/>
          <p:nvPr/>
        </p:nvSpPr>
        <p:spPr>
          <a:xfrm>
            <a:off x="1971875" y="1797600"/>
            <a:ext cx="1914525" cy="571500"/>
          </a:xfrm>
          <a:custGeom>
            <a:rect b="b" l="l" r="r" t="t"/>
            <a:pathLst>
              <a:path extrusionOk="0" h="22860" w="76581">
                <a:moveTo>
                  <a:pt x="0" y="0"/>
                </a:moveTo>
                <a:cubicBezTo>
                  <a:pt x="14949" y="0"/>
                  <a:pt x="31216" y="203"/>
                  <a:pt x="44196" y="7620"/>
                </a:cubicBezTo>
                <a:cubicBezTo>
                  <a:pt x="54555" y="13539"/>
                  <a:pt x="64650" y="22860"/>
                  <a:pt x="76581" y="2286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Google Shape;189;p19"/>
          <p:cNvSpPr/>
          <p:nvPr/>
        </p:nvSpPr>
        <p:spPr>
          <a:xfrm>
            <a:off x="1571825" y="2931075"/>
            <a:ext cx="2324100" cy="594075"/>
          </a:xfrm>
          <a:custGeom>
            <a:rect b="b" l="l" r="r" t="t"/>
            <a:pathLst>
              <a:path extrusionOk="0" h="23763" w="92964">
                <a:moveTo>
                  <a:pt x="0" y="19050"/>
                </a:moveTo>
                <a:cubicBezTo>
                  <a:pt x="10356" y="23192"/>
                  <a:pt x="21993" y="23622"/>
                  <a:pt x="33147" y="23622"/>
                </a:cubicBezTo>
                <a:cubicBezTo>
                  <a:pt x="43780" y="23622"/>
                  <a:pt x="55259" y="24186"/>
                  <a:pt x="64770" y="19431"/>
                </a:cubicBezTo>
                <a:cubicBezTo>
                  <a:pt x="74979" y="14327"/>
                  <a:pt x="82755" y="5104"/>
                  <a:pt x="929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Google Shape;190;p19"/>
          <p:cNvSpPr/>
          <p:nvPr/>
        </p:nvSpPr>
        <p:spPr>
          <a:xfrm>
            <a:off x="2962475" y="3474000"/>
            <a:ext cx="904875" cy="628650"/>
          </a:xfrm>
          <a:custGeom>
            <a:rect b="b" l="l" r="r" t="t"/>
            <a:pathLst>
              <a:path extrusionOk="0" h="25146" w="36195">
                <a:moveTo>
                  <a:pt x="0" y="25146"/>
                </a:moveTo>
                <a:cubicBezTo>
                  <a:pt x="8293" y="25146"/>
                  <a:pt x="9526" y="11277"/>
                  <a:pt x="16002" y="6096"/>
                </a:cubicBezTo>
                <a:cubicBezTo>
                  <a:pt x="21492" y="1704"/>
                  <a:pt x="29164" y="0"/>
                  <a:pt x="3619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Google Shape;191;p19"/>
          <p:cNvSpPr/>
          <p:nvPr/>
        </p:nvSpPr>
        <p:spPr>
          <a:xfrm>
            <a:off x="3162500" y="2531025"/>
            <a:ext cx="704850" cy="104775"/>
          </a:xfrm>
          <a:custGeom>
            <a:rect b="b" l="l" r="r" t="t"/>
            <a:pathLst>
              <a:path extrusionOk="0" h="4191" w="28194">
                <a:moveTo>
                  <a:pt x="0" y="0"/>
                </a:moveTo>
                <a:cubicBezTo>
                  <a:pt x="9501" y="0"/>
                  <a:pt x="18693" y="4191"/>
                  <a:pt x="28194" y="419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Google Shape;192;p19"/>
          <p:cNvSpPr/>
          <p:nvPr/>
        </p:nvSpPr>
        <p:spPr>
          <a:xfrm>
            <a:off x="5267525" y="1892850"/>
            <a:ext cx="1057275" cy="381000"/>
          </a:xfrm>
          <a:custGeom>
            <a:rect b="b" l="l" r="r" t="t"/>
            <a:pathLst>
              <a:path extrusionOk="0" h="15240" w="42291">
                <a:moveTo>
                  <a:pt x="0" y="0"/>
                </a:moveTo>
                <a:cubicBezTo>
                  <a:pt x="14984" y="0"/>
                  <a:pt x="35590" y="1838"/>
                  <a:pt x="42291" y="1524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Google Shape;193;p19"/>
          <p:cNvSpPr/>
          <p:nvPr/>
        </p:nvSpPr>
        <p:spPr>
          <a:xfrm>
            <a:off x="7058225" y="3026325"/>
            <a:ext cx="1047750" cy="795200"/>
          </a:xfrm>
          <a:custGeom>
            <a:rect b="b" l="l" r="r" t="t"/>
            <a:pathLst>
              <a:path extrusionOk="0" h="31808" w="41910">
                <a:moveTo>
                  <a:pt x="0" y="29718"/>
                </a:moveTo>
                <a:cubicBezTo>
                  <a:pt x="6853" y="30289"/>
                  <a:pt x="13903" y="32910"/>
                  <a:pt x="20574" y="31242"/>
                </a:cubicBezTo>
                <a:cubicBezTo>
                  <a:pt x="32808" y="28183"/>
                  <a:pt x="41910" y="12611"/>
                  <a:pt x="4191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Google Shape;194;p19"/>
          <p:cNvSpPr txBox="1"/>
          <p:nvPr/>
        </p:nvSpPr>
        <p:spPr>
          <a:xfrm>
            <a:off x="5372300" y="1615038"/>
            <a:ext cx="2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6273275" y="1892850"/>
            <a:ext cx="2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7172525" y="3893100"/>
            <a:ext cx="2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8105975" y="3028013"/>
            <a:ext cx="5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1..*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Financial Management</a:t>
            </a:r>
            <a:endParaRPr/>
          </a:p>
        </p:txBody>
      </p:sp>
      <p:sp>
        <p:nvSpPr>
          <p:cNvPr id="204" name="Google Shape;204;p2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b="1" lang="en"/>
              <a:t>User Module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oogle Shape;209;p21"/>
          <p:cNvGraphicFramePr/>
          <p:nvPr/>
        </p:nvGraphicFramePr>
        <p:xfrm>
          <a:off x="937550" y="2722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{2DADA169-219B-4ECA-80D9-8CA636C452A2}</a:tableStyleId>
              </a:tblPr>
              <a:tblGrid>
                <a:gridCol w="2442900"/>
                <a:gridCol w="2413000"/>
                <a:gridCol w="2413000"/>
              </a:tblGrid>
              <a:tr h="43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View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84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Recharge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Payment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Offer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Vehicle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PaymentGateway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PaymentUI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DuesUI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OffersUI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UserController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21"/>
          <p:cNvSpPr/>
          <p:nvPr/>
        </p:nvSpPr>
        <p:spPr>
          <a:xfrm>
            <a:off x="6273275" y="482600"/>
            <a:ext cx="2870700" cy="4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1"/>
          <p:cNvSpPr txBox="1"/>
          <p:nvPr>
            <p:ph type="title"/>
          </p:nvPr>
        </p:nvSpPr>
        <p:spPr>
          <a:xfrm>
            <a:off x="6233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User:</a:t>
            </a:r>
            <a:r>
              <a:rPr lang="en"/>
              <a:t> Financial Management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899400" y="11443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financial management sub module has the following tasks: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937550" y="1706450"/>
            <a:ext cx="363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Recharge User wallet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 for selected toll booths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Recharging using various gateways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4827950" y="1759950"/>
            <a:ext cx="363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View list of dues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 pending dues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