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7"/>
  </p:notesMasterIdLst>
  <p:sldIdLst>
    <p:sldId id="256" r:id="rId2"/>
    <p:sldId id="257" r:id="rId3"/>
    <p:sldId id="272" r:id="rId4"/>
    <p:sldId id="273" r:id="rId5"/>
    <p:sldId id="258" r:id="rId6"/>
    <p:sldId id="271" r:id="rId7"/>
    <p:sldId id="259" r:id="rId8"/>
    <p:sldId id="260" r:id="rId9"/>
    <p:sldId id="261" r:id="rId10"/>
    <p:sldId id="262" r:id="rId11"/>
    <p:sldId id="263" r:id="rId12"/>
    <p:sldId id="274" r:id="rId13"/>
    <p:sldId id="265" r:id="rId14"/>
    <p:sldId id="266" r:id="rId15"/>
    <p:sldId id="267" r:id="rId16"/>
    <p:sldId id="268" r:id="rId17"/>
    <p:sldId id="269" r:id="rId18"/>
    <p:sldId id="281" r:id="rId19"/>
    <p:sldId id="270" r:id="rId20"/>
    <p:sldId id="275" r:id="rId21"/>
    <p:sldId id="276" r:id="rId22"/>
    <p:sldId id="278" r:id="rId23"/>
    <p:sldId id="277" r:id="rId24"/>
    <p:sldId id="280"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6" autoAdjust="0"/>
    <p:restoredTop sz="67970"/>
  </p:normalViewPr>
  <p:slideViewPr>
    <p:cSldViewPr snapToGrid="0">
      <p:cViewPr>
        <p:scale>
          <a:sx n="111" d="100"/>
          <a:sy n="111" d="100"/>
        </p:scale>
        <p:origin x="144"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1DE6A-8E4E-41B3-90ED-E36AB22EF14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N"/>
        </a:p>
      </dgm:t>
    </dgm:pt>
    <dgm:pt modelId="{99425CD7-48CE-41FE-A3DC-BDA3F57AC94C}">
      <dgm:prSet/>
      <dgm:spPr/>
      <dgm:t>
        <a:bodyPr/>
        <a:lstStyle/>
        <a:p>
          <a:pPr>
            <a:lnSpc>
              <a:spcPct val="100000"/>
            </a:lnSpc>
          </a:pPr>
          <a:r>
            <a:rPr lang="en-US" b="0" i="0" dirty="0">
              <a:latin typeface="Cambria" panose="02040503050406030204" pitchFamily="18" charset="0"/>
            </a:rPr>
            <a:t>Month to month contracts, absence of online security and tech support seem to be positively correlated with churn. While, tenure, two years contracts seem to be negatively correlated with churn.</a:t>
          </a:r>
          <a:endParaRPr lang="en-IN" dirty="0">
            <a:latin typeface="Cambria" panose="02040503050406030204" pitchFamily="18" charset="0"/>
          </a:endParaRPr>
        </a:p>
      </dgm:t>
    </dgm:pt>
    <dgm:pt modelId="{74D6B18C-9049-4928-856F-84516D4E84F5}" type="parTrans" cxnId="{909201B6-482B-4EDD-8ECC-5FDAFE43BD06}">
      <dgm:prSet/>
      <dgm:spPr/>
      <dgm:t>
        <a:bodyPr/>
        <a:lstStyle/>
        <a:p>
          <a:endParaRPr lang="en-IN"/>
        </a:p>
      </dgm:t>
    </dgm:pt>
    <dgm:pt modelId="{06098660-F0C0-4D2B-954D-071729F38B46}" type="sibTrans" cxnId="{909201B6-482B-4EDD-8ECC-5FDAFE43BD06}">
      <dgm:prSet/>
      <dgm:spPr/>
      <dgm:t>
        <a:bodyPr/>
        <a:lstStyle/>
        <a:p>
          <a:endParaRPr lang="en-IN"/>
        </a:p>
      </dgm:t>
    </dgm:pt>
    <dgm:pt modelId="{EBFDC73C-0C4A-4569-A060-3E828AFA5A83}">
      <dgm:prSet custT="1"/>
      <dgm:spPr/>
      <dgm:t>
        <a:bodyPr/>
        <a:lstStyle/>
        <a:p>
          <a:pPr marL="0" lvl="0" indent="0" algn="l" defTabSz="622300">
            <a:lnSpc>
              <a:spcPct val="100000"/>
            </a:lnSpc>
            <a:spcBef>
              <a:spcPct val="0"/>
            </a:spcBef>
            <a:spcAft>
              <a:spcPct val="35000"/>
            </a:spcAft>
            <a:buNone/>
          </a:pPr>
          <a:r>
            <a:rPr lang="en-US" sz="1400" b="0" i="0" kern="1200" dirty="0">
              <a:solidFill>
                <a:srgbClr val="000000">
                  <a:hueOff val="0"/>
                  <a:satOff val="0"/>
                  <a:lumOff val="0"/>
                  <a:alphaOff val="0"/>
                </a:srgbClr>
              </a:solidFill>
              <a:latin typeface="Cambria" panose="02040503050406030204" pitchFamily="18" charset="0"/>
              <a:ea typeface="+mn-ea"/>
              <a:cs typeface="+mn-cs"/>
            </a:rPr>
            <a:t>Interestingly, services such as Online security, streaming TV, online backup, tech support, etc. without internet connection seem to be negatively related to churn.</a:t>
          </a:r>
          <a:endParaRPr lang="en-IN" sz="1400" b="0" i="0" kern="1200" dirty="0">
            <a:solidFill>
              <a:srgbClr val="000000">
                <a:hueOff val="0"/>
                <a:satOff val="0"/>
                <a:lumOff val="0"/>
                <a:alphaOff val="0"/>
              </a:srgbClr>
            </a:solidFill>
            <a:latin typeface="Cambria" panose="02040503050406030204" pitchFamily="18" charset="0"/>
            <a:ea typeface="+mn-ea"/>
            <a:cs typeface="+mn-cs"/>
          </a:endParaRPr>
        </a:p>
      </dgm:t>
    </dgm:pt>
    <dgm:pt modelId="{D398DDD7-0B2D-4E01-90D5-8A86882975D2}" type="parTrans" cxnId="{553B3407-7801-4F29-8762-78E4351D08AF}">
      <dgm:prSet/>
      <dgm:spPr/>
      <dgm:t>
        <a:bodyPr/>
        <a:lstStyle/>
        <a:p>
          <a:endParaRPr lang="en-IN"/>
        </a:p>
      </dgm:t>
    </dgm:pt>
    <dgm:pt modelId="{FD014312-CCDE-4933-8F85-3F47699536F4}" type="sibTrans" cxnId="{553B3407-7801-4F29-8762-78E4351D08AF}">
      <dgm:prSet/>
      <dgm:spPr/>
      <dgm:t>
        <a:bodyPr/>
        <a:lstStyle/>
        <a:p>
          <a:endParaRPr lang="en-IN"/>
        </a:p>
      </dgm:t>
    </dgm:pt>
    <dgm:pt modelId="{CFD7F0DE-D360-44D4-83F0-3E9D00845126}">
      <dgm:prSet custT="1"/>
      <dgm:spPr/>
      <dgm:t>
        <a:bodyPr/>
        <a:lstStyle/>
        <a:p>
          <a:pPr marL="0" lvl="0" indent="0" algn="l" defTabSz="622300">
            <a:lnSpc>
              <a:spcPct val="100000"/>
            </a:lnSpc>
            <a:spcBef>
              <a:spcPct val="0"/>
            </a:spcBef>
            <a:spcAft>
              <a:spcPct val="35000"/>
            </a:spcAft>
            <a:buNone/>
          </a:pPr>
          <a:r>
            <a:rPr lang="en-US" sz="1400" b="0" i="0" kern="1200" dirty="0">
              <a:solidFill>
                <a:srgbClr val="000000">
                  <a:hueOff val="0"/>
                  <a:satOff val="0"/>
                  <a:lumOff val="0"/>
                  <a:alphaOff val="0"/>
                </a:srgbClr>
              </a:solidFill>
              <a:latin typeface="Cambria" panose="02040503050406030204" pitchFamily="18" charset="0"/>
              <a:ea typeface="+mn-ea"/>
              <a:cs typeface="+mn-cs"/>
            </a:rPr>
            <a:t>We will explore the patterns for the above correlations below before we delve into modelling and identifying the important variables.</a:t>
          </a:r>
          <a:endParaRPr lang="en-IN" sz="1400" b="0" i="0" kern="1200" dirty="0">
            <a:solidFill>
              <a:srgbClr val="000000">
                <a:hueOff val="0"/>
                <a:satOff val="0"/>
                <a:lumOff val="0"/>
                <a:alphaOff val="0"/>
              </a:srgbClr>
            </a:solidFill>
            <a:latin typeface="Cambria" panose="02040503050406030204" pitchFamily="18" charset="0"/>
            <a:ea typeface="+mn-ea"/>
            <a:cs typeface="+mn-cs"/>
          </a:endParaRPr>
        </a:p>
      </dgm:t>
    </dgm:pt>
    <dgm:pt modelId="{A20491A7-8555-4558-B9FC-5A42F26CC32F}" type="parTrans" cxnId="{3DC6D3C3-AEB1-46BB-B9D2-A658CF602CD7}">
      <dgm:prSet/>
      <dgm:spPr/>
      <dgm:t>
        <a:bodyPr/>
        <a:lstStyle/>
        <a:p>
          <a:endParaRPr lang="en-IN"/>
        </a:p>
      </dgm:t>
    </dgm:pt>
    <dgm:pt modelId="{7861B5C5-0E7C-4D93-94C3-C5E745E39A7B}" type="sibTrans" cxnId="{3DC6D3C3-AEB1-46BB-B9D2-A658CF602CD7}">
      <dgm:prSet/>
      <dgm:spPr/>
      <dgm:t>
        <a:bodyPr/>
        <a:lstStyle/>
        <a:p>
          <a:endParaRPr lang="en-IN"/>
        </a:p>
      </dgm:t>
    </dgm:pt>
    <dgm:pt modelId="{F26A9518-41AB-49B1-AFCF-6FB1785950E2}" type="pres">
      <dgm:prSet presAssocID="{7D91DE6A-8E4E-41B3-90ED-E36AB22EF146}" presName="vert0" presStyleCnt="0">
        <dgm:presLayoutVars>
          <dgm:dir/>
          <dgm:animOne val="branch"/>
          <dgm:animLvl val="lvl"/>
        </dgm:presLayoutVars>
      </dgm:prSet>
      <dgm:spPr/>
    </dgm:pt>
    <dgm:pt modelId="{A4DC8E2E-7D39-4D4B-B85D-12709B3DF0A4}" type="pres">
      <dgm:prSet presAssocID="{99425CD7-48CE-41FE-A3DC-BDA3F57AC94C}" presName="thickLine" presStyleLbl="alignNode1" presStyleIdx="0" presStyleCnt="3"/>
      <dgm:spPr/>
    </dgm:pt>
    <dgm:pt modelId="{4F3129F5-BFB7-426B-B52D-DDF6D6155A16}" type="pres">
      <dgm:prSet presAssocID="{99425CD7-48CE-41FE-A3DC-BDA3F57AC94C}" presName="horz1" presStyleCnt="0"/>
      <dgm:spPr/>
    </dgm:pt>
    <dgm:pt modelId="{94ED4236-8305-4969-A239-D074DFC193D3}" type="pres">
      <dgm:prSet presAssocID="{99425CD7-48CE-41FE-A3DC-BDA3F57AC94C}" presName="tx1" presStyleLbl="revTx" presStyleIdx="0" presStyleCnt="3" custLinFactNeighborX="39229" custLinFactNeighborY="-43770"/>
      <dgm:spPr/>
    </dgm:pt>
    <dgm:pt modelId="{EE3736CF-A398-4B60-8CA4-00217902490C}" type="pres">
      <dgm:prSet presAssocID="{99425CD7-48CE-41FE-A3DC-BDA3F57AC94C}" presName="vert1" presStyleCnt="0"/>
      <dgm:spPr/>
    </dgm:pt>
    <dgm:pt modelId="{E422C1A2-60FB-4385-A5FD-0D35B6391852}" type="pres">
      <dgm:prSet presAssocID="{EBFDC73C-0C4A-4569-A060-3E828AFA5A83}" presName="thickLine" presStyleLbl="alignNode1" presStyleIdx="1" presStyleCnt="3"/>
      <dgm:spPr/>
    </dgm:pt>
    <dgm:pt modelId="{F1C0E8DF-0B75-4BD3-BECF-216450D15D45}" type="pres">
      <dgm:prSet presAssocID="{EBFDC73C-0C4A-4569-A060-3E828AFA5A83}" presName="horz1" presStyleCnt="0"/>
      <dgm:spPr/>
    </dgm:pt>
    <dgm:pt modelId="{D58605B7-CAFC-42BD-869B-46FAE2C26FA7}" type="pres">
      <dgm:prSet presAssocID="{EBFDC73C-0C4A-4569-A060-3E828AFA5A83}" presName="tx1" presStyleLbl="revTx" presStyleIdx="1" presStyleCnt="3"/>
      <dgm:spPr/>
    </dgm:pt>
    <dgm:pt modelId="{09630AB4-3A58-401E-9E63-E95DC106A9DA}" type="pres">
      <dgm:prSet presAssocID="{EBFDC73C-0C4A-4569-A060-3E828AFA5A83}" presName="vert1" presStyleCnt="0"/>
      <dgm:spPr/>
    </dgm:pt>
    <dgm:pt modelId="{DB813F7E-8CAF-4F2F-A37F-1298EDD13CB5}" type="pres">
      <dgm:prSet presAssocID="{CFD7F0DE-D360-44D4-83F0-3E9D00845126}" presName="thickLine" presStyleLbl="alignNode1" presStyleIdx="2" presStyleCnt="3" custLinFactNeighborX="0" custLinFactNeighborY="-19053"/>
      <dgm:spPr/>
    </dgm:pt>
    <dgm:pt modelId="{A9340153-1DC9-44DE-9D1A-897D36165253}" type="pres">
      <dgm:prSet presAssocID="{CFD7F0DE-D360-44D4-83F0-3E9D00845126}" presName="horz1" presStyleCnt="0"/>
      <dgm:spPr/>
    </dgm:pt>
    <dgm:pt modelId="{9F45DB05-970F-4E08-942C-DD0AA7D73BF5}" type="pres">
      <dgm:prSet presAssocID="{CFD7F0DE-D360-44D4-83F0-3E9D00845126}" presName="tx1" presStyleLbl="revTx" presStyleIdx="2" presStyleCnt="3" custLinFactNeighborX="0" custLinFactNeighborY="-12903"/>
      <dgm:spPr/>
    </dgm:pt>
    <dgm:pt modelId="{99C27934-8CDB-4E83-9D94-278DD3261DD6}" type="pres">
      <dgm:prSet presAssocID="{CFD7F0DE-D360-44D4-83F0-3E9D00845126}" presName="vert1" presStyleCnt="0"/>
      <dgm:spPr/>
    </dgm:pt>
  </dgm:ptLst>
  <dgm:cxnLst>
    <dgm:cxn modelId="{CA3B6901-4C2D-4317-8EA2-DE09260F128B}" type="presOf" srcId="{CFD7F0DE-D360-44D4-83F0-3E9D00845126}" destId="{9F45DB05-970F-4E08-942C-DD0AA7D73BF5}" srcOrd="0" destOrd="0" presId="urn:microsoft.com/office/officeart/2008/layout/LinedList"/>
    <dgm:cxn modelId="{553B3407-7801-4F29-8762-78E4351D08AF}" srcId="{7D91DE6A-8E4E-41B3-90ED-E36AB22EF146}" destId="{EBFDC73C-0C4A-4569-A060-3E828AFA5A83}" srcOrd="1" destOrd="0" parTransId="{D398DDD7-0B2D-4E01-90D5-8A86882975D2}" sibTransId="{FD014312-CCDE-4933-8F85-3F47699536F4}"/>
    <dgm:cxn modelId="{319FD551-0D00-4021-9AE9-3854D3062C14}" type="presOf" srcId="{7D91DE6A-8E4E-41B3-90ED-E36AB22EF146}" destId="{F26A9518-41AB-49B1-AFCF-6FB1785950E2}" srcOrd="0" destOrd="0" presId="urn:microsoft.com/office/officeart/2008/layout/LinedList"/>
    <dgm:cxn modelId="{909201B6-482B-4EDD-8ECC-5FDAFE43BD06}" srcId="{7D91DE6A-8E4E-41B3-90ED-E36AB22EF146}" destId="{99425CD7-48CE-41FE-A3DC-BDA3F57AC94C}" srcOrd="0" destOrd="0" parTransId="{74D6B18C-9049-4928-856F-84516D4E84F5}" sibTransId="{06098660-F0C0-4D2B-954D-071729F38B46}"/>
    <dgm:cxn modelId="{F80FDCBF-0B38-4269-8BE4-6672BBB85E3F}" type="presOf" srcId="{EBFDC73C-0C4A-4569-A060-3E828AFA5A83}" destId="{D58605B7-CAFC-42BD-869B-46FAE2C26FA7}" srcOrd="0" destOrd="0" presId="urn:microsoft.com/office/officeart/2008/layout/LinedList"/>
    <dgm:cxn modelId="{3DC6D3C3-AEB1-46BB-B9D2-A658CF602CD7}" srcId="{7D91DE6A-8E4E-41B3-90ED-E36AB22EF146}" destId="{CFD7F0DE-D360-44D4-83F0-3E9D00845126}" srcOrd="2" destOrd="0" parTransId="{A20491A7-8555-4558-B9FC-5A42F26CC32F}" sibTransId="{7861B5C5-0E7C-4D93-94C3-C5E745E39A7B}"/>
    <dgm:cxn modelId="{0D9C13E9-D1EF-4886-897F-4B3EDC58F36F}" type="presOf" srcId="{99425CD7-48CE-41FE-A3DC-BDA3F57AC94C}" destId="{94ED4236-8305-4969-A239-D074DFC193D3}" srcOrd="0" destOrd="0" presId="urn:microsoft.com/office/officeart/2008/layout/LinedList"/>
    <dgm:cxn modelId="{34EA11AA-10FF-4ACC-ABAC-F4E79D09C0AD}" type="presParOf" srcId="{F26A9518-41AB-49B1-AFCF-6FB1785950E2}" destId="{A4DC8E2E-7D39-4D4B-B85D-12709B3DF0A4}" srcOrd="0" destOrd="0" presId="urn:microsoft.com/office/officeart/2008/layout/LinedList"/>
    <dgm:cxn modelId="{D9BFA6DE-BFFF-4BE2-8495-3828F9FF11D8}" type="presParOf" srcId="{F26A9518-41AB-49B1-AFCF-6FB1785950E2}" destId="{4F3129F5-BFB7-426B-B52D-DDF6D6155A16}" srcOrd="1" destOrd="0" presId="urn:microsoft.com/office/officeart/2008/layout/LinedList"/>
    <dgm:cxn modelId="{4CE01FD4-E559-4FDC-8C59-4C3A41206198}" type="presParOf" srcId="{4F3129F5-BFB7-426B-B52D-DDF6D6155A16}" destId="{94ED4236-8305-4969-A239-D074DFC193D3}" srcOrd="0" destOrd="0" presId="urn:microsoft.com/office/officeart/2008/layout/LinedList"/>
    <dgm:cxn modelId="{B1610934-A515-4D0E-BBA7-B1FE9D57BCEE}" type="presParOf" srcId="{4F3129F5-BFB7-426B-B52D-DDF6D6155A16}" destId="{EE3736CF-A398-4B60-8CA4-00217902490C}" srcOrd="1" destOrd="0" presId="urn:microsoft.com/office/officeart/2008/layout/LinedList"/>
    <dgm:cxn modelId="{82EE50DE-A493-4295-9F1B-A6CC7368A6B1}" type="presParOf" srcId="{F26A9518-41AB-49B1-AFCF-6FB1785950E2}" destId="{E422C1A2-60FB-4385-A5FD-0D35B6391852}" srcOrd="2" destOrd="0" presId="urn:microsoft.com/office/officeart/2008/layout/LinedList"/>
    <dgm:cxn modelId="{558E9B4B-FC95-4D1E-A076-3653BAC5F5DC}" type="presParOf" srcId="{F26A9518-41AB-49B1-AFCF-6FB1785950E2}" destId="{F1C0E8DF-0B75-4BD3-BECF-216450D15D45}" srcOrd="3" destOrd="0" presId="urn:microsoft.com/office/officeart/2008/layout/LinedList"/>
    <dgm:cxn modelId="{0E90E94F-1450-47BD-8D7A-061B8C35729F}" type="presParOf" srcId="{F1C0E8DF-0B75-4BD3-BECF-216450D15D45}" destId="{D58605B7-CAFC-42BD-869B-46FAE2C26FA7}" srcOrd="0" destOrd="0" presId="urn:microsoft.com/office/officeart/2008/layout/LinedList"/>
    <dgm:cxn modelId="{16A8DD91-08CB-4B0A-97ED-92191B01A0B3}" type="presParOf" srcId="{F1C0E8DF-0B75-4BD3-BECF-216450D15D45}" destId="{09630AB4-3A58-401E-9E63-E95DC106A9DA}" srcOrd="1" destOrd="0" presId="urn:microsoft.com/office/officeart/2008/layout/LinedList"/>
    <dgm:cxn modelId="{4B702746-114D-46D4-9B83-0FECD704211D}" type="presParOf" srcId="{F26A9518-41AB-49B1-AFCF-6FB1785950E2}" destId="{DB813F7E-8CAF-4F2F-A37F-1298EDD13CB5}" srcOrd="4" destOrd="0" presId="urn:microsoft.com/office/officeart/2008/layout/LinedList"/>
    <dgm:cxn modelId="{FB58D059-F9C4-48A0-84E5-4E691AFD8210}" type="presParOf" srcId="{F26A9518-41AB-49B1-AFCF-6FB1785950E2}" destId="{A9340153-1DC9-44DE-9D1A-897D36165253}" srcOrd="5" destOrd="0" presId="urn:microsoft.com/office/officeart/2008/layout/LinedList"/>
    <dgm:cxn modelId="{4A7D7DDF-45E2-4B49-BECA-7D624EE8B35E}" type="presParOf" srcId="{A9340153-1DC9-44DE-9D1A-897D36165253}" destId="{9F45DB05-970F-4E08-942C-DD0AA7D73BF5}" srcOrd="0" destOrd="0" presId="urn:microsoft.com/office/officeart/2008/layout/LinedList"/>
    <dgm:cxn modelId="{3A6A0154-3DA2-465D-99ED-3099123B17F2}" type="presParOf" srcId="{A9340153-1DC9-44DE-9D1A-897D36165253}" destId="{99C27934-8CDB-4E83-9D94-278DD3261DD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DC8E2E-7D39-4D4B-B85D-12709B3DF0A4}">
      <dsp:nvSpPr>
        <dsp:cNvPr id="0" name=""/>
        <dsp:cNvSpPr/>
      </dsp:nvSpPr>
      <dsp:spPr>
        <a:xfrm>
          <a:off x="0" y="1781"/>
          <a:ext cx="390110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ED4236-8305-4969-A239-D074DFC193D3}">
      <dsp:nvSpPr>
        <dsp:cNvPr id="0" name=""/>
        <dsp:cNvSpPr/>
      </dsp:nvSpPr>
      <dsp:spPr>
        <a:xfrm>
          <a:off x="0" y="0"/>
          <a:ext cx="3901107" cy="1214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100000"/>
            </a:lnSpc>
            <a:spcBef>
              <a:spcPct val="0"/>
            </a:spcBef>
            <a:spcAft>
              <a:spcPct val="35000"/>
            </a:spcAft>
            <a:buNone/>
          </a:pPr>
          <a:r>
            <a:rPr lang="en-US" sz="1400" b="0" i="0" kern="1200" dirty="0">
              <a:latin typeface="Cambria" panose="02040503050406030204" pitchFamily="18" charset="0"/>
            </a:rPr>
            <a:t>Month to month contracts, absence of online security and tech support seem to be positively correlated with churn. While, tenure, two years contracts seem to be negatively correlated with churn.</a:t>
          </a:r>
          <a:endParaRPr lang="en-IN" sz="1400" kern="1200" dirty="0">
            <a:latin typeface="Cambria" panose="02040503050406030204" pitchFamily="18" charset="0"/>
          </a:endParaRPr>
        </a:p>
      </dsp:txBody>
      <dsp:txXfrm>
        <a:off x="0" y="0"/>
        <a:ext cx="3901107" cy="1214999"/>
      </dsp:txXfrm>
    </dsp:sp>
    <dsp:sp modelId="{E422C1A2-60FB-4385-A5FD-0D35B6391852}">
      <dsp:nvSpPr>
        <dsp:cNvPr id="0" name=""/>
        <dsp:cNvSpPr/>
      </dsp:nvSpPr>
      <dsp:spPr>
        <a:xfrm>
          <a:off x="0" y="1216780"/>
          <a:ext cx="390110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8605B7-CAFC-42BD-869B-46FAE2C26FA7}">
      <dsp:nvSpPr>
        <dsp:cNvPr id="0" name=""/>
        <dsp:cNvSpPr/>
      </dsp:nvSpPr>
      <dsp:spPr>
        <a:xfrm>
          <a:off x="0" y="1216780"/>
          <a:ext cx="3901107" cy="1214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100000"/>
            </a:lnSpc>
            <a:spcBef>
              <a:spcPct val="0"/>
            </a:spcBef>
            <a:spcAft>
              <a:spcPct val="35000"/>
            </a:spcAft>
            <a:buNone/>
          </a:pPr>
          <a:r>
            <a:rPr lang="en-US" sz="1400" b="0" i="0" kern="1200" dirty="0">
              <a:solidFill>
                <a:srgbClr val="000000">
                  <a:hueOff val="0"/>
                  <a:satOff val="0"/>
                  <a:lumOff val="0"/>
                  <a:alphaOff val="0"/>
                </a:srgbClr>
              </a:solidFill>
              <a:latin typeface="Cambria" panose="02040503050406030204" pitchFamily="18" charset="0"/>
              <a:ea typeface="+mn-ea"/>
              <a:cs typeface="+mn-cs"/>
            </a:rPr>
            <a:t>Interestingly, services such as Online security, streaming TV, online backup, tech support, etc. without internet connection seem to be negatively related to churn.</a:t>
          </a:r>
          <a:endParaRPr lang="en-IN" sz="1400" b="0" i="0" kern="1200" dirty="0">
            <a:solidFill>
              <a:srgbClr val="000000">
                <a:hueOff val="0"/>
                <a:satOff val="0"/>
                <a:lumOff val="0"/>
                <a:alphaOff val="0"/>
              </a:srgbClr>
            </a:solidFill>
            <a:latin typeface="Cambria" panose="02040503050406030204" pitchFamily="18" charset="0"/>
            <a:ea typeface="+mn-ea"/>
            <a:cs typeface="+mn-cs"/>
          </a:endParaRPr>
        </a:p>
      </dsp:txBody>
      <dsp:txXfrm>
        <a:off x="0" y="1216780"/>
        <a:ext cx="3901107" cy="1214999"/>
      </dsp:txXfrm>
    </dsp:sp>
    <dsp:sp modelId="{DB813F7E-8CAF-4F2F-A37F-1298EDD13CB5}">
      <dsp:nvSpPr>
        <dsp:cNvPr id="0" name=""/>
        <dsp:cNvSpPr/>
      </dsp:nvSpPr>
      <dsp:spPr>
        <a:xfrm>
          <a:off x="0" y="2200286"/>
          <a:ext cx="390110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45DB05-970F-4E08-942C-DD0AA7D73BF5}">
      <dsp:nvSpPr>
        <dsp:cNvPr id="0" name=""/>
        <dsp:cNvSpPr/>
      </dsp:nvSpPr>
      <dsp:spPr>
        <a:xfrm>
          <a:off x="0" y="2275008"/>
          <a:ext cx="3901107" cy="1214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100000"/>
            </a:lnSpc>
            <a:spcBef>
              <a:spcPct val="0"/>
            </a:spcBef>
            <a:spcAft>
              <a:spcPct val="35000"/>
            </a:spcAft>
            <a:buNone/>
          </a:pPr>
          <a:r>
            <a:rPr lang="en-US" sz="1400" b="0" i="0" kern="1200" dirty="0">
              <a:solidFill>
                <a:srgbClr val="000000">
                  <a:hueOff val="0"/>
                  <a:satOff val="0"/>
                  <a:lumOff val="0"/>
                  <a:alphaOff val="0"/>
                </a:srgbClr>
              </a:solidFill>
              <a:latin typeface="Cambria" panose="02040503050406030204" pitchFamily="18" charset="0"/>
              <a:ea typeface="+mn-ea"/>
              <a:cs typeface="+mn-cs"/>
            </a:rPr>
            <a:t>We will explore the patterns for the above correlations below before we delve into modelling and identifying the important variables.</a:t>
          </a:r>
          <a:endParaRPr lang="en-IN" sz="1400" b="0" i="0" kern="1200" dirty="0">
            <a:solidFill>
              <a:srgbClr val="000000">
                <a:hueOff val="0"/>
                <a:satOff val="0"/>
                <a:lumOff val="0"/>
                <a:alphaOff val="0"/>
              </a:srgbClr>
            </a:solidFill>
            <a:latin typeface="Cambria" panose="02040503050406030204" pitchFamily="18" charset="0"/>
            <a:ea typeface="+mn-ea"/>
            <a:cs typeface="+mn-cs"/>
          </a:endParaRPr>
        </a:p>
      </dsp:txBody>
      <dsp:txXfrm>
        <a:off x="0" y="2275008"/>
        <a:ext cx="3901107" cy="121499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519A16-6EA4-4CA3-8295-0EEA14077D47}" type="datetimeFigureOut">
              <a:rPr lang="en-IN" smtClean="0"/>
              <a:t>04/10/23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669F9B-1EA2-4148-B395-CBBDDFE0941F}" type="slidenum">
              <a:rPr lang="en-IN" smtClean="0"/>
              <a:t>‹#›</a:t>
            </a:fld>
            <a:endParaRPr lang="en-IN"/>
          </a:p>
        </p:txBody>
      </p:sp>
    </p:spTree>
    <p:extLst>
      <p:ext uri="{BB962C8B-B14F-4D97-AF65-F5344CB8AC3E}">
        <p14:creationId xmlns:p14="http://schemas.microsoft.com/office/powerpoint/2010/main" val="4095520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669F9B-1EA2-4148-B395-CBBDDFE0941F}" type="slidenum">
              <a:rPr lang="en-IN" smtClean="0"/>
              <a:t>18</a:t>
            </a:fld>
            <a:endParaRPr lang="en-IN"/>
          </a:p>
        </p:txBody>
      </p:sp>
    </p:spTree>
    <p:extLst>
      <p:ext uri="{BB962C8B-B14F-4D97-AF65-F5344CB8AC3E}">
        <p14:creationId xmlns:p14="http://schemas.microsoft.com/office/powerpoint/2010/main" val="1336492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DB669F9B-1EA2-4148-B395-CBBDDFE0941F}" type="slidenum">
              <a:rPr lang="en-IN" smtClean="0"/>
              <a:t>19</a:t>
            </a:fld>
            <a:endParaRPr lang="en-IN"/>
          </a:p>
        </p:txBody>
      </p:sp>
    </p:spTree>
    <p:extLst>
      <p:ext uri="{BB962C8B-B14F-4D97-AF65-F5344CB8AC3E}">
        <p14:creationId xmlns:p14="http://schemas.microsoft.com/office/powerpoint/2010/main" val="867140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DB669F9B-1EA2-4148-B395-CBBDDFE0941F}" type="slidenum">
              <a:rPr lang="en-IN" smtClean="0"/>
              <a:t>20</a:t>
            </a:fld>
            <a:endParaRPr lang="en-IN"/>
          </a:p>
        </p:txBody>
      </p:sp>
    </p:spTree>
    <p:extLst>
      <p:ext uri="{BB962C8B-B14F-4D97-AF65-F5344CB8AC3E}">
        <p14:creationId xmlns:p14="http://schemas.microsoft.com/office/powerpoint/2010/main" val="3001712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669F9B-1EA2-4148-B395-CBBDDFE0941F}" type="slidenum">
              <a:rPr lang="en-IN" smtClean="0"/>
              <a:t>21</a:t>
            </a:fld>
            <a:endParaRPr lang="en-IN"/>
          </a:p>
        </p:txBody>
      </p:sp>
    </p:spTree>
    <p:extLst>
      <p:ext uri="{BB962C8B-B14F-4D97-AF65-F5344CB8AC3E}">
        <p14:creationId xmlns:p14="http://schemas.microsoft.com/office/powerpoint/2010/main" val="586274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DB669F9B-1EA2-4148-B395-CBBDDFE0941F}" type="slidenum">
              <a:rPr lang="en-IN" smtClean="0"/>
              <a:t>22</a:t>
            </a:fld>
            <a:endParaRPr lang="en-IN"/>
          </a:p>
        </p:txBody>
      </p:sp>
    </p:spTree>
    <p:extLst>
      <p:ext uri="{BB962C8B-B14F-4D97-AF65-F5344CB8AC3E}">
        <p14:creationId xmlns:p14="http://schemas.microsoft.com/office/powerpoint/2010/main" val="480494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669F9B-1EA2-4148-B395-CBBDDFE0941F}" type="slidenum">
              <a:rPr lang="en-IN" smtClean="0"/>
              <a:t>23</a:t>
            </a:fld>
            <a:endParaRPr lang="en-IN"/>
          </a:p>
        </p:txBody>
      </p:sp>
    </p:spTree>
    <p:extLst>
      <p:ext uri="{BB962C8B-B14F-4D97-AF65-F5344CB8AC3E}">
        <p14:creationId xmlns:p14="http://schemas.microsoft.com/office/powerpoint/2010/main" val="1613805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669F9B-1EA2-4148-B395-CBBDDFE0941F}" type="slidenum">
              <a:rPr lang="en-IN" smtClean="0"/>
              <a:t>24</a:t>
            </a:fld>
            <a:endParaRPr lang="en-IN"/>
          </a:p>
        </p:txBody>
      </p:sp>
    </p:spTree>
    <p:extLst>
      <p:ext uri="{BB962C8B-B14F-4D97-AF65-F5344CB8AC3E}">
        <p14:creationId xmlns:p14="http://schemas.microsoft.com/office/powerpoint/2010/main" val="2371639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Alright folks, let's give a HUGE round of applause to the things I'm </a:t>
            </a:r>
            <a:r>
              <a:rPr lang="en-US" b="0" i="1" dirty="0" err="1">
                <a:solidFill>
                  <a:srgbClr val="D1D5DB"/>
                </a:solidFill>
                <a:effectLst/>
                <a:latin typeface="Söhne"/>
              </a:rPr>
              <a:t>sooo</a:t>
            </a:r>
            <a:r>
              <a:rPr lang="en-US" b="0" i="0" dirty="0">
                <a:solidFill>
                  <a:srgbClr val="D1D5DB"/>
                </a:solidFill>
                <a:effectLst/>
                <a:latin typeface="Söhne"/>
              </a:rPr>
              <a:t> grateful for - starting with our beloved </a:t>
            </a:r>
            <a:r>
              <a:rPr lang="en-US" b="0" i="0" dirty="0" err="1">
                <a:solidFill>
                  <a:srgbClr val="D1D5DB"/>
                </a:solidFill>
                <a:effectLst/>
                <a:latin typeface="Söhne"/>
              </a:rPr>
              <a:t>colab</a:t>
            </a:r>
            <a:r>
              <a:rPr lang="en-US" b="0" i="0" dirty="0">
                <a:solidFill>
                  <a:srgbClr val="D1D5DB"/>
                </a:solidFill>
                <a:effectLst/>
                <a:latin typeface="Söhne"/>
              </a:rPr>
              <a:t>, which crashed so often it made me nostalgic for dial-up internet. </a:t>
            </a:r>
          </a:p>
          <a:p>
            <a:endParaRPr lang="en-US" b="0" i="0" dirty="0">
              <a:solidFill>
                <a:srgbClr val="D1D5DB"/>
              </a:solidFill>
              <a:effectLst/>
              <a:latin typeface="Söhne"/>
            </a:endParaRPr>
          </a:p>
          <a:p>
            <a:r>
              <a:rPr lang="en-US" b="0" i="0" dirty="0">
                <a:solidFill>
                  <a:srgbClr val="D1D5DB"/>
                </a:solidFill>
                <a:effectLst/>
                <a:latin typeface="Söhne"/>
              </a:rPr>
              <a:t>Oh, our course slides? Their slides are basically bedtime stories for insomniacs. </a:t>
            </a:r>
          </a:p>
          <a:p>
            <a:endParaRPr lang="en-US" b="0" i="0" dirty="0">
              <a:solidFill>
                <a:srgbClr val="D1D5DB"/>
              </a:solidFill>
              <a:effectLst/>
              <a:latin typeface="Söhne"/>
            </a:endParaRPr>
          </a:p>
          <a:p>
            <a:r>
              <a:rPr lang="en-US" b="0" i="0" dirty="0">
                <a:solidFill>
                  <a:srgbClr val="D1D5DB"/>
                </a:solidFill>
                <a:effectLst/>
                <a:latin typeface="Söhne"/>
              </a:rPr>
              <a:t>Shoutout to my groupmates - we did it! </a:t>
            </a:r>
          </a:p>
          <a:p>
            <a:endParaRPr lang="en-US" b="0" i="0" dirty="0">
              <a:solidFill>
                <a:srgbClr val="D1D5DB"/>
              </a:solidFill>
              <a:effectLst/>
              <a:latin typeface="Söhne"/>
            </a:endParaRPr>
          </a:p>
          <a:p>
            <a:r>
              <a:rPr lang="en-US" b="0" i="0" dirty="0">
                <a:solidFill>
                  <a:srgbClr val="D1D5DB"/>
                </a:solidFill>
                <a:effectLst/>
                <a:latin typeface="Söhne"/>
              </a:rPr>
              <a:t>Google, you know all my embarrassing Python errors. GitHub, because why not add one more confusing platform? </a:t>
            </a:r>
            <a:r>
              <a:rPr lang="en-US" b="0" i="0" dirty="0" err="1">
                <a:solidFill>
                  <a:srgbClr val="D1D5DB"/>
                </a:solidFill>
                <a:effectLst/>
                <a:latin typeface="Söhne"/>
              </a:rPr>
              <a:t>ChatGPT</a:t>
            </a:r>
            <a:r>
              <a:rPr lang="en-US" b="0" i="0" dirty="0">
                <a:solidFill>
                  <a:srgbClr val="D1D5DB"/>
                </a:solidFill>
                <a:effectLst/>
                <a:latin typeface="Söhne"/>
              </a:rPr>
              <a:t>, my virtual therapist, Kaggle for... stuff. </a:t>
            </a:r>
          </a:p>
          <a:p>
            <a:endParaRPr lang="en-US" b="0" i="0" dirty="0">
              <a:solidFill>
                <a:srgbClr val="D1D5DB"/>
              </a:solidFill>
              <a:effectLst/>
              <a:latin typeface="Söhne"/>
            </a:endParaRPr>
          </a:p>
          <a:p>
            <a:r>
              <a:rPr lang="en-US" b="0" i="0" dirty="0">
                <a:solidFill>
                  <a:srgbClr val="D1D5DB"/>
                </a:solidFill>
                <a:effectLst/>
                <a:latin typeface="Söhne"/>
              </a:rPr>
              <a:t>And let's not forget that random Indian guy on YouTube - his Python lectures? Game-changers. I mean, who needs college anyway?</a:t>
            </a:r>
            <a:endParaRPr lang="en-US" dirty="0"/>
          </a:p>
        </p:txBody>
      </p:sp>
      <p:sp>
        <p:nvSpPr>
          <p:cNvPr id="4" name="Slide Number Placeholder 3"/>
          <p:cNvSpPr>
            <a:spLocks noGrp="1"/>
          </p:cNvSpPr>
          <p:nvPr>
            <p:ph type="sldNum" sz="quarter" idx="5"/>
          </p:nvPr>
        </p:nvSpPr>
        <p:spPr/>
        <p:txBody>
          <a:bodyPr/>
          <a:lstStyle/>
          <a:p>
            <a:fld id="{DB669F9B-1EA2-4148-B395-CBBDDFE0941F}" type="slidenum">
              <a:rPr lang="en-IN" smtClean="0"/>
              <a:t>25</a:t>
            </a:fld>
            <a:endParaRPr lang="en-IN"/>
          </a:p>
        </p:txBody>
      </p:sp>
    </p:spTree>
    <p:extLst>
      <p:ext uri="{BB962C8B-B14F-4D97-AF65-F5344CB8AC3E}">
        <p14:creationId xmlns:p14="http://schemas.microsoft.com/office/powerpoint/2010/main" val="1113422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10/4/23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40859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10/4/23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40894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10/4/23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325655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10/4/23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181518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10/4/23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165305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10/4/23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728272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10/4/23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478768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10/4/23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371055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10/4/23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225443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10/4/23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703796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10/4/23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90049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10/4/23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08723889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81BC67A1-175E-439E-85E2-88911C119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8" name="Rectangle 57">
            <a:extLst>
              <a:ext uri="{FF2B5EF4-FFF2-40B4-BE49-F238E27FC236}">
                <a16:creationId xmlns:a16="http://schemas.microsoft.com/office/drawing/2014/main" id="{94A7B82C-30F1-42B4-BE36-3DB42DD51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0" name="Rectangle 59">
            <a:extLst>
              <a:ext uri="{FF2B5EF4-FFF2-40B4-BE49-F238E27FC236}">
                <a16:creationId xmlns:a16="http://schemas.microsoft.com/office/drawing/2014/main" id="{43CA1578-CEEB-41BB-8068-C0DA02C36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3" descr="A close-up of a network&#10;&#10;Description automatically generated">
            <a:extLst>
              <a:ext uri="{FF2B5EF4-FFF2-40B4-BE49-F238E27FC236}">
                <a16:creationId xmlns:a16="http://schemas.microsoft.com/office/drawing/2014/main" id="{721563D7-A6C2-DFC2-BAB1-B2D7C4C96001}"/>
              </a:ext>
            </a:extLst>
          </p:cNvPr>
          <p:cNvPicPr>
            <a:picLocks noChangeAspect="1"/>
          </p:cNvPicPr>
          <p:nvPr/>
        </p:nvPicPr>
        <p:blipFill rotWithShape="1">
          <a:blip r:embed="rId2">
            <a:alphaModFix amt="70000"/>
          </a:blip>
          <a:srcRect t="7498" r="-1" b="2135"/>
          <a:stretch/>
        </p:blipFill>
        <p:spPr>
          <a:xfrm>
            <a:off x="20" y="0"/>
            <a:ext cx="12188932" cy="6856614"/>
          </a:xfrm>
          <a:prstGeom prst="rect">
            <a:avLst/>
          </a:prstGeom>
        </p:spPr>
      </p:pic>
      <p:grpSp>
        <p:nvGrpSpPr>
          <p:cNvPr id="62" name="Top Left">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25493" y="145598"/>
            <a:ext cx="5104732" cy="4853749"/>
            <a:chOff x="3538537" y="995362"/>
            <a:chExt cx="5104732" cy="4853749"/>
          </a:xfrm>
          <a:noFill/>
        </p:grpSpPr>
        <p:sp>
          <p:nvSpPr>
            <p:cNvPr id="63" name="Freeform: Shape 62">
              <a:extLst>
                <a:ext uri="{FF2B5EF4-FFF2-40B4-BE49-F238E27FC236}">
                  <a16:creationId xmlns:a16="http://schemas.microsoft.com/office/drawing/2014/main" id="{454C1B16-3C93-4003-88AD-F74DAD18C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48071" y="1004887"/>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bg2">
                  <a:alpha val="2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2E65E8AD-ED51-4874-AABA-DDA0C1597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22792" y="1004887"/>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bg2">
                  <a:alpha val="2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78E5C306-3C29-4BD3-97E1-DCA86FF3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99586" y="1004887"/>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bg2">
                  <a:alpha val="2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0B2BA2F3-A842-4EA4-8CB8-FD66BD1CE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72372" y="1004887"/>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bg2">
                  <a:alpha val="2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11968F54-9FAB-433B-B990-0552F58E0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53707" y="1004887"/>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bg2">
                  <a:alpha val="25000"/>
                </a:schemeClr>
              </a:solidFill>
              <a:prstDash val="lgDash"/>
              <a:round/>
            </a:ln>
          </p:spPr>
          <p:txBody>
            <a:bodyPr rtlCol="0" anchor="ctr"/>
            <a:lstStyle/>
            <a:p>
              <a:endParaRPr lang="en-US"/>
            </a:p>
          </p:txBody>
        </p:sp>
        <p:grpSp>
          <p:nvGrpSpPr>
            <p:cNvPr id="68" name="Graphic 3">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538537" y="995362"/>
              <a:ext cx="3521990" cy="2074884"/>
              <a:chOff x="3538537" y="995362"/>
              <a:chExt cx="3521990" cy="2074884"/>
            </a:xfrm>
            <a:noFill/>
          </p:grpSpPr>
          <p:sp>
            <p:nvSpPr>
              <p:cNvPr id="81" name="Freeform: Shape 80">
                <a:extLst>
                  <a:ext uri="{FF2B5EF4-FFF2-40B4-BE49-F238E27FC236}">
                    <a16:creationId xmlns:a16="http://schemas.microsoft.com/office/drawing/2014/main" id="{F890D7E4-2E90-4189-AA14-2693B9473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3D53848D-8416-4C24-A2D1-CB2D5EF4B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D5C6ABEA-3701-4591-9F7A-DF96C707B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id="{8BABF3D0-6D14-430A-8648-AA359FF6D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23749" y="1004791"/>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bg2">
                    <a:alpha val="25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7C04F5C9-F7C6-4B5D-AA5A-252D9DDBA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27427" y="1016602"/>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7337B922-7D88-47CA-A9FD-0841B373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31727" y="1004887"/>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bg2">
                    <a:alpha val="25000"/>
                  </a:schemeClr>
                </a:solidFill>
                <a:prstDash val="lgDash"/>
                <a:round/>
              </a:ln>
            </p:spPr>
            <p:txBody>
              <a:bodyPr rtlCol="0" anchor="ctr"/>
              <a:lstStyle/>
              <a:p>
                <a:endParaRPr lang="en-US"/>
              </a:p>
            </p:txBody>
          </p:sp>
        </p:grpSp>
        <p:sp>
          <p:nvSpPr>
            <p:cNvPr id="69" name="Freeform: Shape 68">
              <a:extLst>
                <a:ext uri="{FF2B5EF4-FFF2-40B4-BE49-F238E27FC236}">
                  <a16:creationId xmlns:a16="http://schemas.microsoft.com/office/drawing/2014/main" id="{3099EA02-8097-44CE-ABA3-D27A4AA00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2354" y="1198466"/>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bg2">
                  <a:alpha val="2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77B9352D-F916-42DA-A39C-C6F0C72BB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50030" y="1304029"/>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bg2">
                  <a:alpha val="2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BBECF786-5D3B-4D7B-941E-FE96E6478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6972" y="1445833"/>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bg2">
                  <a:alpha val="2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FF19012F-4A59-4866-B2D1-60B1A896B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4816" y="1004887"/>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bg2">
                  <a:alpha val="2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FA9DE6B4-5329-41C6-9FB0-2E88732A10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5128" y="1004887"/>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bg2">
                  <a:alpha val="25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D5B645CC-35E5-4026-A374-3213D0173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7625" y="1004887"/>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bg2">
                  <a:alpha val="25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C17ABE3A-3743-4935-8680-30474904B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40696" y="1004887"/>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C35BA021-8EE3-4AAC-886D-84BD02C5D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98062" y="1004887"/>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bg2">
                  <a:alpha val="2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474FDD7A-185B-4C48-925E-B353DDF0A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84276" y="1004887"/>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AECAF353-692D-4440-A095-A282E677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5548" y="2182176"/>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bg2">
                  <a:alpha val="2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68A28F31-C1FD-4B00-8A52-48952AB443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0193" y="2492025"/>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bg2">
                  <a:alpha val="2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E1E3F6DD-B482-497A-843E-010612C85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58181" y="2783204"/>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88" name="Bottom Right">
            <a:extLst>
              <a:ext uri="{FF2B5EF4-FFF2-40B4-BE49-F238E27FC236}">
                <a16:creationId xmlns:a16="http://schemas.microsoft.com/office/drawing/2014/main" id="{A5761FD8-9CFD-4F5A-AB69-F179306BC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89" name="Graphic 157">
              <a:extLst>
                <a:ext uri="{FF2B5EF4-FFF2-40B4-BE49-F238E27FC236}">
                  <a16:creationId xmlns:a16="http://schemas.microsoft.com/office/drawing/2014/main" id="{853A7FDC-72AB-4F06-8A0A-EE5BE087D7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91" name="Freeform: Shape 90">
                <a:extLst>
                  <a:ext uri="{FF2B5EF4-FFF2-40B4-BE49-F238E27FC236}">
                    <a16:creationId xmlns:a16="http://schemas.microsoft.com/office/drawing/2014/main" id="{4F1A41BD-2192-490D-9C88-AB9D24292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C2F4F134-CBCA-4B59-8D8A-AEF12063F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93" name="Freeform: Shape 92">
                <a:extLst>
                  <a:ext uri="{FF2B5EF4-FFF2-40B4-BE49-F238E27FC236}">
                    <a16:creationId xmlns:a16="http://schemas.microsoft.com/office/drawing/2014/main" id="{6399BC90-16E2-4AAD-9BB1-6FECCA22B7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94" name="Freeform: Shape 93">
                <a:extLst>
                  <a:ext uri="{FF2B5EF4-FFF2-40B4-BE49-F238E27FC236}">
                    <a16:creationId xmlns:a16="http://schemas.microsoft.com/office/drawing/2014/main" id="{393E4470-E7B4-49CF-9EEF-4F40E31F3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95" name="Freeform: Shape 94">
                <a:extLst>
                  <a:ext uri="{FF2B5EF4-FFF2-40B4-BE49-F238E27FC236}">
                    <a16:creationId xmlns:a16="http://schemas.microsoft.com/office/drawing/2014/main" id="{E25ED4C5-C452-433A-9E42-979F52F8B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96" name="Freeform: Shape 95">
                <a:extLst>
                  <a:ext uri="{FF2B5EF4-FFF2-40B4-BE49-F238E27FC236}">
                    <a16:creationId xmlns:a16="http://schemas.microsoft.com/office/drawing/2014/main" id="{40B2D17D-9313-4262-BB14-4030DE291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97" name="Freeform: Shape 96">
                <a:extLst>
                  <a:ext uri="{FF2B5EF4-FFF2-40B4-BE49-F238E27FC236}">
                    <a16:creationId xmlns:a16="http://schemas.microsoft.com/office/drawing/2014/main" id="{33B17B98-027F-4155-A5F5-FED5D0F73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90" name="Freeform: Shape 89">
              <a:extLst>
                <a:ext uri="{FF2B5EF4-FFF2-40B4-BE49-F238E27FC236}">
                  <a16:creationId xmlns:a16="http://schemas.microsoft.com/office/drawing/2014/main" id="{01EB1739-4A5E-4811-8CCC-6E261D2921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38DEA69-D966-46B8-4060-55F961E05051}"/>
              </a:ext>
            </a:extLst>
          </p:cNvPr>
          <p:cNvSpPr>
            <a:spLocks noGrp="1"/>
          </p:cNvSpPr>
          <p:nvPr>
            <p:ph type="ctrTitle"/>
          </p:nvPr>
        </p:nvSpPr>
        <p:spPr>
          <a:xfrm>
            <a:off x="4000500" y="740211"/>
            <a:ext cx="7530685" cy="3163864"/>
          </a:xfrm>
        </p:spPr>
        <p:txBody>
          <a:bodyPr>
            <a:normAutofit/>
          </a:bodyPr>
          <a:lstStyle/>
          <a:p>
            <a:pPr algn="l"/>
            <a:r>
              <a:rPr lang="en-IN" sz="5400">
                <a:solidFill>
                  <a:srgbClr val="FFFFFF"/>
                </a:solidFill>
              </a:rPr>
              <a:t>Telecom Churn Analysis</a:t>
            </a:r>
          </a:p>
        </p:txBody>
      </p:sp>
      <p:sp>
        <p:nvSpPr>
          <p:cNvPr id="3" name="Subtitle 2">
            <a:extLst>
              <a:ext uri="{FF2B5EF4-FFF2-40B4-BE49-F238E27FC236}">
                <a16:creationId xmlns:a16="http://schemas.microsoft.com/office/drawing/2014/main" id="{7F827397-95D9-67A0-F5C5-9C650CAC0C74}"/>
              </a:ext>
            </a:extLst>
          </p:cNvPr>
          <p:cNvSpPr>
            <a:spLocks noGrp="1"/>
          </p:cNvSpPr>
          <p:nvPr>
            <p:ph type="subTitle" idx="1"/>
          </p:nvPr>
        </p:nvSpPr>
        <p:spPr>
          <a:xfrm>
            <a:off x="4000193" y="4074515"/>
            <a:ext cx="7583133" cy="1279124"/>
          </a:xfrm>
        </p:spPr>
        <p:txBody>
          <a:bodyPr>
            <a:normAutofit/>
          </a:bodyPr>
          <a:lstStyle/>
          <a:p>
            <a:pPr algn="l"/>
            <a:r>
              <a:rPr lang="en-IN" sz="2200" dirty="0">
                <a:solidFill>
                  <a:srgbClr val="FFFFFF"/>
                </a:solidFill>
              </a:rPr>
              <a:t>By group </a:t>
            </a:r>
            <a:endParaRPr lang="en-IN" sz="2200">
              <a:solidFill>
                <a:srgbClr val="FFFFFF"/>
              </a:solidFill>
            </a:endParaRPr>
          </a:p>
        </p:txBody>
      </p:sp>
      <p:grpSp>
        <p:nvGrpSpPr>
          <p:cNvPr id="99" name="Cross">
            <a:extLst>
              <a:ext uri="{FF2B5EF4-FFF2-40B4-BE49-F238E27FC236}">
                <a16:creationId xmlns:a16="http://schemas.microsoft.com/office/drawing/2014/main" id="{361195DA-BFB4-4917-BAFD-7D3D669EFA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37795" y="4013703"/>
            <a:ext cx="118872" cy="118872"/>
            <a:chOff x="1175347" y="3733800"/>
            <a:chExt cx="118872" cy="118872"/>
          </a:xfrm>
        </p:grpSpPr>
        <p:cxnSp>
          <p:nvCxnSpPr>
            <p:cNvPr id="100" name="Straight Connector 99">
              <a:extLst>
                <a:ext uri="{FF2B5EF4-FFF2-40B4-BE49-F238E27FC236}">
                  <a16:creationId xmlns:a16="http://schemas.microsoft.com/office/drawing/2014/main" id="{ABA6C567-3C4A-4D67-9D01-9CC2623D40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01" name="Straight Connector 100">
              <a:extLst>
                <a:ext uri="{FF2B5EF4-FFF2-40B4-BE49-F238E27FC236}">
                  <a16:creationId xmlns:a16="http://schemas.microsoft.com/office/drawing/2014/main" id="{9180C785-A181-4425-9C06-6670254CB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570501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BAF910-78B6-84E5-C5D9-F15115D0D179}"/>
              </a:ext>
            </a:extLst>
          </p:cNvPr>
          <p:cNvPicPr>
            <a:picLocks noChangeAspect="1"/>
          </p:cNvPicPr>
          <p:nvPr/>
        </p:nvPicPr>
        <p:blipFill>
          <a:blip r:embed="rId2"/>
          <a:stretch>
            <a:fillRect/>
          </a:stretch>
        </p:blipFill>
        <p:spPr>
          <a:xfrm>
            <a:off x="75452" y="1565761"/>
            <a:ext cx="5981855" cy="3538674"/>
          </a:xfrm>
          <a:prstGeom prst="rect">
            <a:avLst/>
          </a:prstGeom>
        </p:spPr>
      </p:pic>
      <p:pic>
        <p:nvPicPr>
          <p:cNvPr id="5" name="Picture 4">
            <a:extLst>
              <a:ext uri="{FF2B5EF4-FFF2-40B4-BE49-F238E27FC236}">
                <a16:creationId xmlns:a16="http://schemas.microsoft.com/office/drawing/2014/main" id="{48234112-4FC4-AAF1-A871-D8969FF0C355}"/>
              </a:ext>
            </a:extLst>
          </p:cNvPr>
          <p:cNvPicPr>
            <a:picLocks noChangeAspect="1"/>
          </p:cNvPicPr>
          <p:nvPr/>
        </p:nvPicPr>
        <p:blipFill>
          <a:blip r:embed="rId3"/>
          <a:stretch>
            <a:fillRect/>
          </a:stretch>
        </p:blipFill>
        <p:spPr>
          <a:xfrm>
            <a:off x="6220277" y="1535279"/>
            <a:ext cx="5885562" cy="3569156"/>
          </a:xfrm>
          <a:prstGeom prst="rect">
            <a:avLst/>
          </a:prstGeom>
        </p:spPr>
      </p:pic>
    </p:spTree>
    <p:extLst>
      <p:ext uri="{BB962C8B-B14F-4D97-AF65-F5344CB8AC3E}">
        <p14:creationId xmlns:p14="http://schemas.microsoft.com/office/powerpoint/2010/main" val="10525794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7EBD67-3B07-36A2-34BB-B8F0F199405B}"/>
              </a:ext>
            </a:extLst>
          </p:cNvPr>
          <p:cNvSpPr txBox="1"/>
          <p:nvPr/>
        </p:nvSpPr>
        <p:spPr>
          <a:xfrm>
            <a:off x="634481" y="899174"/>
            <a:ext cx="10879495" cy="4616648"/>
          </a:xfrm>
          <a:prstGeom prst="rect">
            <a:avLst/>
          </a:prstGeom>
          <a:noFill/>
        </p:spPr>
        <p:txBody>
          <a:bodyPr wrap="square">
            <a:spAutoFit/>
          </a:bodyPr>
          <a:lstStyle/>
          <a:p>
            <a:pPr algn="ctr"/>
            <a:r>
              <a:rPr lang="en-IN" sz="2400" b="1" u="sng" dirty="0">
                <a:latin typeface="Cambria" panose="02040503050406030204" pitchFamily="18" charset="0"/>
                <a:ea typeface="Calibri" panose="020F0502020204030204" pitchFamily="34" charset="0"/>
                <a:cs typeface="Calibri" panose="020F0502020204030204" pitchFamily="34" charset="0"/>
              </a:rPr>
              <a:t>PRIMARY MODELS FOR ANALYSIS</a:t>
            </a:r>
          </a:p>
          <a:p>
            <a:endParaRPr lang="en-IN" sz="1800" u="sng" dirty="0">
              <a:latin typeface="Cambria" panose="02040503050406030204" pitchFamily="18" charset="0"/>
              <a:ea typeface="Calibri" panose="020F0502020204030204" pitchFamily="34" charset="0"/>
              <a:cs typeface="Calibri" panose="020F0502020204030204" pitchFamily="34" charset="0"/>
            </a:endParaRPr>
          </a:p>
          <a:p>
            <a:pPr rtl="0"/>
            <a:r>
              <a:rPr lang="en-US" sz="1800" dirty="0">
                <a:latin typeface="Cambria" panose="02040503050406030204" pitchFamily="18" charset="0"/>
                <a:ea typeface="Calibri" panose="020F0502020204030204" pitchFamily="34" charset="0"/>
                <a:cs typeface="Calibri" panose="020F0502020204030204" pitchFamily="34" charset="0"/>
              </a:rPr>
              <a:t>When tackling a classification problem, there is no one-size-fits-all algorithm. We explore various models and ultimately select the most suitable one based on accuracy and F1 score, aiming for the highest achievable performance.</a:t>
            </a:r>
          </a:p>
          <a:p>
            <a:pPr rtl="0"/>
            <a:r>
              <a:rPr lang="en-US" sz="1800" dirty="0">
                <a:latin typeface="Cambria" panose="02040503050406030204" pitchFamily="18" charset="0"/>
                <a:ea typeface="Calibri" panose="020F0502020204030204" pitchFamily="34" charset="0"/>
                <a:cs typeface="Calibri" panose="020F0502020204030204" pitchFamily="34" charset="0"/>
              </a:rPr>
              <a:t> </a:t>
            </a:r>
          </a:p>
          <a:p>
            <a:pPr rtl="0"/>
            <a:r>
              <a:rPr lang="en-US" sz="1800" dirty="0">
                <a:latin typeface="Cambria" panose="02040503050406030204" pitchFamily="18" charset="0"/>
                <a:ea typeface="Calibri" panose="020F0502020204030204" pitchFamily="34" charset="0"/>
                <a:cs typeface="Calibri" panose="020F0502020204030204" pitchFamily="34" charset="0"/>
              </a:rPr>
              <a:t>In our evaluation process, we considered the following models:</a:t>
            </a:r>
          </a:p>
          <a:p>
            <a:pPr rtl="0"/>
            <a:r>
              <a:rPr lang="en-US" sz="1800" dirty="0">
                <a:latin typeface="Cambria" panose="02040503050406030204" pitchFamily="18" charset="0"/>
                <a:ea typeface="Calibri" panose="020F0502020204030204" pitchFamily="34" charset="0"/>
                <a:cs typeface="Calibri" panose="020F0502020204030204" pitchFamily="34" charset="0"/>
              </a:rPr>
              <a:t> </a:t>
            </a:r>
          </a:p>
          <a:p>
            <a:pPr marL="285750" indent="-285750" rtl="0">
              <a:buFont typeface="Arial" panose="020B0604020202020204" pitchFamily="34" charset="0"/>
              <a:buChar char="•"/>
            </a:pPr>
            <a:r>
              <a:rPr lang="en-US" sz="1800" dirty="0">
                <a:latin typeface="Cambria" panose="02040503050406030204" pitchFamily="18" charset="0"/>
                <a:ea typeface="Calibri" panose="020F0502020204030204" pitchFamily="34" charset="0"/>
                <a:cs typeface="Calibri" panose="020F0502020204030204" pitchFamily="34" charset="0"/>
              </a:rPr>
              <a:t>Logistic Regression</a:t>
            </a:r>
          </a:p>
          <a:p>
            <a:pPr marL="285750" indent="-285750" rtl="0">
              <a:buFont typeface="Arial" panose="020B0604020202020204" pitchFamily="34" charset="0"/>
              <a:buChar char="•"/>
            </a:pPr>
            <a:r>
              <a:rPr lang="en-US" sz="1800" dirty="0">
                <a:latin typeface="Cambria" panose="02040503050406030204" pitchFamily="18" charset="0"/>
                <a:ea typeface="Calibri" panose="020F0502020204030204" pitchFamily="34" charset="0"/>
                <a:cs typeface="Calibri" panose="020F0502020204030204" pitchFamily="34" charset="0"/>
              </a:rPr>
              <a:t>Decision Tree Classifier</a:t>
            </a:r>
          </a:p>
          <a:p>
            <a:pPr marL="285750" indent="-285750" rtl="0">
              <a:buFont typeface="Arial" panose="020B0604020202020204" pitchFamily="34" charset="0"/>
              <a:buChar char="•"/>
            </a:pPr>
            <a:r>
              <a:rPr lang="en-US" sz="1800" dirty="0">
                <a:latin typeface="Cambria" panose="02040503050406030204" pitchFamily="18" charset="0"/>
                <a:ea typeface="Calibri" panose="020F0502020204030204" pitchFamily="34" charset="0"/>
                <a:cs typeface="Calibri" panose="020F0502020204030204" pitchFamily="34" charset="0"/>
              </a:rPr>
              <a:t>Random Forest Classifier</a:t>
            </a:r>
          </a:p>
          <a:p>
            <a:pPr marL="285750" indent="-285750" rtl="0">
              <a:buFont typeface="Arial" panose="020B0604020202020204" pitchFamily="34" charset="0"/>
              <a:buChar char="•"/>
            </a:pPr>
            <a:r>
              <a:rPr lang="en-US" sz="1800" dirty="0">
                <a:latin typeface="Cambria" panose="02040503050406030204" pitchFamily="18" charset="0"/>
                <a:ea typeface="Calibri" panose="020F0502020204030204" pitchFamily="34" charset="0"/>
                <a:cs typeface="Calibri" panose="020F0502020204030204" pitchFamily="34" charset="0"/>
              </a:rPr>
              <a:t>K-Nearest Neighbors (KNN)</a:t>
            </a:r>
          </a:p>
          <a:p>
            <a:pPr marL="285750" indent="-285750" rtl="0">
              <a:buFont typeface="Arial" panose="020B0604020202020204" pitchFamily="34" charset="0"/>
              <a:buChar char="•"/>
            </a:pPr>
            <a:r>
              <a:rPr lang="en-US" sz="1800" dirty="0">
                <a:latin typeface="Cambria" panose="02040503050406030204" pitchFamily="18" charset="0"/>
                <a:ea typeface="Calibri" panose="020F0502020204030204" pitchFamily="34" charset="0"/>
                <a:cs typeface="Calibri" panose="020F0502020204030204" pitchFamily="34" charset="0"/>
              </a:rPr>
              <a:t>Naive Bayes Classifier</a:t>
            </a:r>
          </a:p>
          <a:p>
            <a:pPr rtl="0"/>
            <a:br>
              <a:rPr lang="en-US" sz="1800" dirty="0">
                <a:latin typeface="Cambria" panose="02040503050406030204" pitchFamily="18" charset="0"/>
                <a:ea typeface="Calibri" panose="020F0502020204030204" pitchFamily="34" charset="0"/>
                <a:cs typeface="Calibri" panose="020F0502020204030204" pitchFamily="34" charset="0"/>
              </a:rPr>
            </a:br>
            <a:r>
              <a:rPr lang="en-US" sz="1800" dirty="0">
                <a:latin typeface="Cambria" panose="02040503050406030204" pitchFamily="18" charset="0"/>
                <a:ea typeface="Calibri" panose="020F0502020204030204" pitchFamily="34" charset="0"/>
                <a:cs typeface="Calibri" panose="020F0502020204030204" pitchFamily="34" charset="0"/>
              </a:rPr>
              <a:t>After careful assessment, we determined the best-performing model to address our specific problem and maximize both accuracy and the F1 score.</a:t>
            </a:r>
          </a:p>
        </p:txBody>
      </p:sp>
    </p:spTree>
    <p:extLst>
      <p:ext uri="{BB962C8B-B14F-4D97-AF65-F5344CB8AC3E}">
        <p14:creationId xmlns:p14="http://schemas.microsoft.com/office/powerpoint/2010/main" val="7687376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A screen shot of a graph">
            <a:extLst>
              <a:ext uri="{FF2B5EF4-FFF2-40B4-BE49-F238E27FC236}">
                <a16:creationId xmlns:a16="http://schemas.microsoft.com/office/drawing/2014/main" id="{5091B7CE-6C39-743E-4F39-828D891BA3C8}"/>
              </a:ext>
            </a:extLst>
          </p:cNvPr>
          <p:cNvPicPr>
            <a:picLocks noChangeAspect="1"/>
          </p:cNvPicPr>
          <p:nvPr/>
        </p:nvPicPr>
        <p:blipFill>
          <a:blip r:embed="rId2"/>
          <a:stretch>
            <a:fillRect/>
          </a:stretch>
        </p:blipFill>
        <p:spPr>
          <a:xfrm>
            <a:off x="1077298" y="822586"/>
            <a:ext cx="5788120" cy="5571066"/>
          </a:xfrm>
          <a:prstGeom prst="rect">
            <a:avLst/>
          </a:prstGeom>
        </p:spPr>
      </p:pic>
      <p:pic>
        <p:nvPicPr>
          <p:cNvPr id="3" name="Picture 2" descr="A graph with red bars">
            <a:extLst>
              <a:ext uri="{FF2B5EF4-FFF2-40B4-BE49-F238E27FC236}">
                <a16:creationId xmlns:a16="http://schemas.microsoft.com/office/drawing/2014/main" id="{791E65EE-2FD9-B047-2D36-40DC3C25AFD7}"/>
              </a:ext>
            </a:extLst>
          </p:cNvPr>
          <p:cNvPicPr>
            <a:picLocks noChangeAspect="1"/>
          </p:cNvPicPr>
          <p:nvPr/>
        </p:nvPicPr>
        <p:blipFill>
          <a:blip r:embed="rId3"/>
          <a:stretch>
            <a:fillRect/>
          </a:stretch>
        </p:blipFill>
        <p:spPr>
          <a:xfrm>
            <a:off x="7752262" y="274135"/>
            <a:ext cx="3362440" cy="2790826"/>
          </a:xfrm>
          <a:prstGeom prst="rect">
            <a:avLst/>
          </a:prstGeom>
        </p:spPr>
      </p:pic>
      <p:pic>
        <p:nvPicPr>
          <p:cNvPr id="4" name="Picture 3" descr="A graph with blue bars&#10;&#10;Description automatically generated">
            <a:extLst>
              <a:ext uri="{FF2B5EF4-FFF2-40B4-BE49-F238E27FC236}">
                <a16:creationId xmlns:a16="http://schemas.microsoft.com/office/drawing/2014/main" id="{6CCC91CE-0C51-F33C-F1A7-72D7043D093B}"/>
              </a:ext>
            </a:extLst>
          </p:cNvPr>
          <p:cNvPicPr>
            <a:picLocks noChangeAspect="1"/>
          </p:cNvPicPr>
          <p:nvPr/>
        </p:nvPicPr>
        <p:blipFill>
          <a:blip r:embed="rId4"/>
          <a:stretch>
            <a:fillRect/>
          </a:stretch>
        </p:blipFill>
        <p:spPr>
          <a:xfrm>
            <a:off x="7543063" y="3429000"/>
            <a:ext cx="3733547" cy="2790826"/>
          </a:xfrm>
          <a:prstGeom prst="rect">
            <a:avLst/>
          </a:prstGeom>
        </p:spPr>
      </p:pic>
      <p:sp>
        <p:nvSpPr>
          <p:cNvPr id="6" name="TextBox 5">
            <a:extLst>
              <a:ext uri="{FF2B5EF4-FFF2-40B4-BE49-F238E27FC236}">
                <a16:creationId xmlns:a16="http://schemas.microsoft.com/office/drawing/2014/main" id="{78E80B01-8E24-F031-C79F-C9D3A9040A2B}"/>
              </a:ext>
            </a:extLst>
          </p:cNvPr>
          <p:cNvSpPr txBox="1"/>
          <p:nvPr/>
        </p:nvSpPr>
        <p:spPr>
          <a:xfrm>
            <a:off x="767762" y="274135"/>
            <a:ext cx="6097656" cy="461665"/>
          </a:xfrm>
          <a:prstGeom prst="rect">
            <a:avLst/>
          </a:prstGeom>
          <a:noFill/>
        </p:spPr>
        <p:txBody>
          <a:bodyPr wrap="square">
            <a:spAutoFit/>
          </a:bodyPr>
          <a:lstStyle/>
          <a:p>
            <a:r>
              <a:rPr lang="en-IN" sz="2400" b="1" dirty="0">
                <a:latin typeface="Cambria" panose="02040503050406030204" pitchFamily="18" charset="0"/>
              </a:rPr>
              <a:t>LOGISTIC REGRESSION</a:t>
            </a:r>
          </a:p>
        </p:txBody>
      </p:sp>
    </p:spTree>
    <p:extLst>
      <p:ext uri="{BB962C8B-B14F-4D97-AF65-F5344CB8AC3E}">
        <p14:creationId xmlns:p14="http://schemas.microsoft.com/office/powerpoint/2010/main" val="40041118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98A9A0-93D5-41EE-C7B6-A01678F647D6}"/>
              </a:ext>
            </a:extLst>
          </p:cNvPr>
          <p:cNvPicPr>
            <a:picLocks noChangeAspect="1"/>
          </p:cNvPicPr>
          <p:nvPr/>
        </p:nvPicPr>
        <p:blipFill>
          <a:blip r:embed="rId2"/>
          <a:stretch>
            <a:fillRect/>
          </a:stretch>
        </p:blipFill>
        <p:spPr>
          <a:xfrm>
            <a:off x="597153" y="486663"/>
            <a:ext cx="9217951" cy="5884674"/>
          </a:xfrm>
          <a:prstGeom prst="rect">
            <a:avLst/>
          </a:prstGeom>
        </p:spPr>
      </p:pic>
      <p:sp>
        <p:nvSpPr>
          <p:cNvPr id="7" name="TextBox 6">
            <a:extLst>
              <a:ext uri="{FF2B5EF4-FFF2-40B4-BE49-F238E27FC236}">
                <a16:creationId xmlns:a16="http://schemas.microsoft.com/office/drawing/2014/main" id="{EF0FDA93-6FA4-C277-10D2-4A9D27B2EFA7}"/>
              </a:ext>
            </a:extLst>
          </p:cNvPr>
          <p:cNvSpPr txBox="1"/>
          <p:nvPr/>
        </p:nvSpPr>
        <p:spPr>
          <a:xfrm>
            <a:off x="4752975" y="117331"/>
            <a:ext cx="3529788" cy="523220"/>
          </a:xfrm>
          <a:prstGeom prst="rect">
            <a:avLst/>
          </a:prstGeom>
          <a:noFill/>
        </p:spPr>
        <p:txBody>
          <a:bodyPr wrap="square" rtlCol="0">
            <a:spAutoFit/>
          </a:bodyPr>
          <a:lstStyle/>
          <a:p>
            <a:r>
              <a:rPr lang="en-IN" sz="2800" b="1" dirty="0">
                <a:latin typeface="Cambria" panose="02040503050406030204" pitchFamily="18" charset="0"/>
              </a:rPr>
              <a:t>DECISION TREE</a:t>
            </a:r>
          </a:p>
        </p:txBody>
      </p:sp>
    </p:spTree>
    <p:extLst>
      <p:ext uri="{BB962C8B-B14F-4D97-AF65-F5344CB8AC3E}">
        <p14:creationId xmlns:p14="http://schemas.microsoft.com/office/powerpoint/2010/main" val="1052581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4AC4A8-063F-0208-B8C4-7A7351C203B8}"/>
              </a:ext>
            </a:extLst>
          </p:cNvPr>
          <p:cNvPicPr>
            <a:picLocks noChangeAspect="1"/>
          </p:cNvPicPr>
          <p:nvPr/>
        </p:nvPicPr>
        <p:blipFill>
          <a:blip r:embed="rId2"/>
          <a:stretch>
            <a:fillRect/>
          </a:stretch>
        </p:blipFill>
        <p:spPr>
          <a:xfrm>
            <a:off x="247730" y="789211"/>
            <a:ext cx="5250635" cy="5409145"/>
          </a:xfrm>
          <a:prstGeom prst="rect">
            <a:avLst/>
          </a:prstGeom>
        </p:spPr>
      </p:pic>
      <p:pic>
        <p:nvPicPr>
          <p:cNvPr id="5" name="Picture 4">
            <a:extLst>
              <a:ext uri="{FF2B5EF4-FFF2-40B4-BE49-F238E27FC236}">
                <a16:creationId xmlns:a16="http://schemas.microsoft.com/office/drawing/2014/main" id="{1D3AD5D5-2F07-1F65-9C8B-A1F6ABA1CA1B}"/>
              </a:ext>
            </a:extLst>
          </p:cNvPr>
          <p:cNvPicPr>
            <a:picLocks noChangeAspect="1"/>
          </p:cNvPicPr>
          <p:nvPr/>
        </p:nvPicPr>
        <p:blipFill>
          <a:blip r:embed="rId3"/>
          <a:stretch>
            <a:fillRect/>
          </a:stretch>
        </p:blipFill>
        <p:spPr>
          <a:xfrm>
            <a:off x="6971933" y="46196"/>
            <a:ext cx="4636410" cy="3447587"/>
          </a:xfrm>
          <a:prstGeom prst="rect">
            <a:avLst/>
          </a:prstGeom>
        </p:spPr>
      </p:pic>
      <p:sp>
        <p:nvSpPr>
          <p:cNvPr id="9" name="TextBox 8">
            <a:extLst>
              <a:ext uri="{FF2B5EF4-FFF2-40B4-BE49-F238E27FC236}">
                <a16:creationId xmlns:a16="http://schemas.microsoft.com/office/drawing/2014/main" id="{136DAC7D-ADE5-933A-68CD-98E193372257}"/>
              </a:ext>
            </a:extLst>
          </p:cNvPr>
          <p:cNvSpPr txBox="1"/>
          <p:nvPr/>
        </p:nvSpPr>
        <p:spPr>
          <a:xfrm>
            <a:off x="1997656" y="188386"/>
            <a:ext cx="3674478" cy="523220"/>
          </a:xfrm>
          <a:prstGeom prst="rect">
            <a:avLst/>
          </a:prstGeom>
          <a:noFill/>
        </p:spPr>
        <p:txBody>
          <a:bodyPr wrap="square">
            <a:spAutoFit/>
          </a:bodyPr>
          <a:lstStyle/>
          <a:p>
            <a:r>
              <a:rPr lang="en-IN" sz="2800" b="1" dirty="0">
                <a:latin typeface="Cambria" panose="02040503050406030204" pitchFamily="18" charset="0"/>
              </a:rPr>
              <a:t>RANDOM FOREST</a:t>
            </a:r>
          </a:p>
        </p:txBody>
      </p:sp>
      <p:pic>
        <p:nvPicPr>
          <p:cNvPr id="11" name="Picture 10">
            <a:extLst>
              <a:ext uri="{FF2B5EF4-FFF2-40B4-BE49-F238E27FC236}">
                <a16:creationId xmlns:a16="http://schemas.microsoft.com/office/drawing/2014/main" id="{A3EBFD68-8BC1-A150-D9E6-20E9AE268561}"/>
              </a:ext>
            </a:extLst>
          </p:cNvPr>
          <p:cNvPicPr>
            <a:picLocks noChangeAspect="1"/>
          </p:cNvPicPr>
          <p:nvPr/>
        </p:nvPicPr>
        <p:blipFill>
          <a:blip r:embed="rId4"/>
          <a:stretch>
            <a:fillRect/>
          </a:stretch>
        </p:blipFill>
        <p:spPr>
          <a:xfrm>
            <a:off x="5672134" y="3429000"/>
            <a:ext cx="5855715" cy="3348899"/>
          </a:xfrm>
          <a:prstGeom prst="rect">
            <a:avLst/>
          </a:prstGeom>
        </p:spPr>
      </p:pic>
    </p:spTree>
    <p:extLst>
      <p:ext uri="{BB962C8B-B14F-4D97-AF65-F5344CB8AC3E}">
        <p14:creationId xmlns:p14="http://schemas.microsoft.com/office/powerpoint/2010/main" val="3657453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B85415-81E6-3C6A-06F1-32BC098FAAF7}"/>
              </a:ext>
            </a:extLst>
          </p:cNvPr>
          <p:cNvPicPr>
            <a:picLocks noChangeAspect="1"/>
          </p:cNvPicPr>
          <p:nvPr/>
        </p:nvPicPr>
        <p:blipFill>
          <a:blip r:embed="rId2"/>
          <a:stretch>
            <a:fillRect/>
          </a:stretch>
        </p:blipFill>
        <p:spPr>
          <a:xfrm>
            <a:off x="552450" y="914215"/>
            <a:ext cx="4685944" cy="5300169"/>
          </a:xfrm>
          <a:prstGeom prst="rect">
            <a:avLst/>
          </a:prstGeom>
        </p:spPr>
      </p:pic>
      <p:pic>
        <p:nvPicPr>
          <p:cNvPr id="5" name="Picture 4">
            <a:extLst>
              <a:ext uri="{FF2B5EF4-FFF2-40B4-BE49-F238E27FC236}">
                <a16:creationId xmlns:a16="http://schemas.microsoft.com/office/drawing/2014/main" id="{7050BC1A-DC9F-19E2-FE79-E6496BFF7AD1}"/>
              </a:ext>
            </a:extLst>
          </p:cNvPr>
          <p:cNvPicPr>
            <a:picLocks noChangeAspect="1"/>
          </p:cNvPicPr>
          <p:nvPr/>
        </p:nvPicPr>
        <p:blipFill rotWithShape="1">
          <a:blip r:embed="rId3"/>
          <a:srcRect l="6170"/>
          <a:stretch/>
        </p:blipFill>
        <p:spPr>
          <a:xfrm>
            <a:off x="6172186" y="1464822"/>
            <a:ext cx="4824420" cy="3645724"/>
          </a:xfrm>
          <a:prstGeom prst="rect">
            <a:avLst/>
          </a:prstGeom>
        </p:spPr>
      </p:pic>
      <p:sp>
        <p:nvSpPr>
          <p:cNvPr id="9" name="TextBox 8">
            <a:extLst>
              <a:ext uri="{FF2B5EF4-FFF2-40B4-BE49-F238E27FC236}">
                <a16:creationId xmlns:a16="http://schemas.microsoft.com/office/drawing/2014/main" id="{AF58FD84-EB39-7556-18D6-1F96413F258F}"/>
              </a:ext>
            </a:extLst>
          </p:cNvPr>
          <p:cNvSpPr txBox="1"/>
          <p:nvPr/>
        </p:nvSpPr>
        <p:spPr>
          <a:xfrm>
            <a:off x="4204941" y="120396"/>
            <a:ext cx="3934490" cy="523220"/>
          </a:xfrm>
          <a:prstGeom prst="rect">
            <a:avLst/>
          </a:prstGeom>
          <a:noFill/>
        </p:spPr>
        <p:txBody>
          <a:bodyPr wrap="square" rtlCol="0">
            <a:spAutoFit/>
          </a:bodyPr>
          <a:lstStyle/>
          <a:p>
            <a:r>
              <a:rPr lang="en-IN" sz="2800" b="1" dirty="0">
                <a:latin typeface="Cambria" panose="02040503050406030204" pitchFamily="18" charset="0"/>
              </a:rPr>
              <a:t>KNN MODEL</a:t>
            </a:r>
          </a:p>
        </p:txBody>
      </p:sp>
    </p:spTree>
    <p:extLst>
      <p:ext uri="{BB962C8B-B14F-4D97-AF65-F5344CB8AC3E}">
        <p14:creationId xmlns:p14="http://schemas.microsoft.com/office/powerpoint/2010/main" val="8600765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B0D5EB-C3B5-F61F-C112-27578B53307F}"/>
              </a:ext>
            </a:extLst>
          </p:cNvPr>
          <p:cNvPicPr>
            <a:picLocks noChangeAspect="1"/>
          </p:cNvPicPr>
          <p:nvPr/>
        </p:nvPicPr>
        <p:blipFill>
          <a:blip r:embed="rId2"/>
          <a:stretch>
            <a:fillRect/>
          </a:stretch>
        </p:blipFill>
        <p:spPr>
          <a:xfrm>
            <a:off x="420565" y="1068525"/>
            <a:ext cx="4526672" cy="4956478"/>
          </a:xfrm>
          <a:prstGeom prst="rect">
            <a:avLst/>
          </a:prstGeom>
        </p:spPr>
      </p:pic>
      <p:pic>
        <p:nvPicPr>
          <p:cNvPr id="5" name="Picture 4">
            <a:extLst>
              <a:ext uri="{FF2B5EF4-FFF2-40B4-BE49-F238E27FC236}">
                <a16:creationId xmlns:a16="http://schemas.microsoft.com/office/drawing/2014/main" id="{EF590BF1-CD32-7ED3-9768-B3F862A891F4}"/>
              </a:ext>
            </a:extLst>
          </p:cNvPr>
          <p:cNvPicPr>
            <a:picLocks noChangeAspect="1"/>
          </p:cNvPicPr>
          <p:nvPr/>
        </p:nvPicPr>
        <p:blipFill>
          <a:blip r:embed="rId3"/>
          <a:stretch>
            <a:fillRect/>
          </a:stretch>
        </p:blipFill>
        <p:spPr>
          <a:xfrm>
            <a:off x="6096000" y="1705206"/>
            <a:ext cx="4654699" cy="3447587"/>
          </a:xfrm>
          <a:prstGeom prst="rect">
            <a:avLst/>
          </a:prstGeom>
        </p:spPr>
      </p:pic>
      <p:sp>
        <p:nvSpPr>
          <p:cNvPr id="11" name="TextBox 10">
            <a:extLst>
              <a:ext uri="{FF2B5EF4-FFF2-40B4-BE49-F238E27FC236}">
                <a16:creationId xmlns:a16="http://schemas.microsoft.com/office/drawing/2014/main" id="{62877417-D641-7C22-B818-B8889A5F81F0}"/>
              </a:ext>
            </a:extLst>
          </p:cNvPr>
          <p:cNvSpPr txBox="1"/>
          <p:nvPr/>
        </p:nvSpPr>
        <p:spPr>
          <a:xfrm>
            <a:off x="3247427" y="371332"/>
            <a:ext cx="5084002" cy="461665"/>
          </a:xfrm>
          <a:prstGeom prst="rect">
            <a:avLst/>
          </a:prstGeom>
          <a:noFill/>
        </p:spPr>
        <p:txBody>
          <a:bodyPr wrap="square" rtlCol="0">
            <a:spAutoFit/>
          </a:bodyPr>
          <a:lstStyle/>
          <a:p>
            <a:r>
              <a:rPr lang="en-IN" sz="2400" b="1" dirty="0">
                <a:latin typeface="Cambria" panose="02040503050406030204" pitchFamily="18" charset="0"/>
              </a:rPr>
              <a:t>NAÏVE BAYES CLASSIFIER</a:t>
            </a:r>
          </a:p>
        </p:txBody>
      </p:sp>
    </p:spTree>
    <p:extLst>
      <p:ext uri="{BB962C8B-B14F-4D97-AF65-F5344CB8AC3E}">
        <p14:creationId xmlns:p14="http://schemas.microsoft.com/office/powerpoint/2010/main" val="42726285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524A83-723C-476D-BC6D-D82D22389356}"/>
              </a:ext>
            </a:extLst>
          </p:cNvPr>
          <p:cNvPicPr>
            <a:picLocks noChangeAspect="1"/>
          </p:cNvPicPr>
          <p:nvPr/>
        </p:nvPicPr>
        <p:blipFill rotWithShape="1">
          <a:blip r:embed="rId2"/>
          <a:srcRect r="6248"/>
          <a:stretch/>
        </p:blipFill>
        <p:spPr>
          <a:xfrm>
            <a:off x="288170" y="1813913"/>
            <a:ext cx="6065005" cy="3992464"/>
          </a:xfrm>
          <a:prstGeom prst="rect">
            <a:avLst/>
          </a:prstGeom>
        </p:spPr>
      </p:pic>
      <p:pic>
        <p:nvPicPr>
          <p:cNvPr id="5" name="Picture 4">
            <a:extLst>
              <a:ext uri="{FF2B5EF4-FFF2-40B4-BE49-F238E27FC236}">
                <a16:creationId xmlns:a16="http://schemas.microsoft.com/office/drawing/2014/main" id="{55893C99-FE84-831F-2DF5-2D6896DD9D63}"/>
              </a:ext>
            </a:extLst>
          </p:cNvPr>
          <p:cNvPicPr>
            <a:picLocks noChangeAspect="1"/>
          </p:cNvPicPr>
          <p:nvPr/>
        </p:nvPicPr>
        <p:blipFill>
          <a:blip r:embed="rId3"/>
          <a:stretch>
            <a:fillRect/>
          </a:stretch>
        </p:blipFill>
        <p:spPr>
          <a:xfrm>
            <a:off x="6610349" y="2251720"/>
            <a:ext cx="5403048" cy="3116850"/>
          </a:xfrm>
          <a:prstGeom prst="rect">
            <a:avLst/>
          </a:prstGeom>
        </p:spPr>
      </p:pic>
      <p:sp>
        <p:nvSpPr>
          <p:cNvPr id="8" name="TextBox 7">
            <a:extLst>
              <a:ext uri="{FF2B5EF4-FFF2-40B4-BE49-F238E27FC236}">
                <a16:creationId xmlns:a16="http://schemas.microsoft.com/office/drawing/2014/main" id="{827A6F8C-AD3F-FDB9-0FE5-64DA0CD7EEEB}"/>
              </a:ext>
            </a:extLst>
          </p:cNvPr>
          <p:cNvSpPr txBox="1"/>
          <p:nvPr/>
        </p:nvSpPr>
        <p:spPr>
          <a:xfrm>
            <a:off x="2598774" y="589958"/>
            <a:ext cx="5934075" cy="523220"/>
          </a:xfrm>
          <a:prstGeom prst="rect">
            <a:avLst/>
          </a:prstGeom>
          <a:noFill/>
        </p:spPr>
        <p:txBody>
          <a:bodyPr wrap="square" rtlCol="0">
            <a:spAutoFit/>
          </a:bodyPr>
          <a:lstStyle/>
          <a:p>
            <a:r>
              <a:rPr lang="en-IN" sz="2800" b="1" dirty="0">
                <a:latin typeface="Cambria" panose="02040503050406030204" pitchFamily="18" charset="0"/>
              </a:rPr>
              <a:t>COMPARISON OF THE MODELS</a:t>
            </a:r>
          </a:p>
        </p:txBody>
      </p:sp>
    </p:spTree>
    <p:extLst>
      <p:ext uri="{BB962C8B-B14F-4D97-AF65-F5344CB8AC3E}">
        <p14:creationId xmlns:p14="http://schemas.microsoft.com/office/powerpoint/2010/main" val="14293601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A0998C8-3276-0639-F4BD-4C120772C4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480" y="733376"/>
            <a:ext cx="8031480" cy="612462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B39B2F1-35DD-401D-99A3-282FB2C7BF31}"/>
              </a:ext>
            </a:extLst>
          </p:cNvPr>
          <p:cNvSpPr txBox="1"/>
          <p:nvPr/>
        </p:nvSpPr>
        <p:spPr>
          <a:xfrm>
            <a:off x="2825777" y="317496"/>
            <a:ext cx="8590685" cy="461665"/>
          </a:xfrm>
          <a:prstGeom prst="rect">
            <a:avLst/>
          </a:prstGeom>
          <a:noFill/>
        </p:spPr>
        <p:txBody>
          <a:bodyPr wrap="none" rtlCol="0">
            <a:spAutoFit/>
          </a:bodyPr>
          <a:lstStyle/>
          <a:p>
            <a:r>
              <a:rPr lang="en-US" sz="2400" b="1" dirty="0">
                <a:latin typeface="Cambria" panose="02040503050406030204" pitchFamily="18" charset="0"/>
              </a:rPr>
              <a:t>DIMENSIONAL REDUCTION AND CLUSTERING: DENDOGRAM</a:t>
            </a:r>
          </a:p>
        </p:txBody>
      </p:sp>
    </p:spTree>
    <p:extLst>
      <p:ext uri="{BB962C8B-B14F-4D97-AF65-F5344CB8AC3E}">
        <p14:creationId xmlns:p14="http://schemas.microsoft.com/office/powerpoint/2010/main" val="16827561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DFB5BC7-DC8C-DD13-D32D-9FB0CED303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31893"/>
            <a:ext cx="8046936" cy="521493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D721CC6-A6A6-D993-6509-90F717B9655D}"/>
              </a:ext>
            </a:extLst>
          </p:cNvPr>
          <p:cNvSpPr txBox="1"/>
          <p:nvPr/>
        </p:nvSpPr>
        <p:spPr>
          <a:xfrm>
            <a:off x="2825777" y="317496"/>
            <a:ext cx="5934510" cy="461665"/>
          </a:xfrm>
          <a:prstGeom prst="rect">
            <a:avLst/>
          </a:prstGeom>
          <a:noFill/>
        </p:spPr>
        <p:txBody>
          <a:bodyPr wrap="none" rtlCol="0">
            <a:spAutoFit/>
          </a:bodyPr>
          <a:lstStyle/>
          <a:p>
            <a:r>
              <a:rPr lang="en-US" sz="2400" b="1" dirty="0">
                <a:latin typeface="Cambria" panose="02040503050406030204" pitchFamily="18" charset="0"/>
              </a:rPr>
              <a:t>DIMENSIONAL REDUCTION: CLUSTERING</a:t>
            </a:r>
          </a:p>
        </p:txBody>
      </p:sp>
      <p:sp>
        <p:nvSpPr>
          <p:cNvPr id="3" name="TextBox 2">
            <a:extLst>
              <a:ext uri="{FF2B5EF4-FFF2-40B4-BE49-F238E27FC236}">
                <a16:creationId xmlns:a16="http://schemas.microsoft.com/office/drawing/2014/main" id="{FDF67452-72FF-8666-F21F-46AB11B221EF}"/>
              </a:ext>
            </a:extLst>
          </p:cNvPr>
          <p:cNvSpPr txBox="1"/>
          <p:nvPr/>
        </p:nvSpPr>
        <p:spPr>
          <a:xfrm>
            <a:off x="8243838" y="1684870"/>
            <a:ext cx="3675260" cy="4708981"/>
          </a:xfrm>
          <a:prstGeom prst="rect">
            <a:avLst/>
          </a:prstGeom>
          <a:noFill/>
        </p:spPr>
        <p:txBody>
          <a:bodyPr wrap="square" rtlCol="0">
            <a:spAutoFit/>
          </a:bodyPr>
          <a:lstStyle/>
          <a:p>
            <a:pPr algn="l">
              <a:buFont typeface="Arial" panose="020B0604020202020204" pitchFamily="34" charset="0"/>
              <a:buChar char="•"/>
            </a:pPr>
            <a:r>
              <a:rPr lang="en-US" sz="1200" b="1" i="0" dirty="0">
                <a:effectLst/>
                <a:latin typeface="Cambria" panose="02040503050406030204" pitchFamily="18" charset="0"/>
              </a:rPr>
              <a:t>Red Cluster</a:t>
            </a:r>
            <a:r>
              <a:rPr lang="en-US" sz="1200" b="0" i="0" dirty="0">
                <a:effectLst/>
                <a:latin typeface="Cambria" panose="02040503050406030204" pitchFamily="18" charset="0"/>
              </a:rPr>
              <a:t>:</a:t>
            </a:r>
          </a:p>
          <a:p>
            <a:pPr marL="742950" lvl="1" indent="-285750" algn="l">
              <a:buFont typeface="Arial" panose="020B0604020202020204" pitchFamily="34" charset="0"/>
              <a:buChar char="•"/>
            </a:pPr>
            <a:r>
              <a:rPr lang="en-US" sz="1200" b="0" i="0" dirty="0">
                <a:effectLst/>
                <a:latin typeface="Cambria" panose="02040503050406030204" pitchFamily="18" charset="0"/>
              </a:rPr>
              <a:t>Younger customers</a:t>
            </a:r>
          </a:p>
          <a:p>
            <a:pPr marL="742950" lvl="1" indent="-285750" algn="l">
              <a:buFont typeface="Arial" panose="020B0604020202020204" pitchFamily="34" charset="0"/>
              <a:buChar char="•"/>
            </a:pPr>
            <a:r>
              <a:rPr lang="en-US" sz="1200" b="0" i="0" dirty="0">
                <a:effectLst/>
                <a:latin typeface="Cambria" panose="02040503050406030204" pitchFamily="18" charset="0"/>
              </a:rPr>
              <a:t>Many with partners, fewer with dependents</a:t>
            </a:r>
          </a:p>
          <a:p>
            <a:pPr marL="742950" lvl="1" indent="-285750" algn="l">
              <a:buFont typeface="Arial" panose="020B0604020202020204" pitchFamily="34" charset="0"/>
              <a:buChar char="•"/>
            </a:pPr>
            <a:r>
              <a:rPr lang="en-US" sz="1200" b="0" i="0" dirty="0">
                <a:effectLst/>
                <a:latin typeface="Cambria" panose="02040503050406030204" pitchFamily="18" charset="0"/>
              </a:rPr>
              <a:t>High phone and internet usage</a:t>
            </a:r>
          </a:p>
          <a:p>
            <a:pPr marL="742950" lvl="1" indent="-285750" algn="l">
              <a:buFont typeface="Arial" panose="020B0604020202020204" pitchFamily="34" charset="0"/>
              <a:buChar char="•"/>
            </a:pPr>
            <a:r>
              <a:rPr lang="en-US" sz="1200" b="0" i="0" dirty="0">
                <a:effectLst/>
                <a:latin typeface="Cambria" panose="02040503050406030204" pitchFamily="18" charset="0"/>
              </a:rPr>
              <a:t>Low online security</a:t>
            </a:r>
          </a:p>
          <a:p>
            <a:pPr marL="742950" lvl="1" indent="-285750" algn="l">
              <a:buFont typeface="Arial" panose="020B0604020202020204" pitchFamily="34" charset="0"/>
              <a:buChar char="•"/>
            </a:pPr>
            <a:r>
              <a:rPr lang="en-US" sz="1200" b="0" i="0" dirty="0">
                <a:effectLst/>
                <a:latin typeface="Cambria" panose="02040503050406030204" pitchFamily="18" charset="0"/>
              </a:rPr>
              <a:t>Moderate monthly charges</a:t>
            </a:r>
          </a:p>
          <a:p>
            <a:pPr marL="742950" lvl="1" indent="-285750" algn="l">
              <a:buFont typeface="Arial" panose="020B0604020202020204" pitchFamily="34" charset="0"/>
              <a:buChar char="•"/>
            </a:pPr>
            <a:r>
              <a:rPr lang="en-US" sz="1200" b="0" i="0" dirty="0">
                <a:effectLst/>
                <a:latin typeface="Cambria" panose="02040503050406030204" pitchFamily="18" charset="0"/>
              </a:rPr>
              <a:t>Highest churn rate</a:t>
            </a:r>
          </a:p>
          <a:p>
            <a:pPr algn="l">
              <a:buFont typeface="Arial" panose="020B0604020202020204" pitchFamily="34" charset="0"/>
              <a:buChar char="•"/>
            </a:pPr>
            <a:r>
              <a:rPr lang="en-US" sz="1200" b="1" i="0" dirty="0">
                <a:effectLst/>
                <a:latin typeface="Cambria" panose="02040503050406030204" pitchFamily="18" charset="0"/>
              </a:rPr>
              <a:t>"Young &amp; Risky"</a:t>
            </a:r>
            <a:endParaRPr lang="en-US" sz="1200" b="0" i="0" dirty="0">
              <a:effectLst/>
              <a:latin typeface="Cambria" panose="02040503050406030204" pitchFamily="18" charset="0"/>
            </a:endParaRPr>
          </a:p>
          <a:p>
            <a:pPr algn="l">
              <a:buFont typeface="Arial" panose="020B0604020202020204" pitchFamily="34" charset="0"/>
              <a:buChar char="•"/>
            </a:pPr>
            <a:r>
              <a:rPr lang="en-US" sz="1200" b="1" i="0" dirty="0">
                <a:effectLst/>
                <a:latin typeface="Cambria" panose="02040503050406030204" pitchFamily="18" charset="0"/>
              </a:rPr>
              <a:t>Green Cluster</a:t>
            </a:r>
            <a:r>
              <a:rPr lang="en-US" sz="1200" b="0" i="0" dirty="0">
                <a:effectLst/>
                <a:latin typeface="Cambria" panose="02040503050406030204" pitchFamily="18" charset="0"/>
              </a:rPr>
              <a:t>:</a:t>
            </a:r>
          </a:p>
          <a:p>
            <a:pPr marL="742950" lvl="1" indent="-285750" algn="l">
              <a:buFont typeface="Arial" panose="020B0604020202020204" pitchFamily="34" charset="0"/>
              <a:buChar char="•"/>
            </a:pPr>
            <a:r>
              <a:rPr lang="en-US" sz="1200" b="0" i="0" dirty="0">
                <a:effectLst/>
                <a:latin typeface="Cambria" panose="02040503050406030204" pitchFamily="18" charset="0"/>
              </a:rPr>
              <a:t>Younger customers</a:t>
            </a:r>
          </a:p>
          <a:p>
            <a:pPr marL="742950" lvl="1" indent="-285750" algn="l">
              <a:buFont typeface="Arial" panose="020B0604020202020204" pitchFamily="34" charset="0"/>
              <a:buChar char="•"/>
            </a:pPr>
            <a:r>
              <a:rPr lang="en-US" sz="1200" b="0" i="0" dirty="0">
                <a:effectLst/>
                <a:latin typeface="Cambria" panose="02040503050406030204" pitchFamily="18" charset="0"/>
              </a:rPr>
              <a:t>More with partners and dependents than Red</a:t>
            </a:r>
          </a:p>
          <a:p>
            <a:pPr marL="742950" lvl="1" indent="-285750" algn="l">
              <a:buFont typeface="Arial" panose="020B0604020202020204" pitchFamily="34" charset="0"/>
              <a:buChar char="•"/>
            </a:pPr>
            <a:r>
              <a:rPr lang="en-US" sz="1200" b="0" i="0" dirty="0">
                <a:effectLst/>
                <a:latin typeface="Cambria" panose="02040503050406030204" pitchFamily="18" charset="0"/>
              </a:rPr>
              <a:t>Slightly less internet usage</a:t>
            </a:r>
          </a:p>
          <a:p>
            <a:pPr marL="742950" lvl="1" indent="-285750" algn="l">
              <a:buFont typeface="Arial" panose="020B0604020202020204" pitchFamily="34" charset="0"/>
              <a:buChar char="•"/>
            </a:pPr>
            <a:r>
              <a:rPr lang="en-US" sz="1200" b="0" i="0" dirty="0">
                <a:effectLst/>
                <a:latin typeface="Cambria" panose="02040503050406030204" pitchFamily="18" charset="0"/>
              </a:rPr>
              <a:t>Lower monthly charges</a:t>
            </a:r>
          </a:p>
          <a:p>
            <a:pPr marL="742950" lvl="1" indent="-285750" algn="l">
              <a:buFont typeface="Arial" panose="020B0604020202020204" pitchFamily="34" charset="0"/>
              <a:buChar char="•"/>
            </a:pPr>
            <a:r>
              <a:rPr lang="en-US" sz="1200" b="0" i="0" dirty="0">
                <a:effectLst/>
                <a:latin typeface="Cambria" panose="02040503050406030204" pitchFamily="18" charset="0"/>
              </a:rPr>
              <a:t>Lowest churn rate</a:t>
            </a:r>
          </a:p>
          <a:p>
            <a:pPr algn="l">
              <a:buFont typeface="Arial" panose="020B0604020202020204" pitchFamily="34" charset="0"/>
              <a:buChar char="•"/>
            </a:pPr>
            <a:r>
              <a:rPr lang="en-US" sz="1200" b="1" i="0" dirty="0">
                <a:effectLst/>
                <a:latin typeface="Cambria" panose="02040503050406030204" pitchFamily="18" charset="0"/>
              </a:rPr>
              <a:t>"Young &amp; Stable"</a:t>
            </a:r>
            <a:endParaRPr lang="en-US" sz="1200" b="0" i="0" dirty="0">
              <a:effectLst/>
              <a:latin typeface="Cambria" panose="02040503050406030204" pitchFamily="18" charset="0"/>
            </a:endParaRPr>
          </a:p>
          <a:p>
            <a:pPr algn="l">
              <a:buFont typeface="Arial" panose="020B0604020202020204" pitchFamily="34" charset="0"/>
              <a:buChar char="•"/>
            </a:pPr>
            <a:r>
              <a:rPr lang="en-US" sz="1200" b="1" i="0" dirty="0">
                <a:effectLst/>
                <a:latin typeface="Cambria" panose="02040503050406030204" pitchFamily="18" charset="0"/>
              </a:rPr>
              <a:t>Blue Cluster</a:t>
            </a:r>
            <a:r>
              <a:rPr lang="en-US" sz="1200" b="0" i="0" dirty="0">
                <a:effectLst/>
                <a:latin typeface="Cambria" panose="02040503050406030204" pitchFamily="18" charset="0"/>
              </a:rPr>
              <a:t>:</a:t>
            </a:r>
          </a:p>
          <a:p>
            <a:pPr marL="742950" lvl="1" indent="-285750" algn="l">
              <a:buFont typeface="Arial" panose="020B0604020202020204" pitchFamily="34" charset="0"/>
              <a:buChar char="•"/>
            </a:pPr>
            <a:r>
              <a:rPr lang="en-US" sz="1200" b="0" i="0" dirty="0">
                <a:effectLst/>
                <a:latin typeface="Cambria" panose="02040503050406030204" pitchFamily="18" charset="0"/>
              </a:rPr>
              <a:t>Least senior citizens</a:t>
            </a:r>
          </a:p>
          <a:p>
            <a:pPr marL="742950" lvl="1" indent="-285750" algn="l">
              <a:buFont typeface="Arial" panose="020B0604020202020204" pitchFamily="34" charset="0"/>
              <a:buChar char="•"/>
            </a:pPr>
            <a:r>
              <a:rPr lang="en-US" sz="1200" b="0" i="0" dirty="0">
                <a:effectLst/>
                <a:latin typeface="Cambria" panose="02040503050406030204" pitchFamily="18" charset="0"/>
              </a:rPr>
              <a:t>Highest with partners and dependents</a:t>
            </a:r>
          </a:p>
          <a:p>
            <a:pPr marL="742950" lvl="1" indent="-285750" algn="l">
              <a:buFont typeface="Arial" panose="020B0604020202020204" pitchFamily="34" charset="0"/>
              <a:buChar char="•"/>
            </a:pPr>
            <a:r>
              <a:rPr lang="en-US" sz="1200" b="0" i="0" dirty="0">
                <a:effectLst/>
                <a:latin typeface="Cambria" panose="02040503050406030204" pitchFamily="18" charset="0"/>
              </a:rPr>
              <a:t>Extensive service usage</a:t>
            </a:r>
          </a:p>
          <a:p>
            <a:pPr marL="742950" lvl="1" indent="-285750" algn="l">
              <a:buFont typeface="Arial" panose="020B0604020202020204" pitchFamily="34" charset="0"/>
              <a:buChar char="•"/>
            </a:pPr>
            <a:r>
              <a:rPr lang="en-US" sz="1200" b="0" i="0" dirty="0">
                <a:effectLst/>
                <a:latin typeface="Cambria" panose="02040503050406030204" pitchFamily="18" charset="0"/>
              </a:rPr>
              <a:t>Highest spending</a:t>
            </a:r>
          </a:p>
          <a:p>
            <a:pPr marL="742950" lvl="1" indent="-285750" algn="l">
              <a:buFont typeface="Arial" panose="020B0604020202020204" pitchFamily="34" charset="0"/>
              <a:buChar char="•"/>
            </a:pPr>
            <a:r>
              <a:rPr lang="en-US" sz="1200" b="0" i="0" dirty="0">
                <a:effectLst/>
                <a:latin typeface="Cambria" panose="02040503050406030204" pitchFamily="18" charset="0"/>
              </a:rPr>
              <a:t>Moderate churn rate</a:t>
            </a:r>
          </a:p>
          <a:p>
            <a:pPr algn="l">
              <a:buFont typeface="Arial" panose="020B0604020202020204" pitchFamily="34" charset="0"/>
              <a:buChar char="•"/>
            </a:pPr>
            <a:r>
              <a:rPr lang="en-US" sz="1200" b="1" i="0" dirty="0">
                <a:effectLst/>
                <a:latin typeface="Cambria" panose="02040503050406030204" pitchFamily="18" charset="0"/>
              </a:rPr>
              <a:t>"Affluent &amp; Engaged"</a:t>
            </a:r>
            <a:endParaRPr lang="en-US" sz="1200" b="0" i="0" dirty="0">
              <a:effectLst/>
              <a:latin typeface="Cambria" panose="02040503050406030204" pitchFamily="18" charset="0"/>
            </a:endParaRPr>
          </a:p>
          <a:p>
            <a:endParaRPr lang="en-US" sz="1200" dirty="0">
              <a:latin typeface="Cambria" panose="02040503050406030204" pitchFamily="18" charset="0"/>
            </a:endParaRPr>
          </a:p>
        </p:txBody>
      </p:sp>
    </p:spTree>
    <p:extLst>
      <p:ext uri="{BB962C8B-B14F-4D97-AF65-F5344CB8AC3E}">
        <p14:creationId xmlns:p14="http://schemas.microsoft.com/office/powerpoint/2010/main" val="17037748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3F64BD-15A3-AD29-9825-11F0385E947C}"/>
              </a:ext>
            </a:extLst>
          </p:cNvPr>
          <p:cNvSpPr>
            <a:spLocks noGrp="1"/>
          </p:cNvSpPr>
          <p:nvPr>
            <p:ph idx="4294967295"/>
          </p:nvPr>
        </p:nvSpPr>
        <p:spPr>
          <a:xfrm>
            <a:off x="535056" y="342617"/>
            <a:ext cx="11121887" cy="6116055"/>
          </a:xfrm>
        </p:spPr>
        <p:txBody>
          <a:bodyPr vert="horz" lIns="91440" tIns="45720" rIns="91440" bIns="45720" rtlCol="0">
            <a:noAutofit/>
          </a:bodyPr>
          <a:lstStyle/>
          <a:p>
            <a:pPr marL="0" indent="0" algn="just">
              <a:lnSpc>
                <a:spcPct val="100000"/>
              </a:lnSpc>
              <a:buNone/>
            </a:pPr>
            <a:r>
              <a:rPr lang="en-US" sz="1800" b="1" u="sng" dirty="0">
                <a:latin typeface="Cambria" panose="02040503050406030204" pitchFamily="18" charset="0"/>
                <a:ea typeface="Calibri" panose="020F0502020204030204" pitchFamily="34" charset="0"/>
                <a:cs typeface="Calibri" panose="020F0502020204030204" pitchFamily="34" charset="0"/>
              </a:rPr>
              <a:t>Project Problem Statement:</a:t>
            </a:r>
            <a:endParaRPr lang="en-US" sz="1400" b="1" dirty="0">
              <a:latin typeface="Cambria" panose="02040503050406030204" pitchFamily="18" charset="0"/>
              <a:ea typeface="Calibri" panose="020F0502020204030204" pitchFamily="34" charset="0"/>
              <a:cs typeface="Calibri" panose="020F0502020204030204" pitchFamily="34" charset="0"/>
            </a:endParaRPr>
          </a:p>
          <a:p>
            <a:pPr marL="0" indent="0" algn="just">
              <a:lnSpc>
                <a:spcPct val="100000"/>
              </a:lnSpc>
              <a:buNone/>
            </a:pPr>
            <a:r>
              <a:rPr lang="en-US" sz="1400" dirty="0">
                <a:latin typeface="Cambria" panose="02040503050406030204" pitchFamily="18" charset="0"/>
                <a:ea typeface="Calibri" panose="020F0502020204030204" pitchFamily="34" charset="0"/>
                <a:cs typeface="Calibri" panose="020F0502020204030204" pitchFamily="34" charset="0"/>
              </a:rPr>
              <a:t>The rise of competitive offerings in the telecommunication industry has led to an escalating rate of customer churn, wherein subscribers opt to discontinue their services. Such churn not only disrupts consistent revenue streams but also incurs additional acquisition costs for the companies to secure new customers. Predicting customer churn before it occurs can facilitate targeted retention strategies. Given a dataset encompassing customer usage patterns, payment history, and demographics, the challenge is to develop a predictive model that can efficiently and accurately identify potential churn candidates.</a:t>
            </a:r>
          </a:p>
          <a:p>
            <a:pPr marL="0" indent="0" algn="just">
              <a:lnSpc>
                <a:spcPct val="100000"/>
              </a:lnSpc>
              <a:buNone/>
            </a:pPr>
            <a:r>
              <a:rPr lang="en-US" sz="1400" b="1" u="sng" dirty="0">
                <a:latin typeface="Cambria" panose="02040503050406030204" pitchFamily="18" charset="0"/>
                <a:ea typeface="Calibri" panose="020F0502020204030204" pitchFamily="34" charset="0"/>
                <a:cs typeface="Calibri" panose="020F0502020204030204" pitchFamily="34" charset="0"/>
              </a:rPr>
              <a:t>Project Objectives:</a:t>
            </a:r>
            <a:endParaRPr lang="en-US" sz="1400" dirty="0">
              <a:latin typeface="Cambria" panose="02040503050406030204" pitchFamily="18" charset="0"/>
              <a:ea typeface="Calibri" panose="020F0502020204030204" pitchFamily="34" charset="0"/>
              <a:cs typeface="Calibri" panose="020F0502020204030204" pitchFamily="34" charset="0"/>
            </a:endParaRPr>
          </a:p>
          <a:p>
            <a:pPr algn="just">
              <a:lnSpc>
                <a:spcPct val="100000"/>
              </a:lnSpc>
            </a:pPr>
            <a:r>
              <a:rPr lang="en-US" sz="1400" dirty="0">
                <a:latin typeface="Cambria" panose="02040503050406030204" pitchFamily="18" charset="0"/>
                <a:ea typeface="Calibri" panose="020F0502020204030204" pitchFamily="34" charset="0"/>
                <a:cs typeface="Calibri" panose="020F0502020204030204" pitchFamily="34" charset="0"/>
              </a:rPr>
              <a:t>Data Preprocessing: Refine the raw dataset by handling missing values, outliers, and any inconsistencies</a:t>
            </a:r>
          </a:p>
          <a:p>
            <a:pPr algn="just">
              <a:lnSpc>
                <a:spcPct val="100000"/>
              </a:lnSpc>
            </a:pPr>
            <a:r>
              <a:rPr lang="en-US" sz="1400" dirty="0">
                <a:latin typeface="Cambria" panose="02040503050406030204" pitchFamily="18" charset="0"/>
                <a:ea typeface="Calibri" panose="020F0502020204030204" pitchFamily="34" charset="0"/>
                <a:cs typeface="Calibri" panose="020F0502020204030204" pitchFamily="34" charset="0"/>
              </a:rPr>
              <a:t>Correlation Analysis: Assess the relationship strength and direction between 'Churn' and other variables within the dataset, identifying key attributes</a:t>
            </a:r>
          </a:p>
          <a:p>
            <a:pPr algn="just">
              <a:lnSpc>
                <a:spcPct val="100000"/>
              </a:lnSpc>
            </a:pPr>
            <a:r>
              <a:rPr lang="en-US" sz="1400" dirty="0">
                <a:latin typeface="Cambria" panose="02040503050406030204" pitchFamily="18" charset="0"/>
                <a:ea typeface="Calibri" panose="020F0502020204030204" pitchFamily="34" charset="0"/>
                <a:cs typeface="Calibri" panose="020F0502020204030204" pitchFamily="34" charset="0"/>
              </a:rPr>
              <a:t>Data Visualization: Create insightful visualizations that elucidate demographic trends, payment behaviors, and service usage patterns</a:t>
            </a:r>
          </a:p>
          <a:p>
            <a:pPr algn="just">
              <a:lnSpc>
                <a:spcPct val="100000"/>
              </a:lnSpc>
            </a:pPr>
            <a:r>
              <a:rPr lang="en-US" sz="1400" dirty="0">
                <a:latin typeface="Cambria" panose="02040503050406030204" pitchFamily="18" charset="0"/>
                <a:ea typeface="Calibri" panose="020F0502020204030204" pitchFamily="34" charset="0"/>
                <a:cs typeface="Calibri" panose="020F0502020204030204" pitchFamily="34" charset="0"/>
              </a:rPr>
              <a:t>Predictive Modeling: Employ and evaluate multiple machine learning algorithms, including:</a:t>
            </a:r>
          </a:p>
          <a:p>
            <a:pPr lvl="1" algn="just">
              <a:lnSpc>
                <a:spcPct val="100000"/>
              </a:lnSpc>
            </a:pPr>
            <a:r>
              <a:rPr lang="en-US" sz="1200" dirty="0">
                <a:latin typeface="Cambria" panose="02040503050406030204" pitchFamily="18" charset="0"/>
                <a:ea typeface="Calibri" panose="020F0502020204030204" pitchFamily="34" charset="0"/>
                <a:cs typeface="Calibri" panose="020F0502020204030204" pitchFamily="34" charset="0"/>
              </a:rPr>
              <a:t>Logistic Regression: Due to its suitability for binary classification problems.</a:t>
            </a:r>
          </a:p>
          <a:p>
            <a:pPr lvl="1" algn="just">
              <a:lnSpc>
                <a:spcPct val="100000"/>
              </a:lnSpc>
            </a:pPr>
            <a:r>
              <a:rPr lang="en-US" sz="1200" dirty="0">
                <a:latin typeface="Cambria" panose="02040503050406030204" pitchFamily="18" charset="0"/>
                <a:ea typeface="Calibri" panose="020F0502020204030204" pitchFamily="34" charset="0"/>
                <a:cs typeface="Calibri" panose="020F0502020204030204" pitchFamily="34" charset="0"/>
              </a:rPr>
              <a:t>Decision Trees and Forests: To capture non-linear relationships and attribute importance.</a:t>
            </a:r>
          </a:p>
          <a:p>
            <a:pPr lvl="1" algn="just">
              <a:lnSpc>
                <a:spcPct val="100000"/>
              </a:lnSpc>
            </a:pPr>
            <a:r>
              <a:rPr lang="en-US" sz="1200" dirty="0">
                <a:latin typeface="Cambria" panose="02040503050406030204" pitchFamily="18" charset="0"/>
                <a:ea typeface="Calibri" panose="020F0502020204030204" pitchFamily="34" charset="0"/>
                <a:cs typeface="Calibri" panose="020F0502020204030204" pitchFamily="34" charset="0"/>
              </a:rPr>
              <a:t>K-Nearest Neighbors (KNN): Given its capacity to identify potential clusters within data.</a:t>
            </a:r>
          </a:p>
          <a:p>
            <a:pPr lvl="1" algn="just">
              <a:lnSpc>
                <a:spcPct val="100000"/>
              </a:lnSpc>
            </a:pPr>
            <a:r>
              <a:rPr lang="en-US" sz="1200" dirty="0">
                <a:latin typeface="Cambria" panose="02040503050406030204" pitchFamily="18" charset="0"/>
                <a:ea typeface="Calibri" panose="020F0502020204030204" pitchFamily="34" charset="0"/>
                <a:cs typeface="Calibri" panose="020F0502020204030204" pitchFamily="34" charset="0"/>
              </a:rPr>
              <a:t>Naive Bayes: Considering its efficiency in dealing with large datasets.</a:t>
            </a:r>
          </a:p>
          <a:p>
            <a:pPr lvl="1" algn="just">
              <a:lnSpc>
                <a:spcPct val="100000"/>
              </a:lnSpc>
            </a:pPr>
            <a:r>
              <a:rPr lang="en-US" sz="1200" dirty="0">
                <a:latin typeface="Cambria" panose="02040503050406030204" pitchFamily="18" charset="0"/>
                <a:ea typeface="Calibri" panose="020F0502020204030204" pitchFamily="34" charset="0"/>
                <a:cs typeface="Calibri" panose="020F0502020204030204" pitchFamily="34" charset="0"/>
              </a:rPr>
              <a:t>compare the performance metrics (like accuracy, F1-score) of these models to determine the most efficacious algorithm for churn prediction.</a:t>
            </a:r>
          </a:p>
          <a:p>
            <a:pPr algn="just">
              <a:lnSpc>
                <a:spcPct val="100000"/>
              </a:lnSpc>
            </a:pPr>
            <a:r>
              <a:rPr lang="en-US" sz="1400" b="1" dirty="0">
                <a:latin typeface="Cambria" panose="02040503050406030204" pitchFamily="18" charset="0"/>
                <a:ea typeface="Calibri" panose="020F0502020204030204" pitchFamily="34" charset="0"/>
                <a:cs typeface="Calibri" panose="020F0502020204030204" pitchFamily="34" charset="0"/>
              </a:rPr>
              <a:t>Dimension Reduction and Clustering:</a:t>
            </a:r>
            <a:r>
              <a:rPr lang="en-US" sz="1400" dirty="0">
                <a:latin typeface="Cambria" panose="02040503050406030204" pitchFamily="18" charset="0"/>
                <a:ea typeface="Calibri" panose="020F0502020204030204" pitchFamily="34" charset="0"/>
                <a:cs typeface="Calibri" panose="020F0502020204030204" pitchFamily="34" charset="0"/>
              </a:rPr>
              <a:t> Utilize techniques like PCA (Principal Component Analysis) to reduce data dimensions, making modeling more efficient, followed by clustering methods to uncover potential hidden patterns or customer segments within the data.</a:t>
            </a:r>
          </a:p>
          <a:p>
            <a:pPr algn="just">
              <a:lnSpc>
                <a:spcPct val="100000"/>
              </a:lnSpc>
            </a:pPr>
            <a:r>
              <a:rPr lang="en-US" sz="1400" b="1" dirty="0">
                <a:latin typeface="Cambria" panose="02040503050406030204" pitchFamily="18" charset="0"/>
                <a:ea typeface="Calibri" panose="020F0502020204030204" pitchFamily="34" charset="0"/>
                <a:cs typeface="Calibri" panose="020F0502020204030204" pitchFamily="34" charset="0"/>
              </a:rPr>
              <a:t>Association Rules: </a:t>
            </a:r>
            <a:r>
              <a:rPr lang="en-US" sz="1400" dirty="0">
                <a:latin typeface="Cambria" panose="02040503050406030204" pitchFamily="18" charset="0"/>
                <a:ea typeface="Calibri" panose="020F0502020204030204" pitchFamily="34" charset="0"/>
                <a:cs typeface="Calibri" panose="020F0502020204030204" pitchFamily="34" charset="0"/>
              </a:rPr>
              <a:t>Association rules aim to uncover relationships between seemingly unrelated items, revealing hidden patterns in datasets. They answer the question, "If a customer buys X, what's the likelihood they'll also buy Y?"</a:t>
            </a:r>
          </a:p>
          <a:p>
            <a:pPr algn="just">
              <a:lnSpc>
                <a:spcPct val="100000"/>
              </a:lnSpc>
            </a:pPr>
            <a:r>
              <a:rPr lang="en-US" sz="1400" b="1" dirty="0">
                <a:latin typeface="Cambria" panose="02040503050406030204" pitchFamily="18" charset="0"/>
                <a:ea typeface="Calibri" panose="020F0502020204030204" pitchFamily="34" charset="0"/>
                <a:cs typeface="Calibri" panose="020F0502020204030204" pitchFamily="34" charset="0"/>
              </a:rPr>
              <a:t>Neural Network:</a:t>
            </a:r>
            <a:r>
              <a:rPr lang="en-US" sz="1400" dirty="0">
                <a:latin typeface="Cambria" panose="02040503050406030204" pitchFamily="18" charset="0"/>
                <a:ea typeface="Calibri" panose="020F0502020204030204" pitchFamily="34" charset="0"/>
                <a:cs typeface="Calibri" panose="020F0502020204030204" pitchFamily="34" charset="0"/>
              </a:rPr>
              <a:t> Harness the computational power of neural networks, ensuring the capture of intricate patterns within the data that traditional algorithms might overlook.</a:t>
            </a:r>
            <a:endParaRPr lang="en-US" sz="1400" b="1" u="sng" dirty="0">
              <a:latin typeface="Cambria" panose="02040503050406030204" pitchFamily="18" charset="0"/>
              <a:ea typeface="Calibri" panose="020F0502020204030204" pitchFamily="34" charset="0"/>
              <a:cs typeface="Calibri" panose="020F0502020204030204" pitchFamily="34" charset="0"/>
            </a:endParaRPr>
          </a:p>
          <a:p>
            <a:pPr algn="just">
              <a:lnSpc>
                <a:spcPct val="100000"/>
              </a:lnSpc>
            </a:pPr>
            <a:endParaRPr lang="en-US" sz="1400" dirty="0">
              <a:latin typeface="Cambria" panose="020405030504060302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15998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079A34-39F7-B11E-973E-EE2E10C8C7EB}"/>
              </a:ext>
            </a:extLst>
          </p:cNvPr>
          <p:cNvSpPr txBox="1"/>
          <p:nvPr/>
        </p:nvSpPr>
        <p:spPr>
          <a:xfrm>
            <a:off x="338469" y="796773"/>
            <a:ext cx="7763540" cy="5909310"/>
          </a:xfrm>
          <a:prstGeom prst="rect">
            <a:avLst/>
          </a:prstGeom>
          <a:noFill/>
        </p:spPr>
        <p:txBody>
          <a:bodyPr wrap="square">
            <a:spAutoFit/>
          </a:bodyPr>
          <a:lstStyle/>
          <a:p>
            <a:pPr algn="just"/>
            <a:r>
              <a:rPr lang="en-US" sz="1400" b="1" dirty="0">
                <a:latin typeface="Cambria" panose="02040503050406030204" pitchFamily="18" charset="0"/>
              </a:rPr>
              <a:t>Red Cluster Insights:</a:t>
            </a:r>
          </a:p>
          <a:p>
            <a:pPr algn="just"/>
            <a:endParaRPr lang="en-US" sz="1400" dirty="0">
              <a:latin typeface="Cambria" panose="02040503050406030204" pitchFamily="18" charset="0"/>
            </a:endParaRPr>
          </a:p>
          <a:p>
            <a:pPr marL="171450" indent="-171450" algn="just">
              <a:buFont typeface="Arial" panose="020B0604020202020204" pitchFamily="34" charset="0"/>
              <a:buChar char="•"/>
            </a:pPr>
            <a:r>
              <a:rPr lang="en-US" sz="1400" dirty="0">
                <a:latin typeface="Cambria" panose="02040503050406030204" pitchFamily="18" charset="0"/>
              </a:rPr>
              <a:t>Contains younger customers (only 17.68% are senior citizens).</a:t>
            </a:r>
          </a:p>
          <a:p>
            <a:pPr marL="171450" indent="-171450" algn="just">
              <a:buFont typeface="Arial" panose="020B0604020202020204" pitchFamily="34" charset="0"/>
              <a:buChar char="•"/>
            </a:pPr>
            <a:r>
              <a:rPr lang="en-US" sz="1400" dirty="0">
                <a:latin typeface="Cambria" panose="02040503050406030204" pitchFamily="18" charset="0"/>
              </a:rPr>
              <a:t>Almost half have partners, and slightly over a quarter have dependents.</a:t>
            </a:r>
          </a:p>
          <a:p>
            <a:pPr marL="171450" indent="-171450" algn="just">
              <a:buFont typeface="Arial" panose="020B0604020202020204" pitchFamily="34" charset="0"/>
              <a:buChar char="•"/>
            </a:pPr>
            <a:r>
              <a:rPr lang="en-US" sz="1400" dirty="0">
                <a:latin typeface="Cambria" panose="02040503050406030204" pitchFamily="18" charset="0"/>
              </a:rPr>
              <a:t>Most of them use phone services, and a significant portion uses multiple lines.</a:t>
            </a:r>
          </a:p>
          <a:p>
            <a:pPr marL="171450" indent="-171450" algn="just">
              <a:buFont typeface="Arial" panose="020B0604020202020204" pitchFamily="34" charset="0"/>
              <a:buChar char="•"/>
            </a:pPr>
            <a:r>
              <a:rPr lang="en-US" sz="1400" dirty="0">
                <a:latin typeface="Cambria" panose="02040503050406030204" pitchFamily="18" charset="0"/>
              </a:rPr>
              <a:t>A substantial number uses the internet, but only about 27% have online security.</a:t>
            </a:r>
          </a:p>
          <a:p>
            <a:pPr marL="171450" indent="-171450" algn="just">
              <a:buFont typeface="Arial" panose="020B0604020202020204" pitchFamily="34" charset="0"/>
              <a:buChar char="•"/>
            </a:pPr>
            <a:r>
              <a:rPr lang="en-US" sz="1400" dirty="0">
                <a:latin typeface="Cambria" panose="02040503050406030204" pitchFamily="18" charset="0"/>
              </a:rPr>
              <a:t>The average monthly charge is roughly $64.63, and the average total charge is $2158.76.</a:t>
            </a:r>
          </a:p>
          <a:p>
            <a:pPr marL="171450" indent="-171450" algn="just">
              <a:buFont typeface="Arial" panose="020B0604020202020204" pitchFamily="34" charset="0"/>
              <a:buChar char="•"/>
            </a:pPr>
            <a:r>
              <a:rPr lang="en-US" sz="1400" dirty="0">
                <a:latin typeface="Cambria" panose="02040503050406030204" pitchFamily="18" charset="0"/>
              </a:rPr>
              <a:t>The churn rate is relatively high at 27.11%.</a:t>
            </a:r>
          </a:p>
          <a:p>
            <a:pPr algn="just"/>
            <a:endParaRPr lang="en-US" sz="1400" dirty="0">
              <a:latin typeface="Cambria" panose="02040503050406030204" pitchFamily="18" charset="0"/>
            </a:endParaRPr>
          </a:p>
          <a:p>
            <a:pPr algn="just"/>
            <a:r>
              <a:rPr lang="en-US" sz="1400" b="1" dirty="0">
                <a:latin typeface="Cambria" panose="02040503050406030204" pitchFamily="18" charset="0"/>
              </a:rPr>
              <a:t>Green Cluster Insights:</a:t>
            </a:r>
          </a:p>
          <a:p>
            <a:pPr marL="171450" indent="-171450" algn="just">
              <a:buFont typeface="Arial" panose="020B0604020202020204" pitchFamily="34" charset="0"/>
              <a:buChar char="•"/>
            </a:pPr>
            <a:endParaRPr lang="en-US" sz="1400" dirty="0">
              <a:latin typeface="Cambria" panose="02040503050406030204" pitchFamily="18" charset="0"/>
            </a:endParaRPr>
          </a:p>
          <a:p>
            <a:pPr marL="171450" indent="-171450" algn="just">
              <a:buFont typeface="Arial" panose="020B0604020202020204" pitchFamily="34" charset="0"/>
              <a:buChar char="•"/>
            </a:pPr>
            <a:r>
              <a:rPr lang="en-US" sz="1400" dirty="0">
                <a:latin typeface="Cambria" panose="02040503050406030204" pitchFamily="18" charset="0"/>
              </a:rPr>
              <a:t>Similarly, this cluster contains younger customers (17.55% are senior citizens).</a:t>
            </a:r>
          </a:p>
          <a:p>
            <a:pPr marL="171450" indent="-171450" algn="just">
              <a:buFont typeface="Arial" panose="020B0604020202020204" pitchFamily="34" charset="0"/>
              <a:buChar char="•"/>
            </a:pPr>
            <a:r>
              <a:rPr lang="en-US" sz="1400" dirty="0">
                <a:latin typeface="Cambria" panose="02040503050406030204" pitchFamily="18" charset="0"/>
              </a:rPr>
              <a:t>A slightly higher proportion have partners compared to the Red cluster, and also a bit higher proportion have dependents.</a:t>
            </a:r>
          </a:p>
          <a:p>
            <a:pPr marL="171450" indent="-171450" algn="just">
              <a:buFont typeface="Arial" panose="020B0604020202020204" pitchFamily="34" charset="0"/>
              <a:buChar char="•"/>
            </a:pPr>
            <a:r>
              <a:rPr lang="en-US" sz="1400" dirty="0">
                <a:latin typeface="Cambria" panose="02040503050406030204" pitchFamily="18" charset="0"/>
              </a:rPr>
              <a:t>The service usage profile is similar to the Red cluster but with a lower percentage of internet users.</a:t>
            </a:r>
          </a:p>
          <a:p>
            <a:pPr marL="171450" indent="-171450" algn="just">
              <a:buFont typeface="Arial" panose="020B0604020202020204" pitchFamily="34" charset="0"/>
              <a:buChar char="•"/>
            </a:pPr>
            <a:r>
              <a:rPr lang="en-US" sz="1400" dirty="0">
                <a:latin typeface="Cambria" panose="02040503050406030204" pitchFamily="18" charset="0"/>
              </a:rPr>
              <a:t>The average monthly and total charges are $62.82 and $2299.45, respectively.</a:t>
            </a:r>
          </a:p>
          <a:p>
            <a:pPr marL="171450" indent="-171450" algn="just">
              <a:buFont typeface="Arial" panose="020B0604020202020204" pitchFamily="34" charset="0"/>
              <a:buChar char="•"/>
            </a:pPr>
            <a:r>
              <a:rPr lang="en-US" sz="1400" dirty="0">
                <a:latin typeface="Cambria" panose="02040503050406030204" pitchFamily="18" charset="0"/>
              </a:rPr>
              <a:t>The churn rate is the lowest among the three at 22.70%.</a:t>
            </a:r>
          </a:p>
          <a:p>
            <a:pPr algn="just"/>
            <a:endParaRPr lang="en-US" sz="1400" dirty="0">
              <a:latin typeface="Cambria" panose="02040503050406030204" pitchFamily="18" charset="0"/>
            </a:endParaRPr>
          </a:p>
          <a:p>
            <a:pPr algn="just"/>
            <a:r>
              <a:rPr lang="en-US" sz="1400" b="1" dirty="0">
                <a:latin typeface="Cambria" panose="02040503050406030204" pitchFamily="18" charset="0"/>
              </a:rPr>
              <a:t>Blue Cluster Insights:</a:t>
            </a:r>
          </a:p>
          <a:p>
            <a:pPr marL="171450" indent="-171450" algn="just">
              <a:buFont typeface="Arial" panose="020B0604020202020204" pitchFamily="34" charset="0"/>
              <a:buChar char="•"/>
            </a:pPr>
            <a:endParaRPr lang="en-US" sz="1400" dirty="0">
              <a:latin typeface="Cambria" panose="02040503050406030204" pitchFamily="18" charset="0"/>
            </a:endParaRPr>
          </a:p>
          <a:p>
            <a:pPr marL="171450" indent="-171450" algn="just">
              <a:buFont typeface="Arial" panose="020B0604020202020204" pitchFamily="34" charset="0"/>
              <a:buChar char="•"/>
            </a:pPr>
            <a:r>
              <a:rPr lang="en-US" sz="1400" dirty="0">
                <a:latin typeface="Cambria" panose="02040503050406030204" pitchFamily="18" charset="0"/>
              </a:rPr>
              <a:t>Has the least proportion of senior citizens among the three clusters.</a:t>
            </a:r>
          </a:p>
          <a:p>
            <a:pPr marL="171450" indent="-171450" algn="just">
              <a:buFont typeface="Arial" panose="020B0604020202020204" pitchFamily="34" charset="0"/>
              <a:buChar char="•"/>
            </a:pPr>
            <a:r>
              <a:rPr lang="en-US" sz="1400" dirty="0">
                <a:latin typeface="Cambria" panose="02040503050406030204" pitchFamily="18" charset="0"/>
              </a:rPr>
              <a:t>Contains the highest proportion of individuals with partners and dependents.</a:t>
            </a:r>
          </a:p>
          <a:p>
            <a:pPr marL="171450" indent="-171450" algn="just">
              <a:buFont typeface="Arial" panose="020B0604020202020204" pitchFamily="34" charset="0"/>
              <a:buChar char="•"/>
            </a:pPr>
            <a:r>
              <a:rPr lang="en-US" sz="1400" dirty="0">
                <a:latin typeface="Cambria" panose="02040503050406030204" pitchFamily="18" charset="0"/>
              </a:rPr>
              <a:t>Most of them use phone services, and a significant portion uses multiple lines. The internet usage percentage is also the highest among the three.</a:t>
            </a:r>
          </a:p>
          <a:p>
            <a:pPr marL="171450" indent="-171450" algn="just">
              <a:buFont typeface="Arial" panose="020B0604020202020204" pitchFamily="34" charset="0"/>
              <a:buChar char="•"/>
            </a:pPr>
            <a:r>
              <a:rPr lang="en-US" sz="1400" dirty="0">
                <a:latin typeface="Cambria" panose="02040503050406030204" pitchFamily="18" charset="0"/>
              </a:rPr>
              <a:t>The average monthly and total charges are the highest among the three clusters.</a:t>
            </a:r>
          </a:p>
          <a:p>
            <a:pPr marL="171450" indent="-171450" algn="just">
              <a:buFont typeface="Arial" panose="020B0604020202020204" pitchFamily="34" charset="0"/>
              <a:buChar char="•"/>
            </a:pPr>
            <a:r>
              <a:rPr lang="en-US" sz="1400" dirty="0">
                <a:latin typeface="Cambria" panose="02040503050406030204" pitchFamily="18" charset="0"/>
              </a:rPr>
              <a:t>The churn rate sits in the middle at 24.32%.</a:t>
            </a:r>
          </a:p>
        </p:txBody>
      </p:sp>
      <p:sp>
        <p:nvSpPr>
          <p:cNvPr id="7" name="TextBox 6">
            <a:extLst>
              <a:ext uri="{FF2B5EF4-FFF2-40B4-BE49-F238E27FC236}">
                <a16:creationId xmlns:a16="http://schemas.microsoft.com/office/drawing/2014/main" id="{FB6A48EB-3BF6-528F-FE7F-E2E0F19C3C53}"/>
              </a:ext>
            </a:extLst>
          </p:cNvPr>
          <p:cNvSpPr txBox="1"/>
          <p:nvPr/>
        </p:nvSpPr>
        <p:spPr>
          <a:xfrm>
            <a:off x="8293395" y="1546232"/>
            <a:ext cx="3898605" cy="3416320"/>
          </a:xfrm>
          <a:prstGeom prst="rect">
            <a:avLst/>
          </a:prstGeom>
          <a:noFill/>
        </p:spPr>
        <p:txBody>
          <a:bodyPr wrap="square">
            <a:spAutoFit/>
          </a:bodyPr>
          <a:lstStyle/>
          <a:p>
            <a:r>
              <a:rPr lang="en-US" sz="1800" b="1" dirty="0">
                <a:latin typeface="Cambria" panose="02040503050406030204" pitchFamily="18" charset="0"/>
              </a:rPr>
              <a:t>From our observations:</a:t>
            </a:r>
          </a:p>
          <a:p>
            <a:pPr marL="171450" indent="-171450">
              <a:buFont typeface="Arial" panose="020B0604020202020204" pitchFamily="34" charset="0"/>
              <a:buChar char="•"/>
            </a:pPr>
            <a:endParaRPr lang="en-US" sz="1800" dirty="0">
              <a:latin typeface="Cambria" panose="02040503050406030204" pitchFamily="18" charset="0"/>
            </a:endParaRPr>
          </a:p>
          <a:p>
            <a:pPr marL="171450" indent="-171450">
              <a:buFont typeface="Arial" panose="020B0604020202020204" pitchFamily="34" charset="0"/>
              <a:buChar char="•"/>
            </a:pPr>
            <a:r>
              <a:rPr lang="en-US" sz="1800" dirty="0">
                <a:latin typeface="Cambria" panose="02040503050406030204" pitchFamily="18" charset="0"/>
              </a:rPr>
              <a:t>The Green cluster seems to be the most stable with the lowest churn rate.</a:t>
            </a:r>
          </a:p>
          <a:p>
            <a:pPr marL="171450" indent="-171450">
              <a:buFont typeface="Arial" panose="020B0604020202020204" pitchFamily="34" charset="0"/>
              <a:buChar char="•"/>
            </a:pPr>
            <a:r>
              <a:rPr lang="en-US" sz="1800" dirty="0">
                <a:latin typeface="Cambria" panose="02040503050406030204" pitchFamily="18" charset="0"/>
              </a:rPr>
              <a:t>The Red cluster experiences the highest churn rate, suggesting we might need interventions to retain these customers.</a:t>
            </a:r>
          </a:p>
          <a:p>
            <a:pPr marL="171450" indent="-171450">
              <a:buFont typeface="Arial" panose="020B0604020202020204" pitchFamily="34" charset="0"/>
              <a:buChar char="•"/>
            </a:pPr>
            <a:r>
              <a:rPr lang="en-US" sz="1800" dirty="0">
                <a:latin typeface="Cambria" panose="02040503050406030204" pitchFamily="18" charset="0"/>
              </a:rPr>
              <a:t>The Blue cluster, despite spending the most, also has a relatively high churn rate.</a:t>
            </a:r>
          </a:p>
        </p:txBody>
      </p:sp>
      <p:sp>
        <p:nvSpPr>
          <p:cNvPr id="8" name="TextBox 7">
            <a:extLst>
              <a:ext uri="{FF2B5EF4-FFF2-40B4-BE49-F238E27FC236}">
                <a16:creationId xmlns:a16="http://schemas.microsoft.com/office/drawing/2014/main" id="{42D2C3EF-6B0B-8305-1298-EC10C9853452}"/>
              </a:ext>
            </a:extLst>
          </p:cNvPr>
          <p:cNvSpPr txBox="1"/>
          <p:nvPr/>
        </p:nvSpPr>
        <p:spPr>
          <a:xfrm>
            <a:off x="1616149" y="226542"/>
            <a:ext cx="9725483" cy="461665"/>
          </a:xfrm>
          <a:prstGeom prst="rect">
            <a:avLst/>
          </a:prstGeom>
          <a:noFill/>
        </p:spPr>
        <p:txBody>
          <a:bodyPr wrap="none" rtlCol="0">
            <a:spAutoFit/>
          </a:bodyPr>
          <a:lstStyle/>
          <a:p>
            <a:r>
              <a:rPr lang="en-US" sz="2400" b="1" dirty="0">
                <a:latin typeface="Cambria" panose="02040503050406030204" pitchFamily="18" charset="0"/>
              </a:rPr>
              <a:t>INTERPRETATION FOR DIMENSION REDUCTION, CLUSTERING &amp; PCA</a:t>
            </a:r>
          </a:p>
        </p:txBody>
      </p:sp>
    </p:spTree>
    <p:extLst>
      <p:ext uri="{BB962C8B-B14F-4D97-AF65-F5344CB8AC3E}">
        <p14:creationId xmlns:p14="http://schemas.microsoft.com/office/powerpoint/2010/main" val="6113178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37B27B4-CCDE-3922-30F5-30E4DED9E8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87668"/>
            <a:ext cx="6095999" cy="450515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162BF92-CA4D-103A-5639-F6DDAE62FC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9" y="487668"/>
            <a:ext cx="6072188" cy="458587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2C8D260-B40C-92F7-273A-F5AF46069955}"/>
              </a:ext>
            </a:extLst>
          </p:cNvPr>
          <p:cNvSpPr txBox="1"/>
          <p:nvPr/>
        </p:nvSpPr>
        <p:spPr>
          <a:xfrm>
            <a:off x="284421" y="4985337"/>
            <a:ext cx="5659179" cy="1384995"/>
          </a:xfrm>
          <a:prstGeom prst="rect">
            <a:avLst/>
          </a:prstGeom>
          <a:noFill/>
        </p:spPr>
        <p:txBody>
          <a:bodyPr wrap="square">
            <a:spAutoFit/>
          </a:bodyPr>
          <a:lstStyle/>
          <a:p>
            <a:pPr algn="l"/>
            <a:r>
              <a:rPr lang="en-US" sz="1400" b="1" i="0" dirty="0">
                <a:effectLst/>
                <a:latin typeface="Cambria" panose="02040503050406030204" pitchFamily="18" charset="0"/>
              </a:rPr>
              <a:t>PCA Analysis</a:t>
            </a:r>
            <a:r>
              <a:rPr lang="en-US" sz="1400" b="0" i="0" dirty="0">
                <a:effectLst/>
                <a:latin typeface="Cambria" panose="02040503050406030204" pitchFamily="18" charset="0"/>
              </a:rPr>
              <a:t>:</a:t>
            </a:r>
          </a:p>
          <a:p>
            <a:pPr algn="l">
              <a:buFont typeface="Arial" panose="020B0604020202020204" pitchFamily="34" charset="0"/>
              <a:buChar char="•"/>
            </a:pPr>
            <a:r>
              <a:rPr lang="en-US" sz="1400" b="0" i="0" dirty="0">
                <a:effectLst/>
                <a:latin typeface="Cambria" panose="02040503050406030204" pitchFamily="18" charset="0"/>
              </a:rPr>
              <a:t>First component captures ~99.99% of variance.</a:t>
            </a:r>
          </a:p>
          <a:p>
            <a:pPr algn="l">
              <a:buFont typeface="Arial" panose="020B0604020202020204" pitchFamily="34" charset="0"/>
              <a:buChar char="•"/>
            </a:pPr>
            <a:r>
              <a:rPr lang="en-US" sz="1400" b="0" i="0" dirty="0">
                <a:effectLst/>
                <a:latin typeface="Cambria" panose="02040503050406030204" pitchFamily="18" charset="0"/>
              </a:rPr>
              <a:t>By third component, nearly 100% variance is explained.</a:t>
            </a:r>
          </a:p>
          <a:p>
            <a:pPr algn="l">
              <a:buFont typeface="Arial" panose="020B0604020202020204" pitchFamily="34" charset="0"/>
              <a:buChar char="•"/>
            </a:pPr>
            <a:r>
              <a:rPr lang="en-US" sz="1400" b="0" i="0" dirty="0">
                <a:effectLst/>
                <a:latin typeface="Cambria" panose="02040503050406030204" pitchFamily="18" charset="0"/>
              </a:rPr>
              <a:t>Data likely has correlated features; dimensionality reduction is viable.</a:t>
            </a:r>
          </a:p>
          <a:p>
            <a:br>
              <a:rPr lang="en-US" sz="1400" dirty="0">
                <a:latin typeface="Cambria" panose="02040503050406030204" pitchFamily="18" charset="0"/>
              </a:rPr>
            </a:br>
            <a:endParaRPr lang="en-US" sz="1400" dirty="0">
              <a:latin typeface="Cambria" panose="02040503050406030204" pitchFamily="18" charset="0"/>
            </a:endParaRPr>
          </a:p>
        </p:txBody>
      </p:sp>
      <p:sp>
        <p:nvSpPr>
          <p:cNvPr id="5" name="TextBox 4">
            <a:extLst>
              <a:ext uri="{FF2B5EF4-FFF2-40B4-BE49-F238E27FC236}">
                <a16:creationId xmlns:a16="http://schemas.microsoft.com/office/drawing/2014/main" id="{93653630-0324-C50E-81AB-F5442A15CD3F}"/>
              </a:ext>
            </a:extLst>
          </p:cNvPr>
          <p:cNvSpPr txBox="1"/>
          <p:nvPr/>
        </p:nvSpPr>
        <p:spPr>
          <a:xfrm>
            <a:off x="6738438" y="4992825"/>
            <a:ext cx="4787309" cy="1600438"/>
          </a:xfrm>
          <a:prstGeom prst="rect">
            <a:avLst/>
          </a:prstGeom>
          <a:noFill/>
        </p:spPr>
        <p:txBody>
          <a:bodyPr wrap="square">
            <a:spAutoFit/>
          </a:bodyPr>
          <a:lstStyle/>
          <a:p>
            <a:pPr algn="l"/>
            <a:r>
              <a:rPr lang="en-US" sz="1400" b="1" i="0" dirty="0">
                <a:effectLst/>
                <a:latin typeface="Cambria" panose="02040503050406030204" pitchFamily="18" charset="0"/>
              </a:rPr>
              <a:t>K-Means Clustering</a:t>
            </a:r>
            <a:r>
              <a:rPr lang="en-US" sz="1400" b="0" i="0" dirty="0">
                <a:effectLst/>
                <a:latin typeface="Cambria" panose="02040503050406030204" pitchFamily="18" charset="0"/>
              </a:rPr>
              <a:t>:</a:t>
            </a:r>
          </a:p>
          <a:p>
            <a:pPr algn="l">
              <a:buFont typeface="Arial" panose="020B0604020202020204" pitchFamily="34" charset="0"/>
              <a:buChar char="•"/>
            </a:pPr>
            <a:r>
              <a:rPr lang="en-US" sz="1400" b="0" i="0" dirty="0">
                <a:effectLst/>
                <a:latin typeface="Cambria" panose="02040503050406030204" pitchFamily="18" charset="0"/>
              </a:rPr>
              <a:t>Major inertia drop from 1 to 2 clusters.</a:t>
            </a:r>
          </a:p>
          <a:p>
            <a:pPr algn="l">
              <a:buFont typeface="Arial" panose="020B0604020202020204" pitchFamily="34" charset="0"/>
              <a:buChar char="•"/>
            </a:pPr>
            <a:r>
              <a:rPr lang="en-US" sz="1400" b="0" i="0" dirty="0">
                <a:effectLst/>
                <a:latin typeface="Cambria" panose="02040503050406030204" pitchFamily="18" charset="0"/>
              </a:rPr>
              <a:t>Significant reduction again from 2 to 3 clusters.</a:t>
            </a:r>
          </a:p>
          <a:p>
            <a:pPr algn="l">
              <a:buFont typeface="Arial" panose="020B0604020202020204" pitchFamily="34" charset="0"/>
              <a:buChar char="•"/>
            </a:pPr>
            <a:r>
              <a:rPr lang="en-US" sz="1400" b="0" i="0" dirty="0">
                <a:effectLst/>
                <a:latin typeface="Cambria" panose="02040503050406030204" pitchFamily="18" charset="0"/>
              </a:rPr>
              <a:t>Diminishing reductions in inertia after 3 clusters.</a:t>
            </a:r>
          </a:p>
          <a:p>
            <a:pPr algn="l">
              <a:buFont typeface="Arial" panose="020B0604020202020204" pitchFamily="34" charset="0"/>
              <a:buChar char="•"/>
            </a:pPr>
            <a:r>
              <a:rPr lang="en-US" sz="1400" b="0" i="0" dirty="0">
                <a:effectLst/>
                <a:latin typeface="Cambria" panose="02040503050406030204" pitchFamily="18" charset="0"/>
              </a:rPr>
              <a:t>Optimal cluster count: 2 or 3, based on inertia.</a:t>
            </a:r>
          </a:p>
          <a:p>
            <a:br>
              <a:rPr lang="en-US" sz="1400" dirty="0">
                <a:latin typeface="Cambria" panose="02040503050406030204" pitchFamily="18" charset="0"/>
              </a:rPr>
            </a:br>
            <a:endParaRPr lang="en-US" sz="1400" dirty="0">
              <a:latin typeface="Cambria" panose="02040503050406030204" pitchFamily="18" charset="0"/>
            </a:endParaRPr>
          </a:p>
        </p:txBody>
      </p:sp>
      <p:sp>
        <p:nvSpPr>
          <p:cNvPr id="6" name="TextBox 5">
            <a:extLst>
              <a:ext uri="{FF2B5EF4-FFF2-40B4-BE49-F238E27FC236}">
                <a16:creationId xmlns:a16="http://schemas.microsoft.com/office/drawing/2014/main" id="{A13BEEA9-EEC8-743C-B8B0-CB7212BFA7AC}"/>
              </a:ext>
            </a:extLst>
          </p:cNvPr>
          <p:cNvSpPr txBox="1"/>
          <p:nvPr/>
        </p:nvSpPr>
        <p:spPr>
          <a:xfrm>
            <a:off x="3646968" y="106626"/>
            <a:ext cx="4167962" cy="369332"/>
          </a:xfrm>
          <a:prstGeom prst="rect">
            <a:avLst/>
          </a:prstGeom>
          <a:noFill/>
        </p:spPr>
        <p:txBody>
          <a:bodyPr wrap="square" rtlCol="0">
            <a:spAutoFit/>
          </a:bodyPr>
          <a:lstStyle/>
          <a:p>
            <a:r>
              <a:rPr lang="en-US" b="1" dirty="0">
                <a:latin typeface="Cambria" panose="02040503050406030204" pitchFamily="18" charset="0"/>
              </a:rPr>
              <a:t>PCA &amp; K-MEANS CLUSTERING</a:t>
            </a:r>
          </a:p>
        </p:txBody>
      </p:sp>
    </p:spTree>
    <p:extLst>
      <p:ext uri="{BB962C8B-B14F-4D97-AF65-F5344CB8AC3E}">
        <p14:creationId xmlns:p14="http://schemas.microsoft.com/office/powerpoint/2010/main" val="31289175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514342-BFA7-06F7-A95A-0D5FE60C8D8B}"/>
              </a:ext>
            </a:extLst>
          </p:cNvPr>
          <p:cNvSpPr txBox="1"/>
          <p:nvPr/>
        </p:nvSpPr>
        <p:spPr>
          <a:xfrm>
            <a:off x="395622" y="1744681"/>
            <a:ext cx="5289253" cy="3046988"/>
          </a:xfrm>
          <a:prstGeom prst="rect">
            <a:avLst/>
          </a:prstGeom>
          <a:noFill/>
        </p:spPr>
        <p:txBody>
          <a:bodyPr wrap="square">
            <a:spAutoFit/>
          </a:bodyPr>
          <a:lstStyle/>
          <a:p>
            <a:pPr algn="l"/>
            <a:r>
              <a:rPr lang="en-US" sz="1600" b="1" i="0" dirty="0">
                <a:effectLst/>
                <a:latin typeface="Cambria" panose="02040503050406030204" pitchFamily="18" charset="0"/>
              </a:rPr>
              <a:t>Association Rule Analysis Overview</a:t>
            </a:r>
            <a:endParaRPr lang="en-US" sz="1600" b="0" i="0" dirty="0">
              <a:effectLst/>
              <a:latin typeface="Cambria" panose="02040503050406030204" pitchFamily="18" charset="0"/>
            </a:endParaRPr>
          </a:p>
          <a:p>
            <a:pPr algn="l"/>
            <a:r>
              <a:rPr lang="en-US" sz="1600" b="1" dirty="0">
                <a:latin typeface="Cambria" panose="02040503050406030204" pitchFamily="18" charset="0"/>
              </a:rPr>
              <a:t>- </a:t>
            </a:r>
            <a:r>
              <a:rPr lang="en-US" sz="1600" b="1" i="0" dirty="0">
                <a:effectLst/>
                <a:latin typeface="Cambria" panose="02040503050406030204" pitchFamily="18" charset="0"/>
              </a:rPr>
              <a:t>Goal</a:t>
            </a:r>
            <a:r>
              <a:rPr lang="en-US" sz="1600" b="0" i="0" dirty="0">
                <a:effectLst/>
                <a:latin typeface="Cambria" panose="02040503050406030204" pitchFamily="18" charset="0"/>
              </a:rPr>
              <a:t>: Identify relationships between customer behavior (features) using transaction data.</a:t>
            </a:r>
          </a:p>
          <a:p>
            <a:pPr algn="l"/>
            <a:r>
              <a:rPr lang="en-US" sz="1600" b="1" i="0" dirty="0">
                <a:effectLst/>
                <a:latin typeface="Cambria" panose="02040503050406030204" pitchFamily="18" charset="0"/>
              </a:rPr>
              <a:t>- Method</a:t>
            </a:r>
            <a:r>
              <a:rPr lang="en-US" sz="1600" b="0" i="0" dirty="0">
                <a:effectLst/>
                <a:latin typeface="Cambria" panose="02040503050406030204" pitchFamily="18" charset="0"/>
              </a:rPr>
              <a:t>: Applied the </a:t>
            </a:r>
            <a:r>
              <a:rPr lang="en-US" sz="1600" b="0" i="0" dirty="0" err="1">
                <a:effectLst/>
                <a:latin typeface="Cambria" panose="02040503050406030204" pitchFamily="18" charset="0"/>
              </a:rPr>
              <a:t>Apriori</a:t>
            </a:r>
            <a:r>
              <a:rPr lang="en-US" sz="1600" b="0" i="0" dirty="0">
                <a:effectLst/>
                <a:latin typeface="Cambria" panose="02040503050406030204" pitchFamily="18" charset="0"/>
              </a:rPr>
              <a:t> algorithm to identify frequent </a:t>
            </a:r>
            <a:r>
              <a:rPr lang="en-US" sz="1600" b="0" i="0" dirty="0" err="1">
                <a:effectLst/>
                <a:latin typeface="Cambria" panose="02040503050406030204" pitchFamily="18" charset="0"/>
              </a:rPr>
              <a:t>itemsets</a:t>
            </a:r>
            <a:r>
              <a:rPr lang="en-US" sz="1600" b="0" i="0" dirty="0">
                <a:effectLst/>
                <a:latin typeface="Cambria" panose="02040503050406030204" pitchFamily="18" charset="0"/>
              </a:rPr>
              <a:t>.</a:t>
            </a:r>
          </a:p>
          <a:p>
            <a:pPr algn="l"/>
            <a:r>
              <a:rPr lang="en-US" sz="1600" b="1" i="0" dirty="0">
                <a:effectLst/>
                <a:latin typeface="Cambria" panose="02040503050406030204" pitchFamily="18" charset="0"/>
              </a:rPr>
              <a:t>- Metrics Used</a:t>
            </a:r>
            <a:r>
              <a:rPr lang="en-US" sz="1600" b="0" i="0" dirty="0">
                <a:effectLst/>
                <a:latin typeface="Cambria" panose="02040503050406030204" pitchFamily="18" charset="0"/>
              </a:rPr>
              <a:t>:</a:t>
            </a:r>
          </a:p>
          <a:p>
            <a:pPr marL="742950" lvl="1" indent="-285750" algn="l">
              <a:buFont typeface="Arial" panose="020B0604020202020204" pitchFamily="34" charset="0"/>
              <a:buChar char="•"/>
            </a:pPr>
            <a:r>
              <a:rPr lang="en-US" sz="1600" b="1" i="0" dirty="0">
                <a:effectLst/>
                <a:latin typeface="Cambria" panose="02040503050406030204" pitchFamily="18" charset="0"/>
              </a:rPr>
              <a:t>Support</a:t>
            </a:r>
            <a:r>
              <a:rPr lang="en-US" sz="1600" b="0" i="0" dirty="0">
                <a:effectLst/>
                <a:latin typeface="Cambria" panose="02040503050406030204" pitchFamily="18" charset="0"/>
              </a:rPr>
              <a:t>: Probability of occurrence of the itemset.</a:t>
            </a:r>
          </a:p>
          <a:p>
            <a:pPr marL="742950" lvl="1" indent="-285750" algn="l">
              <a:buFont typeface="Arial" panose="020B0604020202020204" pitchFamily="34" charset="0"/>
              <a:buChar char="•"/>
            </a:pPr>
            <a:r>
              <a:rPr lang="en-US" sz="1600" b="1" i="0" dirty="0">
                <a:effectLst/>
                <a:latin typeface="Cambria" panose="02040503050406030204" pitchFamily="18" charset="0"/>
              </a:rPr>
              <a:t>Confidence</a:t>
            </a:r>
            <a:r>
              <a:rPr lang="en-US" sz="1600" b="0" i="0" dirty="0">
                <a:effectLst/>
                <a:latin typeface="Cambria" panose="02040503050406030204" pitchFamily="18" charset="0"/>
              </a:rPr>
              <a:t>: Likelihood of Y happening, given X occurs.</a:t>
            </a:r>
          </a:p>
          <a:p>
            <a:pPr marL="742950" lvl="1" indent="-285750" algn="l">
              <a:buFont typeface="Arial" panose="020B0604020202020204" pitchFamily="34" charset="0"/>
              <a:buChar char="•"/>
            </a:pPr>
            <a:r>
              <a:rPr lang="en-US" sz="1600" b="1" i="0" dirty="0">
                <a:effectLst/>
                <a:latin typeface="Cambria" panose="02040503050406030204" pitchFamily="18" charset="0"/>
              </a:rPr>
              <a:t>Lift</a:t>
            </a:r>
            <a:r>
              <a:rPr lang="en-US" sz="1600" b="0" i="0" dirty="0">
                <a:effectLst/>
                <a:latin typeface="Cambria" panose="02040503050406030204" pitchFamily="18" charset="0"/>
              </a:rPr>
              <a:t>: Increase in the ratio of the sale of Y when X is sold.</a:t>
            </a:r>
          </a:p>
          <a:p>
            <a:pPr algn="l"/>
            <a:endParaRPr lang="en-US" sz="1600" b="1" i="0" dirty="0">
              <a:effectLst/>
              <a:latin typeface="Cambria" panose="02040503050406030204" pitchFamily="18" charset="0"/>
            </a:endParaRPr>
          </a:p>
        </p:txBody>
      </p:sp>
      <p:sp>
        <p:nvSpPr>
          <p:cNvPr id="4" name="TextBox 3">
            <a:extLst>
              <a:ext uri="{FF2B5EF4-FFF2-40B4-BE49-F238E27FC236}">
                <a16:creationId xmlns:a16="http://schemas.microsoft.com/office/drawing/2014/main" id="{9DFC6EA6-7461-5FD1-2B77-262249AEB4C0}"/>
              </a:ext>
            </a:extLst>
          </p:cNvPr>
          <p:cNvSpPr txBox="1"/>
          <p:nvPr/>
        </p:nvSpPr>
        <p:spPr>
          <a:xfrm>
            <a:off x="1727772" y="467832"/>
            <a:ext cx="8569334" cy="523220"/>
          </a:xfrm>
          <a:prstGeom prst="rect">
            <a:avLst/>
          </a:prstGeom>
          <a:noFill/>
        </p:spPr>
        <p:txBody>
          <a:bodyPr wrap="none" rtlCol="0">
            <a:spAutoFit/>
          </a:bodyPr>
          <a:lstStyle/>
          <a:p>
            <a:r>
              <a:rPr lang="en-US" sz="2800" b="1" dirty="0">
                <a:latin typeface="Cambria" panose="02040503050406030204" pitchFamily="18" charset="0"/>
              </a:rPr>
              <a:t>ASSOCIATION RULES ANALYSIS &amp; INTERPRETATION</a:t>
            </a:r>
          </a:p>
        </p:txBody>
      </p:sp>
      <p:sp>
        <p:nvSpPr>
          <p:cNvPr id="6" name="TextBox 5">
            <a:extLst>
              <a:ext uri="{FF2B5EF4-FFF2-40B4-BE49-F238E27FC236}">
                <a16:creationId xmlns:a16="http://schemas.microsoft.com/office/drawing/2014/main" id="{D1529C0F-845C-F15E-F69E-F2CBE5547D9B}"/>
              </a:ext>
            </a:extLst>
          </p:cNvPr>
          <p:cNvSpPr txBox="1"/>
          <p:nvPr/>
        </p:nvSpPr>
        <p:spPr>
          <a:xfrm>
            <a:off x="6507125" y="1467682"/>
            <a:ext cx="5289253" cy="3293209"/>
          </a:xfrm>
          <a:prstGeom prst="rect">
            <a:avLst/>
          </a:prstGeom>
          <a:noFill/>
        </p:spPr>
        <p:txBody>
          <a:bodyPr wrap="square">
            <a:spAutoFit/>
          </a:bodyPr>
          <a:lstStyle/>
          <a:p>
            <a:pPr algn="l"/>
            <a:endParaRPr lang="en-US" sz="1600" b="1" i="0" dirty="0">
              <a:effectLst/>
              <a:latin typeface="Cambria" panose="02040503050406030204" pitchFamily="18" charset="0"/>
            </a:endParaRPr>
          </a:p>
          <a:p>
            <a:pPr algn="l"/>
            <a:r>
              <a:rPr lang="en-US" sz="1600" b="1" i="0" dirty="0">
                <a:effectLst/>
                <a:latin typeface="Cambria" panose="02040503050406030204" pitchFamily="18" charset="0"/>
              </a:rPr>
              <a:t>Key Findings (Sampled Data)</a:t>
            </a:r>
            <a:endParaRPr lang="en-US" sz="1600" b="0" i="0" dirty="0">
              <a:effectLst/>
              <a:latin typeface="Cambria" panose="02040503050406030204" pitchFamily="18" charset="0"/>
            </a:endParaRPr>
          </a:p>
          <a:p>
            <a:pPr algn="l"/>
            <a:r>
              <a:rPr lang="en-US" sz="1600" b="0" i="0" dirty="0">
                <a:effectLst/>
                <a:latin typeface="Cambria" panose="02040503050406030204" pitchFamily="18" charset="0"/>
              </a:rPr>
              <a:t>- Based on a 10% sample of the data:</a:t>
            </a:r>
          </a:p>
          <a:p>
            <a:pPr marL="742950" lvl="1" indent="-285750" algn="l">
              <a:buFont typeface="Arial" panose="020B0604020202020204" pitchFamily="34" charset="0"/>
              <a:buChar char="•"/>
            </a:pPr>
            <a:r>
              <a:rPr lang="en-US" sz="1600" b="1" i="0" dirty="0">
                <a:effectLst/>
                <a:latin typeface="Cambria" panose="02040503050406030204" pitchFamily="18" charset="0"/>
              </a:rPr>
              <a:t>74.9%</a:t>
            </a:r>
            <a:r>
              <a:rPr lang="en-US" sz="1600" b="0" i="0" dirty="0">
                <a:effectLst/>
                <a:latin typeface="Cambria" panose="02040503050406030204" pitchFamily="18" charset="0"/>
              </a:rPr>
              <a:t> of the users with </a:t>
            </a:r>
            <a:r>
              <a:rPr lang="en-US" sz="1600" b="1" i="0" dirty="0">
                <a:effectLst/>
                <a:latin typeface="Cambria" panose="02040503050406030204" pitchFamily="18" charset="0"/>
              </a:rPr>
              <a:t>Fiber Optic</a:t>
            </a:r>
            <a:r>
              <a:rPr lang="en-US" sz="1600" b="0" i="0" dirty="0">
                <a:effectLst/>
                <a:latin typeface="Cambria" panose="02040503050406030204" pitchFamily="18" charset="0"/>
              </a:rPr>
              <a:t> internet service prefer a </a:t>
            </a:r>
            <a:r>
              <a:rPr lang="en-US" sz="1600" b="1" i="0" dirty="0">
                <a:effectLst/>
                <a:latin typeface="Cambria" panose="02040503050406030204" pitchFamily="18" charset="0"/>
              </a:rPr>
              <a:t>Month-to-month</a:t>
            </a:r>
            <a:r>
              <a:rPr lang="en-US" sz="1600" b="0" i="0" dirty="0">
                <a:effectLst/>
                <a:latin typeface="Cambria" panose="02040503050406030204" pitchFamily="18" charset="0"/>
              </a:rPr>
              <a:t> contract.</a:t>
            </a:r>
          </a:p>
          <a:p>
            <a:pPr marL="742950" lvl="1" indent="-285750" algn="l">
              <a:buFont typeface="Arial" panose="020B0604020202020204" pitchFamily="34" charset="0"/>
              <a:buChar char="•"/>
            </a:pPr>
            <a:r>
              <a:rPr lang="en-US" sz="1600" b="1" i="0" dirty="0">
                <a:effectLst/>
                <a:latin typeface="Cambria" panose="02040503050406030204" pitchFamily="18" charset="0"/>
              </a:rPr>
              <a:t>80.3%</a:t>
            </a:r>
            <a:r>
              <a:rPr lang="en-US" sz="1600" b="0" i="0" dirty="0">
                <a:effectLst/>
                <a:latin typeface="Cambria" panose="02040503050406030204" pitchFamily="18" charset="0"/>
              </a:rPr>
              <a:t> of users who opt for </a:t>
            </a:r>
            <a:r>
              <a:rPr lang="en-US" sz="1600" b="1" i="0" dirty="0">
                <a:effectLst/>
                <a:latin typeface="Cambria" panose="02040503050406030204" pitchFamily="18" charset="0"/>
              </a:rPr>
              <a:t>Electronic Check</a:t>
            </a:r>
            <a:r>
              <a:rPr lang="en-US" sz="1600" b="0" i="0" dirty="0">
                <a:effectLst/>
                <a:latin typeface="Cambria" panose="02040503050406030204" pitchFamily="18" charset="0"/>
              </a:rPr>
              <a:t> payments are on a </a:t>
            </a:r>
            <a:r>
              <a:rPr lang="en-US" sz="1600" b="1" i="0" dirty="0">
                <a:effectLst/>
                <a:latin typeface="Cambria" panose="02040503050406030204" pitchFamily="18" charset="0"/>
              </a:rPr>
              <a:t>Month-to-month</a:t>
            </a:r>
            <a:r>
              <a:rPr lang="en-US" sz="1600" b="0" i="0" dirty="0">
                <a:effectLst/>
                <a:latin typeface="Cambria" panose="02040503050406030204" pitchFamily="18" charset="0"/>
              </a:rPr>
              <a:t> contract.</a:t>
            </a:r>
          </a:p>
          <a:p>
            <a:pPr marL="742950" lvl="1" indent="-285750" algn="l">
              <a:buFont typeface="Arial" panose="020B0604020202020204" pitchFamily="34" charset="0"/>
              <a:buChar char="•"/>
            </a:pPr>
            <a:r>
              <a:rPr lang="en-US" sz="1600" b="0" i="0" dirty="0">
                <a:effectLst/>
                <a:latin typeface="Cambria" panose="02040503050406030204" pitchFamily="18" charset="0"/>
              </a:rPr>
              <a:t>Customers combining </a:t>
            </a:r>
            <a:r>
              <a:rPr lang="en-US" sz="1600" b="1" i="0" dirty="0">
                <a:effectLst/>
                <a:latin typeface="Cambria" panose="02040503050406030204" pitchFamily="18" charset="0"/>
              </a:rPr>
              <a:t>Fiber Optic</a:t>
            </a:r>
            <a:r>
              <a:rPr lang="en-US" sz="1600" b="0" i="0" dirty="0">
                <a:effectLst/>
                <a:latin typeface="Cambria" panose="02040503050406030204" pitchFamily="18" charset="0"/>
              </a:rPr>
              <a:t> with </a:t>
            </a:r>
            <a:r>
              <a:rPr lang="en-US" sz="1600" b="1" i="0" dirty="0">
                <a:effectLst/>
                <a:latin typeface="Cambria" panose="02040503050406030204" pitchFamily="18" charset="0"/>
              </a:rPr>
              <a:t>Electronic Check</a:t>
            </a:r>
            <a:r>
              <a:rPr lang="en-US" sz="1600" b="0" i="0" dirty="0">
                <a:effectLst/>
                <a:latin typeface="Cambria" panose="02040503050406030204" pitchFamily="18" charset="0"/>
              </a:rPr>
              <a:t> payments are </a:t>
            </a:r>
            <a:r>
              <a:rPr lang="en-US" sz="1600" b="1" i="0" dirty="0">
                <a:effectLst/>
                <a:latin typeface="Cambria" panose="02040503050406030204" pitchFamily="18" charset="0"/>
              </a:rPr>
              <a:t>1.47 times</a:t>
            </a:r>
            <a:r>
              <a:rPr lang="en-US" sz="1600" b="0" i="0" dirty="0">
                <a:effectLst/>
                <a:latin typeface="Cambria" panose="02040503050406030204" pitchFamily="18" charset="0"/>
              </a:rPr>
              <a:t> more likely to opt for a </a:t>
            </a:r>
            <a:r>
              <a:rPr lang="en-US" sz="1600" b="1" i="0" dirty="0">
                <a:effectLst/>
                <a:latin typeface="Cambria" panose="02040503050406030204" pitchFamily="18" charset="0"/>
              </a:rPr>
              <a:t>Month-to-month</a:t>
            </a:r>
            <a:r>
              <a:rPr lang="en-US" sz="1600" b="0" i="0" dirty="0">
                <a:effectLst/>
                <a:latin typeface="Cambria" panose="02040503050406030204" pitchFamily="18" charset="0"/>
              </a:rPr>
              <a:t> contract.</a:t>
            </a:r>
          </a:p>
          <a:p>
            <a:pPr marL="742950" lvl="1" indent="-285750" algn="l">
              <a:buFont typeface="Arial" panose="020B0604020202020204" pitchFamily="34" charset="0"/>
              <a:buChar char="•"/>
            </a:pPr>
            <a:r>
              <a:rPr lang="en-US" sz="1600" b="1" i="0" dirty="0">
                <a:effectLst/>
                <a:latin typeface="Cambria" panose="02040503050406030204" pitchFamily="18" charset="0"/>
              </a:rPr>
              <a:t>72.3%</a:t>
            </a:r>
            <a:r>
              <a:rPr lang="en-US" sz="1600" b="0" i="0" dirty="0">
                <a:effectLst/>
                <a:latin typeface="Cambria" panose="02040503050406030204" pitchFamily="18" charset="0"/>
              </a:rPr>
              <a:t> of users with both </a:t>
            </a:r>
            <a:r>
              <a:rPr lang="en-US" sz="1600" b="1" i="0" dirty="0">
                <a:effectLst/>
                <a:latin typeface="Cambria" panose="02040503050406030204" pitchFamily="18" charset="0"/>
              </a:rPr>
              <a:t>Electronic Check</a:t>
            </a:r>
            <a:r>
              <a:rPr lang="en-US" sz="1600" b="0" i="0" dirty="0">
                <a:effectLst/>
                <a:latin typeface="Cambria" panose="02040503050406030204" pitchFamily="18" charset="0"/>
              </a:rPr>
              <a:t> payments and </a:t>
            </a:r>
            <a:r>
              <a:rPr lang="en-US" sz="1600" b="1" i="0" dirty="0">
                <a:effectLst/>
                <a:latin typeface="Cambria" panose="02040503050406030204" pitchFamily="18" charset="0"/>
              </a:rPr>
              <a:t>Month-to-month</a:t>
            </a:r>
            <a:r>
              <a:rPr lang="en-US" sz="1600" b="0" i="0" dirty="0">
                <a:effectLst/>
                <a:latin typeface="Cambria" panose="02040503050406030204" pitchFamily="18" charset="0"/>
              </a:rPr>
              <a:t> contract use </a:t>
            </a:r>
            <a:r>
              <a:rPr lang="en-US" sz="1600" b="1" i="0" dirty="0">
                <a:effectLst/>
                <a:latin typeface="Cambria" panose="02040503050406030204" pitchFamily="18" charset="0"/>
              </a:rPr>
              <a:t>Fiber Optic</a:t>
            </a:r>
            <a:r>
              <a:rPr lang="en-US" sz="1600" b="0" i="0" dirty="0">
                <a:effectLst/>
                <a:latin typeface="Cambria" panose="02040503050406030204" pitchFamily="18" charset="0"/>
              </a:rPr>
              <a:t> as their internet service.</a:t>
            </a:r>
            <a:endParaRPr lang="en-US" sz="1600" dirty="0">
              <a:latin typeface="Cambria" panose="02040503050406030204" pitchFamily="18" charset="0"/>
            </a:endParaRPr>
          </a:p>
        </p:txBody>
      </p:sp>
    </p:spTree>
    <p:extLst>
      <p:ext uri="{BB962C8B-B14F-4D97-AF65-F5344CB8AC3E}">
        <p14:creationId xmlns:p14="http://schemas.microsoft.com/office/powerpoint/2010/main" val="30233046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917FA4-4DDD-1F07-7A84-134CAC103543}"/>
              </a:ext>
            </a:extLst>
          </p:cNvPr>
          <p:cNvSpPr txBox="1"/>
          <p:nvPr/>
        </p:nvSpPr>
        <p:spPr>
          <a:xfrm>
            <a:off x="270243" y="1144473"/>
            <a:ext cx="5553740" cy="5262979"/>
          </a:xfrm>
          <a:prstGeom prst="rect">
            <a:avLst/>
          </a:prstGeom>
          <a:noFill/>
        </p:spPr>
        <p:txBody>
          <a:bodyPr wrap="square">
            <a:spAutoFit/>
          </a:bodyPr>
          <a:lstStyle/>
          <a:p>
            <a:pPr algn="l"/>
            <a:r>
              <a:rPr lang="en-US" sz="1600" b="1" i="0" dirty="0">
                <a:effectLst/>
                <a:latin typeface="Cambria" panose="02040503050406030204" pitchFamily="18" charset="0"/>
              </a:rPr>
              <a:t>Neural Network Model</a:t>
            </a:r>
            <a:endParaRPr lang="en-US" sz="1600" b="0" i="0" dirty="0">
              <a:effectLst/>
              <a:latin typeface="Cambria" panose="02040503050406030204" pitchFamily="18" charset="0"/>
            </a:endParaRPr>
          </a:p>
          <a:p>
            <a:pPr algn="l">
              <a:buFont typeface="Arial" panose="020B0604020202020204" pitchFamily="34" charset="0"/>
              <a:buChar char="•"/>
            </a:pPr>
            <a:r>
              <a:rPr lang="en-US" sz="1600" b="1" i="0" dirty="0">
                <a:effectLst/>
                <a:latin typeface="Cambria" panose="02040503050406030204" pitchFamily="18" charset="0"/>
              </a:rPr>
              <a:t>Objective</a:t>
            </a:r>
            <a:r>
              <a:rPr lang="en-US" sz="1600" b="0" i="0" dirty="0">
                <a:effectLst/>
                <a:latin typeface="Cambria" panose="02040503050406030204" pitchFamily="18" charset="0"/>
              </a:rPr>
              <a:t>: To predict customer churn based on various features.</a:t>
            </a:r>
          </a:p>
          <a:p>
            <a:pPr algn="l">
              <a:buFont typeface="Arial" panose="020B0604020202020204" pitchFamily="34" charset="0"/>
              <a:buChar char="•"/>
            </a:pPr>
            <a:r>
              <a:rPr lang="en-US" sz="1600" b="1" i="0" dirty="0">
                <a:effectLst/>
                <a:latin typeface="Cambria" panose="02040503050406030204" pitchFamily="18" charset="0"/>
              </a:rPr>
              <a:t>Model Details</a:t>
            </a:r>
            <a:r>
              <a:rPr lang="en-US" sz="1600" b="0" i="0" dirty="0">
                <a:effectLst/>
                <a:latin typeface="Cambria" panose="02040503050406030204" pitchFamily="18" charset="0"/>
              </a:rPr>
              <a:t>:</a:t>
            </a:r>
          </a:p>
          <a:p>
            <a:pPr marL="742950" lvl="1" indent="-285750" algn="l">
              <a:buFont typeface="Arial" panose="020B0604020202020204" pitchFamily="34" charset="0"/>
              <a:buChar char="•"/>
            </a:pPr>
            <a:r>
              <a:rPr lang="en-US" sz="1600" b="0" i="0" dirty="0">
                <a:effectLst/>
                <a:latin typeface="Cambria" panose="02040503050406030204" pitchFamily="18" charset="0"/>
              </a:rPr>
              <a:t>A simple 3-layer neural network.</a:t>
            </a:r>
          </a:p>
          <a:p>
            <a:pPr marL="742950" lvl="1" indent="-285750" algn="l">
              <a:buFont typeface="Arial" panose="020B0604020202020204" pitchFamily="34" charset="0"/>
              <a:buChar char="•"/>
            </a:pPr>
            <a:r>
              <a:rPr lang="en-US" sz="1600" b="0" i="0" dirty="0">
                <a:effectLst/>
                <a:latin typeface="Cambria" panose="02040503050406030204" pitchFamily="18" charset="0"/>
              </a:rPr>
              <a:t>32 neurons in the first two layers with </a:t>
            </a:r>
            <a:r>
              <a:rPr lang="en-US" sz="1600" b="0" i="0" dirty="0" err="1">
                <a:effectLst/>
                <a:latin typeface="Cambria" panose="02040503050406030204" pitchFamily="18" charset="0"/>
              </a:rPr>
              <a:t>ReLU</a:t>
            </a:r>
            <a:r>
              <a:rPr lang="en-US" sz="1600" b="0" i="0" dirty="0">
                <a:effectLst/>
                <a:latin typeface="Cambria" panose="02040503050406030204" pitchFamily="18" charset="0"/>
              </a:rPr>
              <a:t> activation.</a:t>
            </a:r>
          </a:p>
          <a:p>
            <a:pPr marL="742950" lvl="1" indent="-285750" algn="l">
              <a:buFont typeface="Arial" panose="020B0604020202020204" pitchFamily="34" charset="0"/>
              <a:buChar char="•"/>
            </a:pPr>
            <a:r>
              <a:rPr lang="en-US" sz="1600" b="0" i="0" dirty="0">
                <a:effectLst/>
                <a:latin typeface="Cambria" panose="02040503050406030204" pitchFamily="18" charset="0"/>
              </a:rPr>
              <a:t>A single neuron in the output layer with sigmoid activation (binary classification).</a:t>
            </a:r>
          </a:p>
          <a:p>
            <a:pPr marL="742950" lvl="1" indent="-285750" algn="l">
              <a:buFont typeface="Arial" panose="020B0604020202020204" pitchFamily="34" charset="0"/>
              <a:buChar char="•"/>
            </a:pPr>
            <a:r>
              <a:rPr lang="en-US" sz="1600" b="0" i="0" dirty="0">
                <a:effectLst/>
                <a:latin typeface="Cambria" panose="02040503050406030204" pitchFamily="18" charset="0"/>
              </a:rPr>
              <a:t>Adam optimizer with a learning rate of 0.001 was used.</a:t>
            </a:r>
          </a:p>
          <a:p>
            <a:pPr algn="l">
              <a:buFont typeface="Arial" panose="020B0604020202020204" pitchFamily="34" charset="0"/>
              <a:buChar char="•"/>
            </a:pPr>
            <a:r>
              <a:rPr lang="en-US" sz="1600" b="1" i="0" dirty="0">
                <a:effectLst/>
                <a:latin typeface="Cambria" panose="02040503050406030204" pitchFamily="18" charset="0"/>
              </a:rPr>
              <a:t>Results</a:t>
            </a:r>
            <a:r>
              <a:rPr lang="en-US" sz="1600" b="0" i="0" dirty="0">
                <a:effectLst/>
                <a:latin typeface="Cambria" panose="02040503050406030204" pitchFamily="18" charset="0"/>
              </a:rPr>
              <a:t>:</a:t>
            </a:r>
          </a:p>
          <a:p>
            <a:pPr marL="742950" lvl="1" indent="-285750" algn="l">
              <a:buFont typeface="Arial" panose="020B0604020202020204" pitchFamily="34" charset="0"/>
              <a:buChar char="•"/>
            </a:pPr>
            <a:r>
              <a:rPr lang="en-US" sz="1600" b="0" i="0" dirty="0">
                <a:effectLst/>
                <a:latin typeface="Cambria" panose="02040503050406030204" pitchFamily="18" charset="0"/>
              </a:rPr>
              <a:t>The model achieved ~98.81% accuracy on the training set by the 10th epoch.</a:t>
            </a:r>
          </a:p>
          <a:p>
            <a:pPr marL="742950" lvl="1" indent="-285750" algn="l">
              <a:buFont typeface="Arial" panose="020B0604020202020204" pitchFamily="34" charset="0"/>
              <a:buChar char="•"/>
            </a:pPr>
            <a:r>
              <a:rPr lang="en-US" sz="1600" b="0" i="0" dirty="0">
                <a:effectLst/>
                <a:latin typeface="Cambria" panose="02040503050406030204" pitchFamily="18" charset="0"/>
              </a:rPr>
              <a:t>Validation accuracy remained consistent at 72.41% from the 3rd to the 10th epoch.</a:t>
            </a:r>
          </a:p>
          <a:p>
            <a:pPr algn="l"/>
            <a:endParaRPr lang="en-US" sz="1600" b="1" i="0" dirty="0">
              <a:effectLst/>
              <a:latin typeface="Cambria" panose="02040503050406030204" pitchFamily="18" charset="0"/>
            </a:endParaRPr>
          </a:p>
          <a:p>
            <a:pPr algn="l"/>
            <a:r>
              <a:rPr lang="en-US" sz="1600" b="1" i="0" dirty="0">
                <a:effectLst/>
                <a:latin typeface="Cambria" panose="02040503050406030204" pitchFamily="18" charset="0"/>
              </a:rPr>
              <a:t>Observation</a:t>
            </a:r>
            <a:r>
              <a:rPr lang="en-US" sz="1600" b="0" i="0" dirty="0">
                <a:effectLst/>
                <a:latin typeface="Cambria" panose="02040503050406030204" pitchFamily="18" charset="0"/>
              </a:rPr>
              <a:t>: Although the model performs well on the training set, the consistent validation accuracy suggests potential overfitting. Consider implementing regularization techniques or adjusting the architecture.</a:t>
            </a:r>
          </a:p>
        </p:txBody>
      </p:sp>
      <p:sp>
        <p:nvSpPr>
          <p:cNvPr id="7" name="TextBox 6">
            <a:extLst>
              <a:ext uri="{FF2B5EF4-FFF2-40B4-BE49-F238E27FC236}">
                <a16:creationId xmlns:a16="http://schemas.microsoft.com/office/drawing/2014/main" id="{09CE4F4E-4556-2715-F19D-FA1E25681652}"/>
              </a:ext>
            </a:extLst>
          </p:cNvPr>
          <p:cNvSpPr txBox="1"/>
          <p:nvPr/>
        </p:nvSpPr>
        <p:spPr>
          <a:xfrm>
            <a:off x="6368018" y="1144473"/>
            <a:ext cx="5553740" cy="5262979"/>
          </a:xfrm>
          <a:prstGeom prst="rect">
            <a:avLst/>
          </a:prstGeom>
          <a:noFill/>
        </p:spPr>
        <p:txBody>
          <a:bodyPr wrap="square">
            <a:spAutoFit/>
          </a:bodyPr>
          <a:lstStyle/>
          <a:p>
            <a:pPr algn="l"/>
            <a:r>
              <a:rPr lang="en-US" sz="1600" b="1" i="0" dirty="0">
                <a:effectLst/>
                <a:latin typeface="Cambria" panose="02040503050406030204" pitchFamily="18" charset="0"/>
              </a:rPr>
              <a:t>Neural Network Classifier Performance</a:t>
            </a:r>
            <a:endParaRPr lang="en-US" sz="1600" b="0" i="0" dirty="0">
              <a:effectLst/>
              <a:latin typeface="Cambria" panose="02040503050406030204" pitchFamily="18" charset="0"/>
            </a:endParaRPr>
          </a:p>
          <a:p>
            <a:pPr algn="l">
              <a:buFont typeface="Arial" panose="020B0604020202020204" pitchFamily="34" charset="0"/>
              <a:buChar char="•"/>
            </a:pPr>
            <a:r>
              <a:rPr lang="en-US" sz="1600" b="1" i="0" dirty="0">
                <a:effectLst/>
                <a:latin typeface="Cambria" panose="02040503050406030204" pitchFamily="18" charset="0"/>
              </a:rPr>
              <a:t>Objective</a:t>
            </a:r>
            <a:r>
              <a:rPr lang="en-US" sz="1600" b="0" i="0" dirty="0">
                <a:effectLst/>
                <a:latin typeface="Cambria" panose="02040503050406030204" pitchFamily="18" charset="0"/>
              </a:rPr>
              <a:t>: To validate the trained model's performance.</a:t>
            </a:r>
          </a:p>
          <a:p>
            <a:pPr algn="l">
              <a:buFont typeface="Arial" panose="020B0604020202020204" pitchFamily="34" charset="0"/>
              <a:buChar char="•"/>
            </a:pPr>
            <a:r>
              <a:rPr lang="en-US" sz="1600" b="1" i="0" dirty="0">
                <a:effectLst/>
                <a:latin typeface="Cambria" panose="02040503050406030204" pitchFamily="18" charset="0"/>
              </a:rPr>
              <a:t>Results</a:t>
            </a:r>
            <a:r>
              <a:rPr lang="en-US" sz="1600" b="0" i="0" dirty="0">
                <a:effectLst/>
                <a:latin typeface="Cambria" panose="02040503050406030204" pitchFamily="18" charset="0"/>
              </a:rPr>
              <a:t>:</a:t>
            </a:r>
          </a:p>
          <a:p>
            <a:pPr marL="742950" lvl="1" indent="-285750" algn="l">
              <a:buFont typeface="Arial" panose="020B0604020202020204" pitchFamily="34" charset="0"/>
              <a:buChar char="•"/>
            </a:pPr>
            <a:r>
              <a:rPr lang="en-US" sz="1600" b="1" i="0" dirty="0">
                <a:effectLst/>
                <a:latin typeface="Cambria" panose="02040503050406030204" pitchFamily="18" charset="0"/>
              </a:rPr>
              <a:t>Overall Accuracy</a:t>
            </a:r>
            <a:r>
              <a:rPr lang="en-US" sz="1600" b="0" i="0" dirty="0">
                <a:effectLst/>
                <a:latin typeface="Cambria" panose="02040503050406030204" pitchFamily="18" charset="0"/>
              </a:rPr>
              <a:t>: 76%</a:t>
            </a:r>
          </a:p>
          <a:p>
            <a:pPr marL="742950" lvl="1" indent="-285750" algn="l">
              <a:buFont typeface="Arial" panose="020B0604020202020204" pitchFamily="34" charset="0"/>
              <a:buChar char="•"/>
            </a:pPr>
            <a:r>
              <a:rPr lang="en-US" sz="1600" b="1" i="0" dirty="0">
                <a:effectLst/>
                <a:latin typeface="Cambria" panose="02040503050406030204" pitchFamily="18" charset="0"/>
              </a:rPr>
              <a:t>Precision</a:t>
            </a:r>
            <a:r>
              <a:rPr lang="en-US" sz="1600" b="0" i="0" dirty="0">
                <a:effectLst/>
                <a:latin typeface="Cambria" panose="02040503050406030204" pitchFamily="18" charset="0"/>
              </a:rPr>
              <a:t> (of predicting Churn = Yes): </a:t>
            </a:r>
            <a:r>
              <a:rPr lang="en-US" sz="1600" dirty="0">
                <a:latin typeface="Cambria" panose="02040503050406030204" pitchFamily="18" charset="0"/>
              </a:rPr>
              <a:t>81</a:t>
            </a:r>
            <a:r>
              <a:rPr lang="en-US" sz="1600" b="0" i="0" dirty="0">
                <a:effectLst/>
                <a:latin typeface="Cambria" panose="02040503050406030204" pitchFamily="18" charset="0"/>
              </a:rPr>
              <a:t>%</a:t>
            </a:r>
          </a:p>
          <a:p>
            <a:pPr marL="742950" lvl="1" indent="-285750" algn="l">
              <a:buFont typeface="Arial" panose="020B0604020202020204" pitchFamily="34" charset="0"/>
              <a:buChar char="•"/>
            </a:pPr>
            <a:r>
              <a:rPr lang="en-US" sz="1600" b="1" i="0" dirty="0">
                <a:effectLst/>
                <a:latin typeface="Cambria" panose="02040503050406030204" pitchFamily="18" charset="0"/>
              </a:rPr>
              <a:t>Recall</a:t>
            </a:r>
            <a:r>
              <a:rPr lang="en-US" sz="1600" b="0" i="0" dirty="0">
                <a:effectLst/>
                <a:latin typeface="Cambria" panose="02040503050406030204" pitchFamily="18" charset="0"/>
              </a:rPr>
              <a:t> (of actual Churn = Yes instances): 89%</a:t>
            </a:r>
          </a:p>
          <a:p>
            <a:pPr marL="742950" lvl="1" indent="-285750" algn="l">
              <a:buFont typeface="Arial" panose="020B0604020202020204" pitchFamily="34" charset="0"/>
              <a:buChar char="•"/>
            </a:pPr>
            <a:r>
              <a:rPr lang="en-US" sz="1600" b="1" i="0" dirty="0">
                <a:effectLst/>
                <a:latin typeface="Cambria" panose="02040503050406030204" pitchFamily="18" charset="0"/>
              </a:rPr>
              <a:t>F1-Score</a:t>
            </a:r>
            <a:r>
              <a:rPr lang="en-US" sz="1600" b="0" i="0" dirty="0">
                <a:effectLst/>
                <a:latin typeface="Cambria" panose="02040503050406030204" pitchFamily="18" charset="0"/>
              </a:rPr>
              <a:t> (harmonic mean of precision and recall for Churn = Yes): </a:t>
            </a:r>
            <a:r>
              <a:rPr lang="en-US" sz="1600" dirty="0">
                <a:latin typeface="Cambria" panose="02040503050406030204" pitchFamily="18" charset="0"/>
              </a:rPr>
              <a:t>85</a:t>
            </a:r>
            <a:r>
              <a:rPr lang="en-US" sz="1600" b="0" i="0" dirty="0">
                <a:effectLst/>
                <a:latin typeface="Cambria" panose="02040503050406030204" pitchFamily="18" charset="0"/>
              </a:rPr>
              <a:t>%</a:t>
            </a:r>
          </a:p>
          <a:p>
            <a:pPr algn="l">
              <a:buFont typeface="Arial" panose="020B0604020202020204" pitchFamily="34" charset="0"/>
              <a:buChar char="•"/>
            </a:pPr>
            <a:r>
              <a:rPr lang="en-US" sz="1600" b="1" i="0" dirty="0">
                <a:effectLst/>
                <a:latin typeface="Cambria" panose="02040503050406030204" pitchFamily="18" charset="0"/>
              </a:rPr>
              <a:t>Confusion Matrix</a:t>
            </a:r>
            <a:r>
              <a:rPr lang="en-US" sz="1600" b="0" i="0" dirty="0">
                <a:effectLst/>
                <a:latin typeface="Cambria" panose="02040503050406030204" pitchFamily="18" charset="0"/>
              </a:rPr>
              <a:t>:</a:t>
            </a:r>
          </a:p>
          <a:p>
            <a:pPr marL="742950" lvl="1" indent="-285750" algn="l">
              <a:buFont typeface="Arial" panose="020B0604020202020204" pitchFamily="34" charset="0"/>
              <a:buChar char="•"/>
            </a:pPr>
            <a:r>
              <a:rPr lang="en-US" sz="1600" b="0" i="0" dirty="0">
                <a:effectLst/>
                <a:latin typeface="Cambria" panose="02040503050406030204" pitchFamily="18" charset="0"/>
              </a:rPr>
              <a:t>True Negatives (Correctly predicted 'No Churn'): 186</a:t>
            </a:r>
          </a:p>
          <a:p>
            <a:pPr marL="742950" lvl="1" indent="-285750" algn="l">
              <a:buFont typeface="Arial" panose="020B0604020202020204" pitchFamily="34" charset="0"/>
              <a:buChar char="•"/>
            </a:pPr>
            <a:r>
              <a:rPr lang="en-US" sz="1600" b="0" i="0" dirty="0">
                <a:effectLst/>
                <a:latin typeface="Cambria" panose="02040503050406030204" pitchFamily="18" charset="0"/>
              </a:rPr>
              <a:t>False Positives (Incorrectly predicted 'Churn'): 24</a:t>
            </a:r>
          </a:p>
          <a:p>
            <a:pPr marL="742950" lvl="1" indent="-285750" algn="l">
              <a:buFont typeface="Arial" panose="020B0604020202020204" pitchFamily="34" charset="0"/>
              <a:buChar char="•"/>
            </a:pPr>
            <a:r>
              <a:rPr lang="en-US" sz="1600" b="0" i="0" dirty="0">
                <a:effectLst/>
                <a:latin typeface="Cambria" panose="02040503050406030204" pitchFamily="18" charset="0"/>
              </a:rPr>
              <a:t>False Negatives (Incorrectly predicted 'No Churn'): 44</a:t>
            </a:r>
          </a:p>
          <a:p>
            <a:pPr marL="742950" lvl="1" indent="-285750" algn="l">
              <a:buFont typeface="Arial" panose="020B0604020202020204" pitchFamily="34" charset="0"/>
              <a:buChar char="•"/>
            </a:pPr>
            <a:r>
              <a:rPr lang="en-US" sz="1600" b="0" i="0" dirty="0">
                <a:effectLst/>
                <a:latin typeface="Cambria" panose="02040503050406030204" pitchFamily="18" charset="0"/>
              </a:rPr>
              <a:t>True Positives (Correctly predicted 'Churn'): 28</a:t>
            </a:r>
          </a:p>
          <a:p>
            <a:pPr algn="l"/>
            <a:endParaRPr lang="en-US" sz="1600" b="1" i="0" dirty="0">
              <a:effectLst/>
              <a:latin typeface="Cambria" panose="02040503050406030204" pitchFamily="18" charset="0"/>
            </a:endParaRPr>
          </a:p>
          <a:p>
            <a:pPr algn="l"/>
            <a:r>
              <a:rPr lang="en-US" sz="1600" b="1" i="0" dirty="0">
                <a:effectLst/>
                <a:latin typeface="Cambria" panose="02040503050406030204" pitchFamily="18" charset="0"/>
              </a:rPr>
              <a:t>Observation</a:t>
            </a:r>
            <a:r>
              <a:rPr lang="en-US" sz="1600" b="0" i="0" dirty="0">
                <a:effectLst/>
                <a:latin typeface="Cambria" panose="02040503050406030204" pitchFamily="18" charset="0"/>
              </a:rPr>
              <a:t>: The model is more accurate at predicting customers who don't churn (recall of 89% for 'No Churn'). However, it struggles somewhat with identifying those who do (recall of 39% for 'Churn'). This is reflected in the F1-score, which gives a balanced measure of the model's performance on both classes.</a:t>
            </a:r>
          </a:p>
        </p:txBody>
      </p:sp>
      <p:sp>
        <p:nvSpPr>
          <p:cNvPr id="8" name="TextBox 7">
            <a:extLst>
              <a:ext uri="{FF2B5EF4-FFF2-40B4-BE49-F238E27FC236}">
                <a16:creationId xmlns:a16="http://schemas.microsoft.com/office/drawing/2014/main" id="{AAF47382-477E-B41F-C2CF-B84C8A50BA0A}"/>
              </a:ext>
            </a:extLst>
          </p:cNvPr>
          <p:cNvSpPr txBox="1"/>
          <p:nvPr/>
        </p:nvSpPr>
        <p:spPr>
          <a:xfrm>
            <a:off x="2275367" y="188938"/>
            <a:ext cx="6667082" cy="523220"/>
          </a:xfrm>
          <a:prstGeom prst="rect">
            <a:avLst/>
          </a:prstGeom>
          <a:noFill/>
        </p:spPr>
        <p:txBody>
          <a:bodyPr wrap="none" rtlCol="0">
            <a:spAutoFit/>
          </a:bodyPr>
          <a:lstStyle/>
          <a:p>
            <a:r>
              <a:rPr lang="en-US" sz="2800" b="1" dirty="0">
                <a:latin typeface="Cambria" panose="02040503050406030204" pitchFamily="18" charset="0"/>
              </a:rPr>
              <a:t>NEURAL NETWORKS’ INTERPRETATION</a:t>
            </a:r>
          </a:p>
        </p:txBody>
      </p:sp>
    </p:spTree>
    <p:extLst>
      <p:ext uri="{BB962C8B-B14F-4D97-AF65-F5344CB8AC3E}">
        <p14:creationId xmlns:p14="http://schemas.microsoft.com/office/powerpoint/2010/main" val="17667967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8E28B9-B13A-4773-0230-5191AF21DE12}"/>
              </a:ext>
            </a:extLst>
          </p:cNvPr>
          <p:cNvSpPr txBox="1"/>
          <p:nvPr/>
        </p:nvSpPr>
        <p:spPr>
          <a:xfrm>
            <a:off x="6180848" y="1302219"/>
            <a:ext cx="5105081" cy="4832092"/>
          </a:xfrm>
          <a:prstGeom prst="rect">
            <a:avLst/>
          </a:prstGeom>
          <a:noFill/>
        </p:spPr>
        <p:txBody>
          <a:bodyPr wrap="square" rtlCol="0">
            <a:spAutoFit/>
          </a:bodyPr>
          <a:lstStyle/>
          <a:p>
            <a:pPr algn="l"/>
            <a:r>
              <a:rPr lang="en-US" b="1" i="0" dirty="0">
                <a:effectLst/>
                <a:latin typeface="Cambria" panose="02040503050406030204" pitchFamily="18" charset="0"/>
              </a:rPr>
              <a:t>Recommendations Based on Data Insights:</a:t>
            </a:r>
          </a:p>
          <a:p>
            <a:pPr algn="l"/>
            <a:endParaRPr lang="en-US" b="0" i="0" dirty="0">
              <a:effectLst/>
              <a:latin typeface="Cambria" panose="02040503050406030204" pitchFamily="18" charset="0"/>
            </a:endParaRPr>
          </a:p>
          <a:p>
            <a:pPr algn="l">
              <a:buFont typeface="+mj-lt"/>
              <a:buAutoNum type="arabicPeriod"/>
            </a:pPr>
            <a:r>
              <a:rPr lang="en-US" sz="1600" b="1" i="0" dirty="0">
                <a:effectLst/>
                <a:latin typeface="Cambria" panose="02040503050406030204" pitchFamily="18" charset="0"/>
              </a:rPr>
              <a:t>Tailor Marketing:</a:t>
            </a:r>
            <a:r>
              <a:rPr lang="en-US" sz="1600" b="0" i="0" dirty="0">
                <a:effectLst/>
                <a:latin typeface="Cambria" panose="02040503050406030204" pitchFamily="18" charset="0"/>
              </a:rPr>
              <a:t> Design campaigns based on customer clusters from </a:t>
            </a:r>
            <a:r>
              <a:rPr lang="en-US" sz="1600" b="0" i="0" dirty="0" err="1">
                <a:effectLst/>
                <a:latin typeface="Cambria" panose="02040503050406030204" pitchFamily="18" charset="0"/>
              </a:rPr>
              <a:t>KMeans</a:t>
            </a:r>
            <a:r>
              <a:rPr lang="en-US" sz="1600" b="0" i="0" dirty="0">
                <a:effectLst/>
                <a:latin typeface="Cambria" panose="02040503050406030204" pitchFamily="18" charset="0"/>
              </a:rPr>
              <a:t>.</a:t>
            </a:r>
          </a:p>
          <a:p>
            <a:pPr algn="l">
              <a:buFont typeface="+mj-lt"/>
              <a:buAutoNum type="arabicPeriod"/>
            </a:pPr>
            <a:r>
              <a:rPr lang="en-US" sz="1600" b="1" i="0" dirty="0">
                <a:effectLst/>
                <a:latin typeface="Cambria" panose="02040503050406030204" pitchFamily="18" charset="0"/>
              </a:rPr>
              <a:t>Enhance Fiber Optic Service:</a:t>
            </a:r>
            <a:r>
              <a:rPr lang="en-US" sz="1600" b="0" i="0" dirty="0">
                <a:effectLst/>
                <a:latin typeface="Cambria" panose="02040503050406030204" pitchFamily="18" charset="0"/>
              </a:rPr>
              <a:t> Address higher churn among fiber optic users through service improvements or feature additions.</a:t>
            </a:r>
          </a:p>
          <a:p>
            <a:pPr algn="l">
              <a:buFont typeface="+mj-lt"/>
              <a:buAutoNum type="arabicPeriod"/>
            </a:pPr>
            <a:r>
              <a:rPr lang="en-US" sz="1600" b="1" i="0" dirty="0">
                <a:effectLst/>
                <a:latin typeface="Cambria" panose="02040503050406030204" pitchFamily="18" charset="0"/>
              </a:rPr>
              <a:t>Optimize Service Bundles:</a:t>
            </a:r>
            <a:r>
              <a:rPr lang="en-US" sz="1600" b="0" i="0" dirty="0">
                <a:effectLst/>
                <a:latin typeface="Cambria" panose="02040503050406030204" pitchFamily="18" charset="0"/>
              </a:rPr>
              <a:t> Use association rules to bundle popular service combinations, boosting sales.</a:t>
            </a:r>
          </a:p>
          <a:p>
            <a:pPr algn="l">
              <a:buFont typeface="+mj-lt"/>
              <a:buAutoNum type="arabicPeriod"/>
            </a:pPr>
            <a:r>
              <a:rPr lang="en-US" sz="1600" b="1" i="0" dirty="0">
                <a:effectLst/>
                <a:latin typeface="Cambria" panose="02040503050406030204" pitchFamily="18" charset="0"/>
              </a:rPr>
              <a:t>Targeted Retention:</a:t>
            </a:r>
            <a:r>
              <a:rPr lang="en-US" sz="1600" b="0" i="0" dirty="0">
                <a:effectLst/>
                <a:latin typeface="Cambria" panose="02040503050406030204" pitchFamily="18" charset="0"/>
              </a:rPr>
              <a:t> Utilize the neural network's churn predictions to offer loyalty incentives to high-risk customers.</a:t>
            </a:r>
          </a:p>
          <a:p>
            <a:pPr algn="l">
              <a:buFont typeface="+mj-lt"/>
              <a:buAutoNum type="arabicPeriod"/>
            </a:pPr>
            <a:r>
              <a:rPr lang="en-US" sz="1600" b="1" i="0" dirty="0">
                <a:effectLst/>
                <a:latin typeface="Cambria" panose="02040503050406030204" pitchFamily="18" charset="0"/>
              </a:rPr>
              <a:t>Implement Feedback:</a:t>
            </a:r>
            <a:r>
              <a:rPr lang="en-US" sz="1600" b="0" i="0" dirty="0">
                <a:effectLst/>
                <a:latin typeface="Cambria" panose="02040503050406030204" pitchFamily="18" charset="0"/>
              </a:rPr>
              <a:t> Create mechanisms for feedback, especially from potential churners, to understand and address concerns.</a:t>
            </a:r>
          </a:p>
          <a:p>
            <a:pPr algn="l">
              <a:buFont typeface="+mj-lt"/>
              <a:buAutoNum type="arabicPeriod"/>
            </a:pPr>
            <a:r>
              <a:rPr lang="en-US" sz="1600" b="1" i="0" dirty="0">
                <a:effectLst/>
                <a:latin typeface="Cambria" panose="02040503050406030204" pitchFamily="18" charset="0"/>
              </a:rPr>
              <a:t>Refine Prediction Model:</a:t>
            </a:r>
            <a:r>
              <a:rPr lang="en-US" sz="1600" b="0" i="0" dirty="0">
                <a:effectLst/>
                <a:latin typeface="Cambria" panose="02040503050406030204" pitchFamily="18" charset="0"/>
              </a:rPr>
              <a:t> Further develop the neural network model for increased accuracy and actionable insights.</a:t>
            </a:r>
          </a:p>
          <a:p>
            <a:endParaRPr lang="en-US" sz="1600" dirty="0">
              <a:latin typeface="Cambria" panose="02040503050406030204" pitchFamily="18" charset="0"/>
            </a:endParaRPr>
          </a:p>
        </p:txBody>
      </p:sp>
      <p:sp>
        <p:nvSpPr>
          <p:cNvPr id="3" name="TextBox 2">
            <a:extLst>
              <a:ext uri="{FF2B5EF4-FFF2-40B4-BE49-F238E27FC236}">
                <a16:creationId xmlns:a16="http://schemas.microsoft.com/office/drawing/2014/main" id="{94B19413-5142-946E-267D-A5CA6E8568B9}"/>
              </a:ext>
            </a:extLst>
          </p:cNvPr>
          <p:cNvSpPr txBox="1"/>
          <p:nvPr/>
        </p:nvSpPr>
        <p:spPr>
          <a:xfrm>
            <a:off x="3360877" y="508246"/>
            <a:ext cx="5639942" cy="523220"/>
          </a:xfrm>
          <a:prstGeom prst="rect">
            <a:avLst/>
          </a:prstGeom>
          <a:noFill/>
        </p:spPr>
        <p:txBody>
          <a:bodyPr wrap="none" rtlCol="0">
            <a:spAutoFit/>
          </a:bodyPr>
          <a:lstStyle/>
          <a:p>
            <a:r>
              <a:rPr lang="en-US" sz="2800" b="1" dirty="0">
                <a:latin typeface="Cambria" panose="02040503050406030204" pitchFamily="18" charset="0"/>
              </a:rPr>
              <a:t>FINDINGS &amp; RECOMMENDATIONS</a:t>
            </a:r>
          </a:p>
        </p:txBody>
      </p:sp>
      <p:sp>
        <p:nvSpPr>
          <p:cNvPr id="5" name="TextBox 4">
            <a:extLst>
              <a:ext uri="{FF2B5EF4-FFF2-40B4-BE49-F238E27FC236}">
                <a16:creationId xmlns:a16="http://schemas.microsoft.com/office/drawing/2014/main" id="{C7EBE3EE-B12B-2D8A-F40C-C317629B6278}"/>
              </a:ext>
            </a:extLst>
          </p:cNvPr>
          <p:cNvSpPr txBox="1"/>
          <p:nvPr/>
        </p:nvSpPr>
        <p:spPr>
          <a:xfrm>
            <a:off x="537884" y="1305341"/>
            <a:ext cx="4858870" cy="5078313"/>
          </a:xfrm>
          <a:prstGeom prst="rect">
            <a:avLst/>
          </a:prstGeom>
          <a:noFill/>
        </p:spPr>
        <p:txBody>
          <a:bodyPr wrap="square">
            <a:spAutoFit/>
          </a:bodyPr>
          <a:lstStyle/>
          <a:p>
            <a:pPr algn="l"/>
            <a:r>
              <a:rPr lang="en-US" b="1" i="0" dirty="0">
                <a:effectLst/>
                <a:latin typeface="Cambria" panose="02040503050406030204" pitchFamily="18" charset="0"/>
                <a:cs typeface="Cambay Devanagari" pitchFamily="2" charset="77"/>
              </a:rPr>
              <a:t>Major Findings from Data Analysis:</a:t>
            </a:r>
          </a:p>
          <a:p>
            <a:pPr algn="l"/>
            <a:endParaRPr lang="en-US" b="0" i="0" dirty="0">
              <a:effectLst/>
              <a:latin typeface="Cambria" panose="02040503050406030204" pitchFamily="18" charset="0"/>
              <a:cs typeface="Cambay Devanagari" pitchFamily="2" charset="77"/>
            </a:endParaRPr>
          </a:p>
          <a:p>
            <a:pPr algn="l">
              <a:buFont typeface="+mj-lt"/>
              <a:buAutoNum type="arabicPeriod"/>
            </a:pPr>
            <a:r>
              <a:rPr lang="en-US" sz="1600" b="1" i="0" dirty="0">
                <a:effectLst/>
                <a:latin typeface="Cambria" panose="02040503050406030204" pitchFamily="18" charset="0"/>
                <a:cs typeface="Cambay Devanagari" pitchFamily="2" charset="77"/>
              </a:rPr>
              <a:t>Customer Segmentation:</a:t>
            </a:r>
            <a:r>
              <a:rPr lang="en-US" sz="1600" b="0" i="0" dirty="0">
                <a:effectLst/>
                <a:latin typeface="Cambria" panose="02040503050406030204" pitchFamily="18" charset="0"/>
                <a:cs typeface="Cambay Devanagari" pitchFamily="2" charset="77"/>
              </a:rPr>
              <a:t> </a:t>
            </a:r>
            <a:r>
              <a:rPr lang="en-US" sz="1600" b="0" i="0" dirty="0" err="1">
                <a:effectLst/>
                <a:latin typeface="Cambria" panose="02040503050406030204" pitchFamily="18" charset="0"/>
                <a:cs typeface="Cambay Devanagari" pitchFamily="2" charset="77"/>
              </a:rPr>
              <a:t>KMeans</a:t>
            </a:r>
            <a:r>
              <a:rPr lang="en-US" sz="1600" b="0" i="0" dirty="0">
                <a:effectLst/>
                <a:latin typeface="Cambria" panose="02040503050406030204" pitchFamily="18" charset="0"/>
                <a:cs typeface="Cambay Devanagari" pitchFamily="2" charset="77"/>
              </a:rPr>
              <a:t> clustering identified distinct customer groups, enabling targeted marketing.</a:t>
            </a:r>
          </a:p>
          <a:p>
            <a:pPr algn="l">
              <a:buFont typeface="+mj-lt"/>
              <a:buAutoNum type="arabicPeriod"/>
            </a:pPr>
            <a:r>
              <a:rPr lang="en-US" sz="1600" b="1" i="0" dirty="0">
                <a:effectLst/>
                <a:latin typeface="Cambria" panose="02040503050406030204" pitchFamily="18" charset="0"/>
                <a:cs typeface="Cambay Devanagari" pitchFamily="2" charset="77"/>
              </a:rPr>
              <a:t>Churn Association:</a:t>
            </a:r>
            <a:r>
              <a:rPr lang="en-US" sz="1600" b="0" i="0" dirty="0">
                <a:effectLst/>
                <a:latin typeface="Cambria" panose="02040503050406030204" pitchFamily="18" charset="0"/>
                <a:cs typeface="Cambay Devanagari" pitchFamily="2" charset="77"/>
              </a:rPr>
              <a:t> Fiber optic users show a high association with churn, indicating possible service dissatisfaction.</a:t>
            </a:r>
          </a:p>
          <a:p>
            <a:pPr algn="l">
              <a:buFont typeface="+mj-lt"/>
              <a:buAutoNum type="arabicPeriod"/>
            </a:pPr>
            <a:r>
              <a:rPr lang="en-US" sz="1600" b="1" i="0" dirty="0">
                <a:effectLst/>
                <a:latin typeface="Cambria" panose="02040503050406030204" pitchFamily="18" charset="0"/>
                <a:cs typeface="Cambay Devanagari" pitchFamily="2" charset="77"/>
              </a:rPr>
              <a:t>Service Affinities:</a:t>
            </a:r>
            <a:r>
              <a:rPr lang="en-US" sz="1600" b="0" i="0" dirty="0">
                <a:effectLst/>
                <a:latin typeface="Cambria" panose="02040503050406030204" pitchFamily="18" charset="0"/>
                <a:cs typeface="Cambay Devanagari" pitchFamily="2" charset="77"/>
              </a:rPr>
              <a:t> Association rules highlight prevalent service combinations, suggesting popular package preferences.</a:t>
            </a:r>
          </a:p>
          <a:p>
            <a:pPr algn="l">
              <a:buFont typeface="+mj-lt"/>
              <a:buAutoNum type="arabicPeriod"/>
            </a:pPr>
            <a:r>
              <a:rPr lang="en-US" sz="1600" b="1" i="0" dirty="0">
                <a:effectLst/>
                <a:latin typeface="Cambria" panose="02040503050406030204" pitchFamily="18" charset="0"/>
                <a:cs typeface="Cambay Devanagari" pitchFamily="2" charset="77"/>
              </a:rPr>
              <a:t>Churn Prediction:</a:t>
            </a:r>
            <a:r>
              <a:rPr lang="en-US" sz="1600" b="0" i="0" dirty="0">
                <a:effectLst/>
                <a:latin typeface="Cambria" panose="02040503050406030204" pitchFamily="18" charset="0"/>
                <a:cs typeface="Cambay Devanagari" pitchFamily="2" charset="77"/>
              </a:rPr>
              <a:t> Our neural network effectively predicts customer churn with 76% accuracy.</a:t>
            </a:r>
          </a:p>
          <a:p>
            <a:pPr algn="l">
              <a:buFont typeface="+mj-lt"/>
              <a:buAutoNum type="arabicPeriod"/>
            </a:pPr>
            <a:r>
              <a:rPr lang="en-US" sz="1600" b="1" i="0" dirty="0">
                <a:effectLst/>
                <a:latin typeface="Cambria" panose="02040503050406030204" pitchFamily="18" charset="0"/>
                <a:cs typeface="Cambay Devanagari" pitchFamily="2" charset="77"/>
              </a:rPr>
              <a:t>Model Insights:</a:t>
            </a:r>
            <a:r>
              <a:rPr lang="en-US" sz="1600" b="0" i="0" dirty="0">
                <a:effectLst/>
                <a:latin typeface="Cambria" panose="02040503050406030204" pitchFamily="18" charset="0"/>
                <a:cs typeface="Cambay Devanagari" pitchFamily="2" charset="77"/>
              </a:rPr>
              <a:t> The precision and recall metrics emphasize successful identification of non-churners, though there's room for improvement in identifying actual churners.</a:t>
            </a:r>
          </a:p>
          <a:p>
            <a:pPr algn="l">
              <a:buFont typeface="+mj-lt"/>
              <a:buAutoNum type="arabicPeriod"/>
            </a:pPr>
            <a:r>
              <a:rPr lang="en-US" sz="1600" b="1" i="0" dirty="0">
                <a:effectLst/>
                <a:latin typeface="Cambria" panose="02040503050406030204" pitchFamily="18" charset="0"/>
                <a:cs typeface="Cambay Devanagari" pitchFamily="2" charset="77"/>
              </a:rPr>
              <a:t>Potential Improvements:</a:t>
            </a:r>
            <a:r>
              <a:rPr lang="en-US" sz="1600" b="0" i="0" dirty="0">
                <a:effectLst/>
                <a:latin typeface="Cambria" panose="02040503050406030204" pitchFamily="18" charset="0"/>
                <a:cs typeface="Cambay Devanagari" pitchFamily="2" charset="77"/>
              </a:rPr>
              <a:t> Continuous feedback from churn-prone segments can provide real-time insights for immediate action.</a:t>
            </a:r>
          </a:p>
        </p:txBody>
      </p:sp>
    </p:spTree>
    <p:extLst>
      <p:ext uri="{BB962C8B-B14F-4D97-AF65-F5344CB8AC3E}">
        <p14:creationId xmlns:p14="http://schemas.microsoft.com/office/powerpoint/2010/main" val="36850133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78" name="Rectangle 4177">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79" name="Rectangle 4178">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80" name="Rectangle 4179">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Thank You Questions PowerPoint and Google Slides Templates">
            <a:extLst>
              <a:ext uri="{FF2B5EF4-FFF2-40B4-BE49-F238E27FC236}">
                <a16:creationId xmlns:a16="http://schemas.microsoft.com/office/drawing/2014/main" id="{53764489-A63B-3F4D-3DA4-7E3D84CAAF3B}"/>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r="5" b="1"/>
          <a:stretch/>
        </p:blipFill>
        <p:spPr bwMode="auto">
          <a:xfrm>
            <a:off x="4668825" y="798206"/>
            <a:ext cx="6944438" cy="4927137"/>
          </a:xfrm>
          <a:prstGeom prst="rect">
            <a:avLst/>
          </a:prstGeom>
          <a:noFill/>
          <a:extLst>
            <a:ext uri="{909E8E84-426E-40DD-AFC4-6F175D3DCCD1}">
              <a14:hiddenFill xmlns:a14="http://schemas.microsoft.com/office/drawing/2010/main">
                <a:solidFill>
                  <a:srgbClr val="FFFFFF"/>
                </a:solidFill>
              </a14:hiddenFill>
            </a:ext>
          </a:extLst>
        </p:spPr>
      </p:pic>
      <p:grpSp>
        <p:nvGrpSpPr>
          <p:cNvPr id="4181" name="Group 4180">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182"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183" name="Freeform: Shape 4111">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184" name="Freeform: Shape 4112">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185" name="Freeform: Shape 4113">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4115" name="Freeform: Shape 4114">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4186" name="Freeform: Shape 4115">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4187" name="Freeform: Shape 4116">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4188" name="Freeform: Shape 4117">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189" name="Freeform: Shape 4110">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190"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419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4192" name="Freeform: Shape 4122">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4193" name="Freeform: Shape 4123">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4194"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136" name="Freeform: Shape 4135">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195" name="Freeform: Shape 4136">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196" name="Freeform: Shape 4137">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197" name="Freeform: Shape 4138">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198" name="Freeform: Shape 4139">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4199" name="Freeform: Shape 4125">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4200" name="Freeform: Shape 4126">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4201" name="Freeform: Shape 4127">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4202" name="Freeform: Shape 4128">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203" name="Freeform: Shape 4129">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4204" name="Freeform: Shape 4130">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205" name="Freeform: Shape 4131">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4206" name="Freeform: Shape 4132">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34" name="Freeform: Shape 4133">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207" name="Freeform: Shape 4134">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pic>
        <p:nvPicPr>
          <p:cNvPr id="3" name="Picture 2" descr="A group of men with different facial expressions&#10;&#10;Description automatically generated">
            <a:extLst>
              <a:ext uri="{FF2B5EF4-FFF2-40B4-BE49-F238E27FC236}">
                <a16:creationId xmlns:a16="http://schemas.microsoft.com/office/drawing/2014/main" id="{DC50C3E2-053B-B459-3A4C-C07F8A9D74DE}"/>
              </a:ext>
            </a:extLst>
          </p:cNvPr>
          <p:cNvPicPr>
            <a:picLocks noChangeAspect="1"/>
          </p:cNvPicPr>
          <p:nvPr/>
        </p:nvPicPr>
        <p:blipFill rotWithShape="1">
          <a:blip r:embed="rId4">
            <a:extLst>
              <a:ext uri="{28A0092B-C50C-407E-A947-70E740481C1C}">
                <a14:useLocalDpi xmlns:a14="http://schemas.microsoft.com/office/drawing/2010/main" val="0"/>
              </a:ext>
            </a:extLst>
          </a:blip>
          <a:srcRect b="5905"/>
          <a:stretch/>
        </p:blipFill>
        <p:spPr>
          <a:xfrm>
            <a:off x="107339" y="1008503"/>
            <a:ext cx="4445000" cy="4716840"/>
          </a:xfrm>
          <a:prstGeom prst="rect">
            <a:avLst/>
          </a:prstGeom>
        </p:spPr>
      </p:pic>
    </p:spTree>
    <p:extLst>
      <p:ext uri="{BB962C8B-B14F-4D97-AF65-F5344CB8AC3E}">
        <p14:creationId xmlns:p14="http://schemas.microsoft.com/office/powerpoint/2010/main" val="11318475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A7A348-BD99-425E-B418-44B3FAB1103D}"/>
              </a:ext>
            </a:extLst>
          </p:cNvPr>
          <p:cNvPicPr>
            <a:picLocks noChangeAspect="1"/>
          </p:cNvPicPr>
          <p:nvPr/>
        </p:nvPicPr>
        <p:blipFill>
          <a:blip r:embed="rId2"/>
          <a:stretch>
            <a:fillRect/>
          </a:stretch>
        </p:blipFill>
        <p:spPr>
          <a:xfrm>
            <a:off x="595520" y="823075"/>
            <a:ext cx="6053090" cy="2357832"/>
          </a:xfrm>
          <a:prstGeom prst="rect">
            <a:avLst/>
          </a:prstGeom>
        </p:spPr>
      </p:pic>
      <p:sp>
        <p:nvSpPr>
          <p:cNvPr id="6" name="TextBox 5">
            <a:extLst>
              <a:ext uri="{FF2B5EF4-FFF2-40B4-BE49-F238E27FC236}">
                <a16:creationId xmlns:a16="http://schemas.microsoft.com/office/drawing/2014/main" id="{C225A50E-0713-DC5C-95B1-CC3B5BFC3DD6}"/>
              </a:ext>
            </a:extLst>
          </p:cNvPr>
          <p:cNvSpPr txBox="1"/>
          <p:nvPr/>
        </p:nvSpPr>
        <p:spPr>
          <a:xfrm>
            <a:off x="2633870" y="2971800"/>
            <a:ext cx="8864759" cy="369332"/>
          </a:xfrm>
          <a:prstGeom prst="rect">
            <a:avLst/>
          </a:prstGeom>
          <a:noFill/>
        </p:spPr>
        <p:txBody>
          <a:bodyPr wrap="square" rtlCol="0">
            <a:spAutoFit/>
          </a:bodyPr>
          <a:lstStyle/>
          <a:p>
            <a:endParaRPr lang="en-IN" dirty="0">
              <a:latin typeface="Cambria" panose="02040503050406030204" pitchFamily="18" charset="0"/>
            </a:endParaRPr>
          </a:p>
        </p:txBody>
      </p:sp>
      <p:sp>
        <p:nvSpPr>
          <p:cNvPr id="7" name="TextBox 6">
            <a:extLst>
              <a:ext uri="{FF2B5EF4-FFF2-40B4-BE49-F238E27FC236}">
                <a16:creationId xmlns:a16="http://schemas.microsoft.com/office/drawing/2014/main" id="{4513DE00-80A0-C0D2-AB78-024D3F30FD5F}"/>
              </a:ext>
            </a:extLst>
          </p:cNvPr>
          <p:cNvSpPr txBox="1"/>
          <p:nvPr/>
        </p:nvSpPr>
        <p:spPr>
          <a:xfrm>
            <a:off x="2633870" y="276225"/>
            <a:ext cx="8864759" cy="369332"/>
          </a:xfrm>
          <a:prstGeom prst="rect">
            <a:avLst/>
          </a:prstGeom>
          <a:noFill/>
        </p:spPr>
        <p:txBody>
          <a:bodyPr wrap="square" rtlCol="0">
            <a:spAutoFit/>
          </a:bodyPr>
          <a:lstStyle/>
          <a:p>
            <a:endParaRPr lang="en-IN" dirty="0">
              <a:latin typeface="Cambria" panose="02040503050406030204" pitchFamily="18" charset="0"/>
            </a:endParaRPr>
          </a:p>
        </p:txBody>
      </p:sp>
      <p:sp>
        <p:nvSpPr>
          <p:cNvPr id="9" name="TextBox 8">
            <a:extLst>
              <a:ext uri="{FF2B5EF4-FFF2-40B4-BE49-F238E27FC236}">
                <a16:creationId xmlns:a16="http://schemas.microsoft.com/office/drawing/2014/main" id="{CBC0D318-26F9-011D-0199-C985810EB8AC}"/>
              </a:ext>
            </a:extLst>
          </p:cNvPr>
          <p:cNvSpPr txBox="1"/>
          <p:nvPr/>
        </p:nvSpPr>
        <p:spPr>
          <a:xfrm>
            <a:off x="1386095" y="161925"/>
            <a:ext cx="8864759" cy="369332"/>
          </a:xfrm>
          <a:prstGeom prst="rect">
            <a:avLst/>
          </a:prstGeom>
          <a:noFill/>
        </p:spPr>
        <p:txBody>
          <a:bodyPr wrap="square" rtlCol="0">
            <a:spAutoFit/>
          </a:bodyPr>
          <a:lstStyle/>
          <a:p>
            <a:endParaRPr lang="en-IN" dirty="0">
              <a:latin typeface="Cambria" panose="02040503050406030204" pitchFamily="18" charset="0"/>
            </a:endParaRPr>
          </a:p>
        </p:txBody>
      </p:sp>
      <p:sp>
        <p:nvSpPr>
          <p:cNvPr id="10" name="TextBox 9">
            <a:extLst>
              <a:ext uri="{FF2B5EF4-FFF2-40B4-BE49-F238E27FC236}">
                <a16:creationId xmlns:a16="http://schemas.microsoft.com/office/drawing/2014/main" id="{758334CC-DC8C-E47B-D150-B70702B9C64C}"/>
              </a:ext>
            </a:extLst>
          </p:cNvPr>
          <p:cNvSpPr txBox="1"/>
          <p:nvPr/>
        </p:nvSpPr>
        <p:spPr>
          <a:xfrm>
            <a:off x="1386095" y="1065147"/>
            <a:ext cx="8864759" cy="646331"/>
          </a:xfrm>
          <a:prstGeom prst="rect">
            <a:avLst/>
          </a:prstGeom>
          <a:noFill/>
        </p:spPr>
        <p:txBody>
          <a:bodyPr wrap="square" rtlCol="0">
            <a:spAutoFit/>
          </a:bodyPr>
          <a:lstStyle/>
          <a:p>
            <a:r>
              <a:rPr lang="en-US" b="0" dirty="0">
                <a:effectLst/>
                <a:latin typeface="Cambria" panose="02040503050406030204" pitchFamily="18" charset="0"/>
                <a:ea typeface="Calibri" panose="020F0502020204030204" pitchFamily="34" charset="0"/>
                <a:cs typeface="Calibri" panose="020F0502020204030204" pitchFamily="34" charset="0"/>
              </a:rPr>
              <a:t> </a:t>
            </a:r>
          </a:p>
          <a:p>
            <a:r>
              <a:rPr lang="en-IN" dirty="0">
                <a:latin typeface="Cambria" panose="02040503050406030204" pitchFamily="18" charset="0"/>
              </a:rPr>
              <a:t> </a:t>
            </a:r>
          </a:p>
        </p:txBody>
      </p:sp>
      <p:sp>
        <p:nvSpPr>
          <p:cNvPr id="15" name="TextBox 14">
            <a:extLst>
              <a:ext uri="{FF2B5EF4-FFF2-40B4-BE49-F238E27FC236}">
                <a16:creationId xmlns:a16="http://schemas.microsoft.com/office/drawing/2014/main" id="{429A6E75-8AC7-474F-7B07-8E08A903ACE8}"/>
              </a:ext>
            </a:extLst>
          </p:cNvPr>
          <p:cNvSpPr txBox="1"/>
          <p:nvPr/>
        </p:nvSpPr>
        <p:spPr>
          <a:xfrm>
            <a:off x="595520" y="352105"/>
            <a:ext cx="2038350" cy="369332"/>
          </a:xfrm>
          <a:prstGeom prst="rect">
            <a:avLst/>
          </a:prstGeom>
          <a:noFill/>
        </p:spPr>
        <p:txBody>
          <a:bodyPr wrap="square" rtlCol="0">
            <a:spAutoFit/>
          </a:bodyPr>
          <a:lstStyle/>
          <a:p>
            <a:r>
              <a:rPr lang="en-IN" b="1" dirty="0">
                <a:latin typeface="Cambria" panose="02040503050406030204" pitchFamily="18" charset="0"/>
              </a:rPr>
              <a:t>DATA LOADING</a:t>
            </a:r>
          </a:p>
        </p:txBody>
      </p:sp>
      <p:sp>
        <p:nvSpPr>
          <p:cNvPr id="16" name="TextBox 15">
            <a:extLst>
              <a:ext uri="{FF2B5EF4-FFF2-40B4-BE49-F238E27FC236}">
                <a16:creationId xmlns:a16="http://schemas.microsoft.com/office/drawing/2014/main" id="{28D2D82C-9BEC-4FA0-D43F-054621A6555D}"/>
              </a:ext>
            </a:extLst>
          </p:cNvPr>
          <p:cNvSpPr txBox="1"/>
          <p:nvPr/>
        </p:nvSpPr>
        <p:spPr>
          <a:xfrm>
            <a:off x="7134224" y="773217"/>
            <a:ext cx="4076701" cy="923330"/>
          </a:xfrm>
          <a:prstGeom prst="rect">
            <a:avLst/>
          </a:prstGeom>
          <a:noFill/>
        </p:spPr>
        <p:txBody>
          <a:bodyPr wrap="square" rtlCol="0">
            <a:spAutoFit/>
          </a:bodyPr>
          <a:lstStyle/>
          <a:p>
            <a:r>
              <a:rPr lang="en-IN" i="1" dirty="0">
                <a:latin typeface="Cambria" panose="02040503050406030204" pitchFamily="18" charset="0"/>
                <a:ea typeface="Calibri" panose="020F0502020204030204" pitchFamily="34" charset="0"/>
                <a:cs typeface="Calibri" panose="020F0502020204030204" pitchFamily="34" charset="0"/>
              </a:rPr>
              <a:t>Read the Data: </a:t>
            </a:r>
            <a:r>
              <a:rPr lang="en-IN" dirty="0">
                <a:latin typeface="Cambria" panose="02040503050406030204" pitchFamily="18" charset="0"/>
                <a:ea typeface="Calibri" panose="020F0502020204030204" pitchFamily="34" charset="0"/>
                <a:cs typeface="Calibri" panose="020F0502020204030204" pitchFamily="34" charset="0"/>
              </a:rPr>
              <a:t>We will first load the chosen dataset. We then </a:t>
            </a:r>
            <a:r>
              <a:rPr lang="en-US" dirty="0">
                <a:latin typeface="Cambria" panose="02040503050406030204" pitchFamily="18" charset="0"/>
                <a:ea typeface="Calibri" panose="020F0502020204030204" pitchFamily="34" charset="0"/>
                <a:cs typeface="Calibri" panose="020F0502020204030204" pitchFamily="34" charset="0"/>
              </a:rPr>
              <a:t>c</a:t>
            </a:r>
            <a:r>
              <a:rPr lang="en-US" b="0" dirty="0">
                <a:effectLst/>
                <a:latin typeface="Cambria" panose="02040503050406030204" pitchFamily="18" charset="0"/>
                <a:ea typeface="Calibri" panose="020F0502020204030204" pitchFamily="34" charset="0"/>
                <a:cs typeface="Calibri" panose="020F0502020204030204" pitchFamily="34" charset="0"/>
              </a:rPr>
              <a:t>heck the data types of all the columns.</a:t>
            </a:r>
            <a:r>
              <a:rPr lang="en-IN" dirty="0">
                <a:latin typeface="Cambria" panose="02040503050406030204" pitchFamily="18" charset="0"/>
              </a:rPr>
              <a:t> </a:t>
            </a:r>
          </a:p>
        </p:txBody>
      </p:sp>
      <p:pic>
        <p:nvPicPr>
          <p:cNvPr id="18" name="Picture 17">
            <a:extLst>
              <a:ext uri="{FF2B5EF4-FFF2-40B4-BE49-F238E27FC236}">
                <a16:creationId xmlns:a16="http://schemas.microsoft.com/office/drawing/2014/main" id="{C5279D74-EC53-7A3E-2599-FFED810172F7}"/>
              </a:ext>
            </a:extLst>
          </p:cNvPr>
          <p:cNvPicPr>
            <a:picLocks noChangeAspect="1"/>
          </p:cNvPicPr>
          <p:nvPr/>
        </p:nvPicPr>
        <p:blipFill>
          <a:blip r:embed="rId3"/>
          <a:stretch>
            <a:fillRect/>
          </a:stretch>
        </p:blipFill>
        <p:spPr>
          <a:xfrm>
            <a:off x="6772276" y="2199882"/>
            <a:ext cx="5002201" cy="4133446"/>
          </a:xfrm>
          <a:prstGeom prst="rect">
            <a:avLst/>
          </a:prstGeom>
        </p:spPr>
      </p:pic>
      <p:sp>
        <p:nvSpPr>
          <p:cNvPr id="19" name="TextBox 18">
            <a:extLst>
              <a:ext uri="{FF2B5EF4-FFF2-40B4-BE49-F238E27FC236}">
                <a16:creationId xmlns:a16="http://schemas.microsoft.com/office/drawing/2014/main" id="{17C477B2-88AF-FF2A-518E-3C771A80E0A6}"/>
              </a:ext>
            </a:extLst>
          </p:cNvPr>
          <p:cNvSpPr txBox="1"/>
          <p:nvPr/>
        </p:nvSpPr>
        <p:spPr>
          <a:xfrm>
            <a:off x="595520" y="4263887"/>
            <a:ext cx="5964306" cy="923330"/>
          </a:xfrm>
          <a:prstGeom prst="rect">
            <a:avLst/>
          </a:prstGeom>
          <a:noFill/>
        </p:spPr>
        <p:txBody>
          <a:bodyPr wrap="square" rtlCol="0">
            <a:spAutoFit/>
          </a:bodyPr>
          <a:lstStyle/>
          <a:p>
            <a:r>
              <a:rPr lang="en-US" b="0" i="0" dirty="0">
                <a:solidFill>
                  <a:srgbClr val="212121"/>
                </a:solidFill>
                <a:effectLst/>
                <a:latin typeface="Cambria" panose="02040503050406030204" pitchFamily="18" charset="0"/>
                <a:ea typeface="Calibri" panose="020F0502020204030204" pitchFamily="34" charset="0"/>
                <a:cs typeface="Calibri" panose="020F0502020204030204" pitchFamily="34" charset="0"/>
              </a:rPr>
              <a:t>After looking at the output, we can say that there are 11 missing values for Total Charges. Let us replace remove these 11 rows from our data set.</a:t>
            </a:r>
            <a:endParaRPr lang="en-IN" dirty="0">
              <a:latin typeface="Cambria" panose="020405030504060302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04431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4A5E1EB-3205-D3CA-8499-2EEF6AB08ED2}"/>
              </a:ext>
            </a:extLst>
          </p:cNvPr>
          <p:cNvSpPr txBox="1"/>
          <p:nvPr/>
        </p:nvSpPr>
        <p:spPr>
          <a:xfrm>
            <a:off x="180975" y="320159"/>
            <a:ext cx="4686300" cy="369332"/>
          </a:xfrm>
          <a:prstGeom prst="rect">
            <a:avLst/>
          </a:prstGeom>
          <a:noFill/>
        </p:spPr>
        <p:txBody>
          <a:bodyPr wrap="square" rtlCol="0">
            <a:spAutoFit/>
          </a:bodyPr>
          <a:lstStyle/>
          <a:p>
            <a:endParaRPr lang="en-IN" b="1" dirty="0">
              <a:latin typeface="Cambria" panose="02040503050406030204" pitchFamily="18" charset="0"/>
            </a:endParaRPr>
          </a:p>
        </p:txBody>
      </p:sp>
      <p:pic>
        <p:nvPicPr>
          <p:cNvPr id="10" name="Picture 9">
            <a:extLst>
              <a:ext uri="{FF2B5EF4-FFF2-40B4-BE49-F238E27FC236}">
                <a16:creationId xmlns:a16="http://schemas.microsoft.com/office/drawing/2014/main" id="{A59FFD3A-ADE0-3215-DB26-F5BF2A9F08CE}"/>
              </a:ext>
            </a:extLst>
          </p:cNvPr>
          <p:cNvPicPr>
            <a:picLocks noChangeAspect="1"/>
          </p:cNvPicPr>
          <p:nvPr/>
        </p:nvPicPr>
        <p:blipFill rotWithShape="1">
          <a:blip r:embed="rId2"/>
          <a:srcRect l="781" r="61562" b="41038"/>
          <a:stretch/>
        </p:blipFill>
        <p:spPr>
          <a:xfrm>
            <a:off x="1018854" y="2401186"/>
            <a:ext cx="8096892" cy="3477810"/>
          </a:xfrm>
          <a:prstGeom prst="rect">
            <a:avLst/>
          </a:prstGeom>
        </p:spPr>
      </p:pic>
      <p:sp>
        <p:nvSpPr>
          <p:cNvPr id="11" name="TextBox 10">
            <a:extLst>
              <a:ext uri="{FF2B5EF4-FFF2-40B4-BE49-F238E27FC236}">
                <a16:creationId xmlns:a16="http://schemas.microsoft.com/office/drawing/2014/main" id="{8D38B81A-D61A-1EAB-6CD3-63DFCB0ACA28}"/>
              </a:ext>
            </a:extLst>
          </p:cNvPr>
          <p:cNvSpPr txBox="1"/>
          <p:nvPr/>
        </p:nvSpPr>
        <p:spPr>
          <a:xfrm>
            <a:off x="381000" y="979004"/>
            <a:ext cx="11229975"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mbria" panose="02040503050406030204" pitchFamily="18" charset="0"/>
                <a:ea typeface="Calibri" panose="020F0502020204030204" pitchFamily="34" charset="0"/>
                <a:cs typeface="Calibri" panose="020F0502020204030204" pitchFamily="34" charset="0"/>
              </a:rPr>
              <a:t>The dataset used in this project contains 21 columns and 7,043 rows. The first step in the data cleaning process was to remove any missing values in the dataset.</a:t>
            </a:r>
          </a:p>
          <a:p>
            <a:pPr marL="285750" indent="-285750">
              <a:buFont typeface="Arial" panose="020B0604020202020204" pitchFamily="34" charset="0"/>
              <a:buChar char="•"/>
            </a:pPr>
            <a:r>
              <a:rPr lang="en-US" sz="1800" dirty="0">
                <a:latin typeface="Cambria" panose="02040503050406030204" pitchFamily="18" charset="0"/>
                <a:ea typeface="Calibri" panose="020F0502020204030204" pitchFamily="34" charset="0"/>
                <a:cs typeface="Calibri" panose="020F0502020204030204" pitchFamily="34" charset="0"/>
              </a:rPr>
              <a:t>convert all categorical variables into dummy variables and convert churn predictor  variable to binary numeric value.</a:t>
            </a:r>
            <a:endParaRPr lang="en-IN" dirty="0">
              <a:latin typeface="Cambria" panose="02040503050406030204" pitchFamily="18" charset="0"/>
            </a:endParaRPr>
          </a:p>
          <a:p>
            <a:endParaRPr lang="en-IN" dirty="0">
              <a:latin typeface="Cambria" panose="02040503050406030204" pitchFamily="18" charset="0"/>
            </a:endParaRPr>
          </a:p>
        </p:txBody>
      </p:sp>
      <p:sp>
        <p:nvSpPr>
          <p:cNvPr id="12" name="TextBox 11">
            <a:extLst>
              <a:ext uri="{FF2B5EF4-FFF2-40B4-BE49-F238E27FC236}">
                <a16:creationId xmlns:a16="http://schemas.microsoft.com/office/drawing/2014/main" id="{5811C03C-306C-A1CE-29E5-43F40D6067AD}"/>
              </a:ext>
            </a:extLst>
          </p:cNvPr>
          <p:cNvSpPr txBox="1"/>
          <p:nvPr/>
        </p:nvSpPr>
        <p:spPr>
          <a:xfrm>
            <a:off x="381000" y="341055"/>
            <a:ext cx="4686300" cy="369332"/>
          </a:xfrm>
          <a:prstGeom prst="rect">
            <a:avLst/>
          </a:prstGeom>
          <a:noFill/>
        </p:spPr>
        <p:txBody>
          <a:bodyPr wrap="square" rtlCol="0">
            <a:spAutoFit/>
          </a:bodyPr>
          <a:lstStyle/>
          <a:p>
            <a:r>
              <a:rPr lang="en-IN" b="1" dirty="0">
                <a:latin typeface="Cambria" panose="02040503050406030204" pitchFamily="18" charset="0"/>
              </a:rPr>
              <a:t>DATA CLEANING/PRE-PROCESSING</a:t>
            </a:r>
          </a:p>
        </p:txBody>
      </p:sp>
    </p:spTree>
    <p:extLst>
      <p:ext uri="{BB962C8B-B14F-4D97-AF65-F5344CB8AC3E}">
        <p14:creationId xmlns:p14="http://schemas.microsoft.com/office/powerpoint/2010/main" val="16168916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4358BC-19EF-34DC-CB9B-1F3C137FC4DB}"/>
              </a:ext>
            </a:extLst>
          </p:cNvPr>
          <p:cNvPicPr>
            <a:picLocks noChangeAspect="1"/>
          </p:cNvPicPr>
          <p:nvPr/>
        </p:nvPicPr>
        <p:blipFill>
          <a:blip r:embed="rId2"/>
          <a:stretch>
            <a:fillRect/>
          </a:stretch>
        </p:blipFill>
        <p:spPr>
          <a:xfrm>
            <a:off x="0" y="586976"/>
            <a:ext cx="8327095" cy="6049280"/>
          </a:xfrm>
          <a:prstGeom prst="rect">
            <a:avLst/>
          </a:prstGeom>
        </p:spPr>
      </p:pic>
      <p:graphicFrame>
        <p:nvGraphicFramePr>
          <p:cNvPr id="5" name="Diagram 4">
            <a:extLst>
              <a:ext uri="{FF2B5EF4-FFF2-40B4-BE49-F238E27FC236}">
                <a16:creationId xmlns:a16="http://schemas.microsoft.com/office/drawing/2014/main" id="{F4ECBDC2-C4DD-B7A9-1CF6-59DE35A02063}"/>
              </a:ext>
            </a:extLst>
          </p:cNvPr>
          <p:cNvGraphicFramePr/>
          <p:nvPr>
            <p:extLst>
              <p:ext uri="{D42A27DB-BD31-4B8C-83A1-F6EECF244321}">
                <p14:modId xmlns:p14="http://schemas.microsoft.com/office/powerpoint/2010/main" val="37601558"/>
              </p:ext>
            </p:extLst>
          </p:nvPr>
        </p:nvGraphicFramePr>
        <p:xfrm>
          <a:off x="8140148" y="883682"/>
          <a:ext cx="3901107" cy="36485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6" name="TextBox 65">
            <a:extLst>
              <a:ext uri="{FF2B5EF4-FFF2-40B4-BE49-F238E27FC236}">
                <a16:creationId xmlns:a16="http://schemas.microsoft.com/office/drawing/2014/main" id="{F2799D2B-6999-AD06-EF6B-0C5B7E3069CD}"/>
              </a:ext>
            </a:extLst>
          </p:cNvPr>
          <p:cNvSpPr txBox="1"/>
          <p:nvPr/>
        </p:nvSpPr>
        <p:spPr>
          <a:xfrm>
            <a:off x="466725" y="514350"/>
            <a:ext cx="2552700" cy="369332"/>
          </a:xfrm>
          <a:prstGeom prst="rect">
            <a:avLst/>
          </a:prstGeom>
          <a:noFill/>
        </p:spPr>
        <p:txBody>
          <a:bodyPr wrap="square" rtlCol="0">
            <a:spAutoFit/>
          </a:bodyPr>
          <a:lstStyle/>
          <a:p>
            <a:endParaRPr lang="en-IN" b="1" dirty="0">
              <a:latin typeface="Cambria" panose="02040503050406030204" pitchFamily="18" charset="0"/>
            </a:endParaRPr>
          </a:p>
        </p:txBody>
      </p:sp>
      <p:sp>
        <p:nvSpPr>
          <p:cNvPr id="67" name="TextBox 66">
            <a:extLst>
              <a:ext uri="{FF2B5EF4-FFF2-40B4-BE49-F238E27FC236}">
                <a16:creationId xmlns:a16="http://schemas.microsoft.com/office/drawing/2014/main" id="{BABA7F41-2C0F-576E-18D2-B4D27413DA18}"/>
              </a:ext>
            </a:extLst>
          </p:cNvPr>
          <p:cNvSpPr txBox="1"/>
          <p:nvPr/>
        </p:nvSpPr>
        <p:spPr>
          <a:xfrm>
            <a:off x="2417278" y="145018"/>
            <a:ext cx="7673422" cy="369332"/>
          </a:xfrm>
          <a:prstGeom prst="rect">
            <a:avLst/>
          </a:prstGeom>
          <a:noFill/>
        </p:spPr>
        <p:txBody>
          <a:bodyPr wrap="square" rtlCol="0">
            <a:spAutoFit/>
          </a:bodyPr>
          <a:lstStyle/>
          <a:p>
            <a:r>
              <a:rPr lang="en-IN" b="1" dirty="0">
                <a:latin typeface="Cambria" panose="02040503050406030204" pitchFamily="18" charset="0"/>
              </a:rPr>
              <a:t>CORRELATION OF CHURN WITH OTHER VARIABLES</a:t>
            </a:r>
          </a:p>
        </p:txBody>
      </p:sp>
      <p:grpSp>
        <p:nvGrpSpPr>
          <p:cNvPr id="2" name="Group 1">
            <a:extLst>
              <a:ext uri="{FF2B5EF4-FFF2-40B4-BE49-F238E27FC236}">
                <a16:creationId xmlns:a16="http://schemas.microsoft.com/office/drawing/2014/main" id="{F71A8A94-86FE-75DB-B911-AB7CA851FCD9}"/>
              </a:ext>
            </a:extLst>
          </p:cNvPr>
          <p:cNvGrpSpPr/>
          <p:nvPr/>
        </p:nvGrpSpPr>
        <p:grpSpPr>
          <a:xfrm>
            <a:off x="8140147" y="4253662"/>
            <a:ext cx="3901107" cy="1287625"/>
            <a:chOff x="0" y="2359154"/>
            <a:chExt cx="3901107" cy="1287625"/>
          </a:xfrm>
        </p:grpSpPr>
        <p:sp>
          <p:nvSpPr>
            <p:cNvPr id="4" name="Rectangle 3">
              <a:extLst>
                <a:ext uri="{FF2B5EF4-FFF2-40B4-BE49-F238E27FC236}">
                  <a16:creationId xmlns:a16="http://schemas.microsoft.com/office/drawing/2014/main" id="{5ED6A5B0-AAC2-B9E6-AC42-A7D27DE7E80F}"/>
                </a:ext>
              </a:extLst>
            </p:cNvPr>
            <p:cNvSpPr/>
            <p:nvPr/>
          </p:nvSpPr>
          <p:spPr>
            <a:xfrm>
              <a:off x="0" y="2431780"/>
              <a:ext cx="3901107" cy="121499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 name="TextBox 5">
              <a:extLst>
                <a:ext uri="{FF2B5EF4-FFF2-40B4-BE49-F238E27FC236}">
                  <a16:creationId xmlns:a16="http://schemas.microsoft.com/office/drawing/2014/main" id="{F9C23786-A3FF-B43D-476A-13F41117C55C}"/>
                </a:ext>
              </a:extLst>
            </p:cNvPr>
            <p:cNvSpPr txBox="1"/>
            <p:nvPr/>
          </p:nvSpPr>
          <p:spPr>
            <a:xfrm>
              <a:off x="0" y="2359154"/>
              <a:ext cx="3901107" cy="121499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9530" tIns="49530" rIns="49530" bIns="49530" numCol="1" spcCol="1270" anchor="t" anchorCtr="0">
              <a:noAutofit/>
            </a:bodyPr>
            <a:lstStyle/>
            <a:p>
              <a:pPr marL="0" lvl="0" indent="0" algn="l" defTabSz="577850">
                <a:lnSpc>
                  <a:spcPct val="100000"/>
                </a:lnSpc>
                <a:spcBef>
                  <a:spcPct val="0"/>
                </a:spcBef>
                <a:spcAft>
                  <a:spcPct val="35000"/>
                </a:spcAft>
                <a:buNone/>
              </a:pPr>
              <a:r>
                <a:rPr lang="en-US" sz="1300" b="1" i="0" kern="1200" dirty="0">
                  <a:latin typeface="Cambria" panose="02040503050406030204" pitchFamily="18" charset="0"/>
                </a:rPr>
                <a:t>Observations</a:t>
              </a:r>
            </a:p>
            <a:p>
              <a:pPr marL="285750" lvl="0" indent="-285750" algn="l" defTabSz="577850">
                <a:lnSpc>
                  <a:spcPct val="100000"/>
                </a:lnSpc>
                <a:spcBef>
                  <a:spcPct val="0"/>
                </a:spcBef>
                <a:spcAft>
                  <a:spcPct val="35000"/>
                </a:spcAft>
                <a:buFont typeface="Arial" panose="020B0604020202020204" pitchFamily="34" charset="0"/>
                <a:buChar char="•"/>
              </a:pPr>
              <a:r>
                <a:rPr lang="en-US" sz="1300" i="0" kern="1200" dirty="0">
                  <a:latin typeface="Cambria" panose="02040503050406030204" pitchFamily="18" charset="0"/>
                </a:rPr>
                <a:t>No Strong Correlation among variables</a:t>
              </a:r>
            </a:p>
            <a:p>
              <a:pPr marL="285750" lvl="0" indent="-285750" algn="l" defTabSz="577850">
                <a:lnSpc>
                  <a:spcPct val="100000"/>
                </a:lnSpc>
                <a:spcBef>
                  <a:spcPct val="0"/>
                </a:spcBef>
                <a:spcAft>
                  <a:spcPct val="35000"/>
                </a:spcAft>
                <a:buFont typeface="Arial" panose="020B0604020202020204" pitchFamily="34" charset="0"/>
                <a:buChar char="•"/>
              </a:pPr>
              <a:r>
                <a:rPr lang="en-US" sz="1300" dirty="0">
                  <a:latin typeface="Cambria" panose="02040503050406030204" pitchFamily="18" charset="0"/>
                </a:rPr>
                <a:t>Moderately Strong Positive Correlation – </a:t>
              </a:r>
              <a:r>
                <a:rPr lang="en-US" sz="1300" dirty="0" err="1">
                  <a:latin typeface="Cambria" panose="02040503050406030204" pitchFamily="18" charset="0"/>
                </a:rPr>
                <a:t>Contract_Month</a:t>
              </a:r>
              <a:r>
                <a:rPr lang="en-US" sz="1300" dirty="0">
                  <a:latin typeface="Cambria" panose="02040503050406030204" pitchFamily="18" charset="0"/>
                </a:rPr>
                <a:t> to month, Online </a:t>
              </a:r>
              <a:r>
                <a:rPr lang="en-US" sz="1300" dirty="0" err="1">
                  <a:latin typeface="Cambria" panose="02040503050406030204" pitchFamily="18" charset="0"/>
                </a:rPr>
                <a:t>Security_No</a:t>
              </a:r>
              <a:r>
                <a:rPr lang="en-US" sz="1300" dirty="0">
                  <a:latin typeface="Cambria" panose="02040503050406030204" pitchFamily="18" charset="0"/>
                </a:rPr>
                <a:t>, </a:t>
              </a:r>
              <a:r>
                <a:rPr lang="en-US" sz="1300" dirty="0" err="1">
                  <a:latin typeface="Cambria" panose="02040503050406030204" pitchFamily="18" charset="0"/>
                </a:rPr>
                <a:t>Tech_Support_No</a:t>
              </a:r>
              <a:r>
                <a:rPr lang="en-US" sz="1300" dirty="0">
                  <a:latin typeface="Cambria" panose="02040503050406030204" pitchFamily="18" charset="0"/>
                </a:rPr>
                <a:t>, </a:t>
              </a:r>
              <a:r>
                <a:rPr lang="en-US" sz="1300" dirty="0" err="1">
                  <a:latin typeface="Cambria" panose="02040503050406030204" pitchFamily="18" charset="0"/>
                </a:rPr>
                <a:t>Internet_Service_Fiber</a:t>
              </a:r>
              <a:r>
                <a:rPr lang="en-US" sz="1300" dirty="0">
                  <a:latin typeface="Cambria" panose="02040503050406030204" pitchFamily="18" charset="0"/>
                </a:rPr>
                <a:t> </a:t>
              </a:r>
              <a:r>
                <a:rPr lang="en-US" sz="1300" dirty="0" err="1">
                  <a:latin typeface="Cambria" panose="02040503050406030204" pitchFamily="18" charset="0"/>
                </a:rPr>
                <a:t>Optic_No</a:t>
              </a:r>
              <a:r>
                <a:rPr lang="en-US" sz="1300" dirty="0">
                  <a:latin typeface="Cambria" panose="02040503050406030204" pitchFamily="18" charset="0"/>
                </a:rPr>
                <a:t>, Payment </a:t>
              </a:r>
              <a:r>
                <a:rPr lang="en-US" sz="1300" dirty="0" err="1">
                  <a:latin typeface="Cambria" panose="02040503050406030204" pitchFamily="18" charset="0"/>
                </a:rPr>
                <a:t>Method_Electronic</a:t>
              </a:r>
              <a:r>
                <a:rPr lang="en-US" sz="1300" dirty="0">
                  <a:latin typeface="Cambria" panose="02040503050406030204" pitchFamily="18" charset="0"/>
                </a:rPr>
                <a:t> </a:t>
              </a:r>
              <a:r>
                <a:rPr lang="en-US" sz="1300" dirty="0" err="1">
                  <a:latin typeface="Cambria" panose="02040503050406030204" pitchFamily="18" charset="0"/>
                </a:rPr>
                <a:t>Check_No</a:t>
              </a:r>
              <a:r>
                <a:rPr lang="en-US" sz="1300" dirty="0">
                  <a:latin typeface="Cambria" panose="02040503050406030204" pitchFamily="18" charset="0"/>
                </a:rPr>
                <a:t>, </a:t>
              </a:r>
              <a:r>
                <a:rPr lang="en-US" sz="1300" dirty="0" err="1">
                  <a:latin typeface="Cambria" panose="02040503050406030204" pitchFamily="18" charset="0"/>
                </a:rPr>
                <a:t>Online_Backup_No</a:t>
              </a:r>
              <a:r>
                <a:rPr lang="en-US" sz="1300" dirty="0">
                  <a:latin typeface="Cambria" panose="02040503050406030204" pitchFamily="18" charset="0"/>
                </a:rPr>
                <a:t>, </a:t>
              </a:r>
            </a:p>
            <a:p>
              <a:pPr marL="285750" lvl="0" indent="-285750" algn="l" defTabSz="577850">
                <a:lnSpc>
                  <a:spcPct val="100000"/>
                </a:lnSpc>
                <a:spcBef>
                  <a:spcPct val="0"/>
                </a:spcBef>
                <a:spcAft>
                  <a:spcPct val="35000"/>
                </a:spcAft>
                <a:buFont typeface="Arial" panose="020B0604020202020204" pitchFamily="34" charset="0"/>
                <a:buChar char="•"/>
              </a:pPr>
              <a:r>
                <a:rPr lang="en-US" sz="1300" dirty="0">
                  <a:latin typeface="Cambria" panose="02040503050406030204" pitchFamily="18" charset="0"/>
                </a:rPr>
                <a:t>Moderately Strong Negative Correlation - Contract Two Year, Tenure </a:t>
              </a:r>
            </a:p>
            <a:p>
              <a:pPr marL="285750" lvl="0" indent="-285750" algn="l" defTabSz="577850">
                <a:lnSpc>
                  <a:spcPct val="100000"/>
                </a:lnSpc>
                <a:spcBef>
                  <a:spcPct val="0"/>
                </a:spcBef>
                <a:spcAft>
                  <a:spcPct val="35000"/>
                </a:spcAft>
                <a:buFont typeface="Arial" panose="020B0604020202020204" pitchFamily="34" charset="0"/>
                <a:buChar char="•"/>
              </a:pPr>
              <a:r>
                <a:rPr lang="en-US" sz="1300" i="0" kern="1200" dirty="0">
                  <a:latin typeface="Cambria" panose="02040503050406030204" pitchFamily="18" charset="0"/>
                </a:rPr>
                <a:t>Rest are lowly correlated</a:t>
              </a:r>
            </a:p>
            <a:p>
              <a:pPr marL="0" lvl="0" indent="0" algn="l" defTabSz="577850">
                <a:lnSpc>
                  <a:spcPct val="100000"/>
                </a:lnSpc>
                <a:spcBef>
                  <a:spcPct val="0"/>
                </a:spcBef>
                <a:spcAft>
                  <a:spcPct val="35000"/>
                </a:spcAft>
                <a:buNone/>
              </a:pPr>
              <a:endParaRPr lang="en-IN" sz="1300" b="1" kern="1200" dirty="0">
                <a:latin typeface="Cambria" panose="02040503050406030204" pitchFamily="18" charset="0"/>
              </a:endParaRPr>
            </a:p>
          </p:txBody>
        </p:sp>
      </p:grpSp>
    </p:spTree>
    <p:extLst>
      <p:ext uri="{BB962C8B-B14F-4D97-AF65-F5344CB8AC3E}">
        <p14:creationId xmlns:p14="http://schemas.microsoft.com/office/powerpoint/2010/main" val="26569298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4295A9-EE21-F33F-F7A8-2E25982DFF11}"/>
              </a:ext>
            </a:extLst>
          </p:cNvPr>
          <p:cNvPicPr>
            <a:picLocks noChangeAspect="1"/>
          </p:cNvPicPr>
          <p:nvPr/>
        </p:nvPicPr>
        <p:blipFill rotWithShape="1">
          <a:blip r:embed="rId2"/>
          <a:srcRect t="3438"/>
          <a:stretch/>
        </p:blipFill>
        <p:spPr>
          <a:xfrm>
            <a:off x="127547" y="2435077"/>
            <a:ext cx="5829805" cy="3554234"/>
          </a:xfrm>
          <a:prstGeom prst="rect">
            <a:avLst/>
          </a:prstGeom>
        </p:spPr>
      </p:pic>
      <p:pic>
        <p:nvPicPr>
          <p:cNvPr id="3" name="Picture 2">
            <a:extLst>
              <a:ext uri="{FF2B5EF4-FFF2-40B4-BE49-F238E27FC236}">
                <a16:creationId xmlns:a16="http://schemas.microsoft.com/office/drawing/2014/main" id="{C6D8E886-E523-2245-1987-D30F6B0FED15}"/>
              </a:ext>
            </a:extLst>
          </p:cNvPr>
          <p:cNvPicPr>
            <a:picLocks noChangeAspect="1"/>
          </p:cNvPicPr>
          <p:nvPr/>
        </p:nvPicPr>
        <p:blipFill rotWithShape="1">
          <a:blip r:embed="rId3"/>
          <a:srcRect b="6594"/>
          <a:stretch/>
        </p:blipFill>
        <p:spPr>
          <a:xfrm>
            <a:off x="7366106" y="2524979"/>
            <a:ext cx="4180695" cy="3414579"/>
          </a:xfrm>
          <a:prstGeom prst="rect">
            <a:avLst/>
          </a:prstGeom>
        </p:spPr>
      </p:pic>
      <p:sp>
        <p:nvSpPr>
          <p:cNvPr id="7" name="TextBox 6">
            <a:extLst>
              <a:ext uri="{FF2B5EF4-FFF2-40B4-BE49-F238E27FC236}">
                <a16:creationId xmlns:a16="http://schemas.microsoft.com/office/drawing/2014/main" id="{532820B2-8705-6666-DB47-9A3179B298E8}"/>
              </a:ext>
            </a:extLst>
          </p:cNvPr>
          <p:cNvSpPr txBox="1"/>
          <p:nvPr/>
        </p:nvSpPr>
        <p:spPr>
          <a:xfrm>
            <a:off x="4156181" y="372831"/>
            <a:ext cx="4037560" cy="523220"/>
          </a:xfrm>
          <a:prstGeom prst="rect">
            <a:avLst/>
          </a:prstGeom>
          <a:noFill/>
        </p:spPr>
        <p:txBody>
          <a:bodyPr wrap="square" rtlCol="0">
            <a:spAutoFit/>
          </a:bodyPr>
          <a:lstStyle/>
          <a:p>
            <a:r>
              <a:rPr lang="en-IN" sz="2800" b="1" dirty="0">
                <a:latin typeface="Cambria" panose="02040503050406030204" pitchFamily="18" charset="0"/>
              </a:rPr>
              <a:t>DATA VISULAIZATION</a:t>
            </a:r>
          </a:p>
        </p:txBody>
      </p:sp>
      <p:sp>
        <p:nvSpPr>
          <p:cNvPr id="13" name="TextBox 12">
            <a:extLst>
              <a:ext uri="{FF2B5EF4-FFF2-40B4-BE49-F238E27FC236}">
                <a16:creationId xmlns:a16="http://schemas.microsoft.com/office/drawing/2014/main" id="{4DD8F297-5E57-A87E-629F-02BCF9943493}"/>
              </a:ext>
            </a:extLst>
          </p:cNvPr>
          <p:cNvSpPr txBox="1"/>
          <p:nvPr/>
        </p:nvSpPr>
        <p:spPr>
          <a:xfrm flipH="1">
            <a:off x="420072" y="-28311"/>
            <a:ext cx="9439275" cy="369332"/>
          </a:xfrm>
          <a:prstGeom prst="rect">
            <a:avLst/>
          </a:prstGeom>
          <a:noFill/>
        </p:spPr>
        <p:txBody>
          <a:bodyPr wrap="square" rtlCol="0">
            <a:spAutoFit/>
          </a:bodyPr>
          <a:lstStyle/>
          <a:p>
            <a:endParaRPr lang="en-IN" sz="1800" dirty="0">
              <a:latin typeface="Cambria" panose="02040503050406030204" pitchFamily="18" charset="0"/>
              <a:ea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C43CA402-B530-ED86-83F9-B479749C81DE}"/>
              </a:ext>
            </a:extLst>
          </p:cNvPr>
          <p:cNvSpPr txBox="1"/>
          <p:nvPr/>
        </p:nvSpPr>
        <p:spPr>
          <a:xfrm flipH="1">
            <a:off x="420071" y="971943"/>
            <a:ext cx="11126729" cy="923330"/>
          </a:xfrm>
          <a:prstGeom prst="rect">
            <a:avLst/>
          </a:prstGeom>
          <a:noFill/>
        </p:spPr>
        <p:txBody>
          <a:bodyPr wrap="square" rtlCol="0">
            <a:spAutoFit/>
          </a:bodyPr>
          <a:lstStyle/>
          <a:p>
            <a:r>
              <a:rPr lang="en-IN" sz="1800" dirty="0">
                <a:latin typeface="Cambria" panose="02040503050406030204" pitchFamily="18" charset="0"/>
                <a:ea typeface="Calibri" panose="020F0502020204030204" pitchFamily="34" charset="0"/>
                <a:cs typeface="Calibri" panose="020F0502020204030204" pitchFamily="34" charset="0"/>
              </a:rPr>
              <a:t>We performed the </a:t>
            </a:r>
            <a:r>
              <a:rPr lang="en-IN" sz="1800" b="1" dirty="0">
                <a:latin typeface="Cambria" panose="02040503050406030204" pitchFamily="18" charset="0"/>
                <a:ea typeface="Calibri" panose="020F0502020204030204" pitchFamily="34" charset="0"/>
                <a:cs typeface="Calibri" panose="020F0502020204030204" pitchFamily="34" charset="0"/>
              </a:rPr>
              <a:t>Data Visualization </a:t>
            </a:r>
            <a:r>
              <a:rPr lang="en-IN" sz="1800" dirty="0">
                <a:latin typeface="Cambria" panose="02040503050406030204" pitchFamily="18" charset="0"/>
                <a:ea typeface="Calibri" panose="020F0502020204030204" pitchFamily="34" charset="0"/>
                <a:cs typeface="Calibri" panose="020F0502020204030204" pitchFamily="34" charset="0"/>
              </a:rPr>
              <a:t>on the data to get the insights about the customer churn based on the required factors.</a:t>
            </a:r>
          </a:p>
          <a:p>
            <a:endParaRPr lang="en-IN" sz="1800" dirty="0">
              <a:latin typeface="Cambria" panose="020405030504060302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35864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421ED38-800A-4B8F-C755-473164D3A3DA}"/>
              </a:ext>
            </a:extLst>
          </p:cNvPr>
          <p:cNvPicPr>
            <a:picLocks noChangeAspect="1"/>
          </p:cNvPicPr>
          <p:nvPr/>
        </p:nvPicPr>
        <p:blipFill>
          <a:blip r:embed="rId2"/>
          <a:stretch>
            <a:fillRect/>
          </a:stretch>
        </p:blipFill>
        <p:spPr>
          <a:xfrm>
            <a:off x="550662" y="439004"/>
            <a:ext cx="11641338" cy="2989995"/>
          </a:xfrm>
          <a:prstGeom prst="rect">
            <a:avLst/>
          </a:prstGeom>
        </p:spPr>
      </p:pic>
      <p:pic>
        <p:nvPicPr>
          <p:cNvPr id="5" name="Picture 4">
            <a:extLst>
              <a:ext uri="{FF2B5EF4-FFF2-40B4-BE49-F238E27FC236}">
                <a16:creationId xmlns:a16="http://schemas.microsoft.com/office/drawing/2014/main" id="{67DFC033-F247-48C7-65D9-3A0368F4C727}"/>
              </a:ext>
            </a:extLst>
          </p:cNvPr>
          <p:cNvPicPr>
            <a:picLocks noChangeAspect="1"/>
          </p:cNvPicPr>
          <p:nvPr/>
        </p:nvPicPr>
        <p:blipFill>
          <a:blip r:embed="rId3"/>
          <a:stretch>
            <a:fillRect/>
          </a:stretch>
        </p:blipFill>
        <p:spPr>
          <a:xfrm>
            <a:off x="550662" y="3494014"/>
            <a:ext cx="3690248" cy="2924982"/>
          </a:xfrm>
          <a:prstGeom prst="rect">
            <a:avLst/>
          </a:prstGeom>
        </p:spPr>
      </p:pic>
      <p:pic>
        <p:nvPicPr>
          <p:cNvPr id="3" name="Picture 2">
            <a:extLst>
              <a:ext uri="{FF2B5EF4-FFF2-40B4-BE49-F238E27FC236}">
                <a16:creationId xmlns:a16="http://schemas.microsoft.com/office/drawing/2014/main" id="{F433871A-CE39-E785-3345-4020DC62BB1F}"/>
              </a:ext>
            </a:extLst>
          </p:cNvPr>
          <p:cNvPicPr>
            <a:picLocks noChangeAspect="1"/>
          </p:cNvPicPr>
          <p:nvPr/>
        </p:nvPicPr>
        <p:blipFill>
          <a:blip r:embed="rId4"/>
          <a:stretch>
            <a:fillRect/>
          </a:stretch>
        </p:blipFill>
        <p:spPr>
          <a:xfrm>
            <a:off x="4240910" y="3553686"/>
            <a:ext cx="3213186" cy="2748266"/>
          </a:xfrm>
          <a:prstGeom prst="rect">
            <a:avLst/>
          </a:prstGeom>
        </p:spPr>
      </p:pic>
      <p:pic>
        <p:nvPicPr>
          <p:cNvPr id="7" name="Picture 6">
            <a:extLst>
              <a:ext uri="{FF2B5EF4-FFF2-40B4-BE49-F238E27FC236}">
                <a16:creationId xmlns:a16="http://schemas.microsoft.com/office/drawing/2014/main" id="{C5B8A536-95BF-178F-A945-C5266F739F1C}"/>
              </a:ext>
            </a:extLst>
          </p:cNvPr>
          <p:cNvPicPr>
            <a:picLocks noChangeAspect="1"/>
          </p:cNvPicPr>
          <p:nvPr/>
        </p:nvPicPr>
        <p:blipFill>
          <a:blip r:embed="rId5"/>
          <a:stretch>
            <a:fillRect/>
          </a:stretch>
        </p:blipFill>
        <p:spPr>
          <a:xfrm>
            <a:off x="7222586" y="3311957"/>
            <a:ext cx="4815085" cy="3546043"/>
          </a:xfrm>
          <a:prstGeom prst="rect">
            <a:avLst/>
          </a:prstGeom>
        </p:spPr>
      </p:pic>
    </p:spTree>
    <p:extLst>
      <p:ext uri="{BB962C8B-B14F-4D97-AF65-F5344CB8AC3E}">
        <p14:creationId xmlns:p14="http://schemas.microsoft.com/office/powerpoint/2010/main" val="9954178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430B4F-4F73-A236-C652-98889132B744}"/>
              </a:ext>
            </a:extLst>
          </p:cNvPr>
          <p:cNvPicPr>
            <a:picLocks noChangeAspect="1"/>
          </p:cNvPicPr>
          <p:nvPr/>
        </p:nvPicPr>
        <p:blipFill>
          <a:blip r:embed="rId2"/>
          <a:stretch>
            <a:fillRect/>
          </a:stretch>
        </p:blipFill>
        <p:spPr>
          <a:xfrm>
            <a:off x="0" y="-1"/>
            <a:ext cx="12191999" cy="6858001"/>
          </a:xfrm>
          <a:prstGeom prst="rect">
            <a:avLst/>
          </a:prstGeom>
        </p:spPr>
      </p:pic>
    </p:spTree>
    <p:extLst>
      <p:ext uri="{BB962C8B-B14F-4D97-AF65-F5344CB8AC3E}">
        <p14:creationId xmlns:p14="http://schemas.microsoft.com/office/powerpoint/2010/main" val="18997628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DCA48D-0FBA-E4A8-09BC-19FF38151801}"/>
              </a:ext>
            </a:extLst>
          </p:cNvPr>
          <p:cNvPicPr>
            <a:picLocks noChangeAspect="1"/>
          </p:cNvPicPr>
          <p:nvPr/>
        </p:nvPicPr>
        <p:blipFill>
          <a:blip r:embed="rId2"/>
          <a:stretch>
            <a:fillRect/>
          </a:stretch>
        </p:blipFill>
        <p:spPr>
          <a:xfrm>
            <a:off x="81023" y="782592"/>
            <a:ext cx="3157205" cy="2304759"/>
          </a:xfrm>
          <a:prstGeom prst="rect">
            <a:avLst/>
          </a:prstGeom>
        </p:spPr>
      </p:pic>
      <p:pic>
        <p:nvPicPr>
          <p:cNvPr id="10" name="Picture 9">
            <a:extLst>
              <a:ext uri="{FF2B5EF4-FFF2-40B4-BE49-F238E27FC236}">
                <a16:creationId xmlns:a16="http://schemas.microsoft.com/office/drawing/2014/main" id="{E4403132-2044-2112-C46A-2205738145C5}"/>
              </a:ext>
            </a:extLst>
          </p:cNvPr>
          <p:cNvPicPr>
            <a:picLocks noChangeAspect="1"/>
          </p:cNvPicPr>
          <p:nvPr/>
        </p:nvPicPr>
        <p:blipFill>
          <a:blip r:embed="rId3"/>
          <a:stretch>
            <a:fillRect/>
          </a:stretch>
        </p:blipFill>
        <p:spPr>
          <a:xfrm>
            <a:off x="3374925" y="782592"/>
            <a:ext cx="3099210" cy="2285666"/>
          </a:xfrm>
          <a:prstGeom prst="rect">
            <a:avLst/>
          </a:prstGeom>
        </p:spPr>
      </p:pic>
      <p:pic>
        <p:nvPicPr>
          <p:cNvPr id="6" name="Picture 5">
            <a:extLst>
              <a:ext uri="{FF2B5EF4-FFF2-40B4-BE49-F238E27FC236}">
                <a16:creationId xmlns:a16="http://schemas.microsoft.com/office/drawing/2014/main" id="{63042EAB-2109-55B4-7F85-4A8537B11F17}"/>
              </a:ext>
            </a:extLst>
          </p:cNvPr>
          <p:cNvPicPr>
            <a:picLocks noChangeAspect="1"/>
          </p:cNvPicPr>
          <p:nvPr/>
        </p:nvPicPr>
        <p:blipFill>
          <a:blip r:embed="rId4"/>
          <a:stretch>
            <a:fillRect/>
          </a:stretch>
        </p:blipFill>
        <p:spPr>
          <a:xfrm>
            <a:off x="4778" y="3789743"/>
            <a:ext cx="3223166" cy="2264274"/>
          </a:xfrm>
          <a:prstGeom prst="rect">
            <a:avLst/>
          </a:prstGeom>
        </p:spPr>
      </p:pic>
      <p:pic>
        <p:nvPicPr>
          <p:cNvPr id="8" name="Picture 7">
            <a:extLst>
              <a:ext uri="{FF2B5EF4-FFF2-40B4-BE49-F238E27FC236}">
                <a16:creationId xmlns:a16="http://schemas.microsoft.com/office/drawing/2014/main" id="{0E1AF698-9CF6-00F7-840E-8B3B790825B9}"/>
              </a:ext>
            </a:extLst>
          </p:cNvPr>
          <p:cNvPicPr>
            <a:picLocks noChangeAspect="1"/>
          </p:cNvPicPr>
          <p:nvPr/>
        </p:nvPicPr>
        <p:blipFill>
          <a:blip r:embed="rId5"/>
          <a:stretch>
            <a:fillRect/>
          </a:stretch>
        </p:blipFill>
        <p:spPr>
          <a:xfrm>
            <a:off x="3374925" y="3789743"/>
            <a:ext cx="3540123" cy="2132923"/>
          </a:xfrm>
          <a:prstGeom prst="rect">
            <a:avLst/>
          </a:prstGeom>
        </p:spPr>
      </p:pic>
      <p:pic>
        <p:nvPicPr>
          <p:cNvPr id="2" name="Picture 1">
            <a:extLst>
              <a:ext uri="{FF2B5EF4-FFF2-40B4-BE49-F238E27FC236}">
                <a16:creationId xmlns:a16="http://schemas.microsoft.com/office/drawing/2014/main" id="{1C7BBA62-84FA-76AB-9FDB-4F21C6D1A4FA}"/>
              </a:ext>
            </a:extLst>
          </p:cNvPr>
          <p:cNvPicPr>
            <a:picLocks noChangeAspect="1"/>
          </p:cNvPicPr>
          <p:nvPr/>
        </p:nvPicPr>
        <p:blipFill>
          <a:blip r:embed="rId6"/>
          <a:stretch>
            <a:fillRect/>
          </a:stretch>
        </p:blipFill>
        <p:spPr>
          <a:xfrm>
            <a:off x="6239933" y="1308576"/>
            <a:ext cx="5952067" cy="4240847"/>
          </a:xfrm>
          <a:prstGeom prst="rect">
            <a:avLst/>
          </a:prstGeom>
        </p:spPr>
      </p:pic>
    </p:spTree>
    <p:extLst>
      <p:ext uri="{BB962C8B-B14F-4D97-AF65-F5344CB8AC3E}">
        <p14:creationId xmlns:p14="http://schemas.microsoft.com/office/powerpoint/2010/main" val="36481286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Explore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1620</TotalTime>
  <Words>2025</Words>
  <Application>Microsoft Macintosh PowerPoint</Application>
  <PresentationFormat>Widescreen</PresentationFormat>
  <Paragraphs>196</Paragraphs>
  <Slides>25</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Avenir Next LT Pro</vt:lpstr>
      <vt:lpstr>AvenirNext LT Pro Medium</vt:lpstr>
      <vt:lpstr>Calibri</vt:lpstr>
      <vt:lpstr>Cambria</vt:lpstr>
      <vt:lpstr>Rockwell</vt:lpstr>
      <vt:lpstr>Segoe UI</vt:lpstr>
      <vt:lpstr>Segoe UI Semilight</vt:lpstr>
      <vt:lpstr>Söhne</vt:lpstr>
      <vt:lpstr>ExploreVTI</vt:lpstr>
      <vt:lpstr>Telecom Churn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Analysis</dc:title>
  <dc:creator>durga Pranitha</dc:creator>
  <cp:lastModifiedBy>Md Kamruzzaman Kamrul</cp:lastModifiedBy>
  <cp:revision>9</cp:revision>
  <dcterms:created xsi:type="dcterms:W3CDTF">2023-10-03T18:43:09Z</dcterms:created>
  <dcterms:modified xsi:type="dcterms:W3CDTF">2023-10-04T23:31:41Z</dcterms:modified>
</cp:coreProperties>
</file>