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1AA82-0860-C539-DFDB-C396EFAE0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3FDDC-3EF7-4F7F-E820-7148059FE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4E620-A5C9-1BB1-9C96-2DC0C382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126B-3A6E-486C-A396-C137154BB572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448E2-4611-2A98-41DE-5FAF5A182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AC94C-D7F3-0E6E-ED47-782F01D4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D615-81D6-47F3-925D-6EEBF49B4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D85AC-AA4F-ED14-5FB4-F8AB9D14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D4526-CDDA-62DE-23D9-4DB62CBE4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7EEAD-91D0-7539-0017-34E4A3D1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126B-3A6E-486C-A396-C137154BB572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C4BD1-970D-8347-D867-2036206C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8C236-776D-1F2E-4B3C-B8BDC2872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D615-81D6-47F3-925D-6EEBF49B4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8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29EF13-0F59-87F4-2D20-CAACEDAFC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D99F66-5751-2E6D-BEA7-4946D0FF1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63843-03B1-1A41-7A33-1B7F0A9D8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126B-3A6E-486C-A396-C137154BB572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47B3A-BF43-D0CE-6ED1-8BC27C6B2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C7475-28B4-A480-14C8-107569B0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D615-81D6-47F3-925D-6EEBF49B4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79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E339-2D71-76AF-DAE1-A792BA3F6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1EF25-37BD-ED8F-DDF4-AFEA7B734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44A69-CCF6-419A-4DC9-28146484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126B-3A6E-486C-A396-C137154BB572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00867-9701-EAC5-AF6F-0A1835DE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4636A-5631-946B-2554-A13F66F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D615-81D6-47F3-925D-6EEBF49B4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2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E386-90A1-4034-5A9D-0742F4A9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EBF97-B6CA-6A2E-FEF2-73C7D08A8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DE075-2B9C-DAE3-E0E6-EBF3E329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126B-3A6E-486C-A396-C137154BB572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FE6CD-E8C7-0217-CDB3-E010F11C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339A4-AC54-7E11-E96F-9EFAE710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D615-81D6-47F3-925D-6EEBF49B4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04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74D5-650A-0C8F-A37A-EE2A450A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0508E-8C2D-5FE3-6E3F-77FE8FEB8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789B7-0439-332E-2113-FC293700E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AEC6F-9DC9-0FF7-A524-F21230354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126B-3A6E-486C-A396-C137154BB572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5BB70-F67D-038F-D49C-B70F10E0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8B5EB-62D3-B80C-78AD-8B5D74C6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D615-81D6-47F3-925D-6EEBF49B4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680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7621B-4E92-99A2-BCAE-FD3ADC04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7C218-DAB2-5028-07C8-D83719DBF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40DE3-EF0B-347D-536B-5417A26E0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358B13-964E-CF81-9361-E57A35489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571370-3CDA-D962-E112-CBB83EF53B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A74AD1-7A66-D81E-FBC8-7F15E03E5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126B-3A6E-486C-A396-C137154BB572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A84177-EDFC-E9DB-7515-706B7FA4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BC4F6B-6441-58FA-4FDD-378038409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D615-81D6-47F3-925D-6EEBF49B4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46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B27F-2090-7130-3F97-946A470D5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9E844-0BEE-FC83-5187-6246D05CE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126B-3A6E-486C-A396-C137154BB572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D0E0A-33F9-A803-B044-834C963C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DD230-9CA6-1C70-D8F7-92C02336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D615-81D6-47F3-925D-6EEBF49B4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63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FFE25-2739-03E2-041F-822A9D72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126B-3A6E-486C-A396-C137154BB572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267E9-5A86-52CC-4040-6CFDCE0E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74694-4230-8F7F-5BC1-6736C9B6C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D615-81D6-47F3-925D-6EEBF49B4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341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C8B8-B610-D9E5-56B6-2BC97A701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F7755-AD07-88FC-D670-C37C3B580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7AECE-FA25-23D2-6054-6605780C4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96844-A396-C722-BA96-7E8767B93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126B-3A6E-486C-A396-C137154BB572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A56D2-21AA-8F6F-1535-9C4C89634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CE588-D1CB-B430-B045-3315661F9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D615-81D6-47F3-925D-6EEBF49B4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08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F18A8-05DE-C1FC-DFD4-EC74F448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C9A5F-111C-5BA6-D11A-C380AF5E3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33C16-27B7-EC18-3D1C-E62DBC333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66727-1BFF-F34E-E92E-DB200E9F9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0126B-3A6E-486C-A396-C137154BB572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C733B-9B9D-6B8B-0AFE-BDBE7ABB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A2C27-24CC-533D-CFEB-A80577F7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D615-81D6-47F3-925D-6EEBF49B4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78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BF8FC8-B790-FDD9-7A48-A2243C75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5DA3E-0A75-E603-DC6A-66F6F4353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8FE22-4347-C249-2B40-F4A5020D6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C0126B-3A6E-486C-A396-C137154BB572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BF5CD-1D4A-CEDB-C3E5-654BE47AC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6FC57-305D-8F47-D228-A6AEC97E9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BBD615-81D6-47F3-925D-6EEBF49B44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12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41C316A-19DA-9387-E2B8-461773E36137}"/>
              </a:ext>
            </a:extLst>
          </p:cNvPr>
          <p:cNvSpPr/>
          <p:nvPr/>
        </p:nvSpPr>
        <p:spPr>
          <a:xfrm>
            <a:off x="0" y="0"/>
            <a:ext cx="2489200" cy="45880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latin typeface="Palatino Linotype" panose="02040502050505030304" pitchFamily="18" charset="0"/>
              </a:rPr>
              <a:t>Key Partners</a:t>
            </a:r>
          </a:p>
          <a:p>
            <a:endParaRPr lang="en-IN" sz="1100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Payment Processors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Insurance Companies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Marketing Partners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Local Businesses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Technology Providers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Biz travel managers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Tourism Partners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 err="1">
                <a:latin typeface="Palatino Linotype" panose="02040502050505030304" pitchFamily="18" charset="0"/>
              </a:rPr>
              <a:t>Superhosts</a:t>
            </a:r>
            <a:endParaRPr lang="en-IN" sz="1100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Insurances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Investors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Experienced Hosts</a:t>
            </a:r>
          </a:p>
          <a:p>
            <a:endParaRPr lang="en-IN" sz="1100" dirty="0">
              <a:latin typeface="Palatino Linotype" panose="02040502050505030304" pitchFamily="18" charset="0"/>
            </a:endParaRPr>
          </a:p>
          <a:p>
            <a:endParaRPr lang="en-IN" sz="1100" dirty="0">
              <a:latin typeface="Palatino Linotype" panose="0204050205050503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3FF43B-1BE0-0271-3B09-11BFB701CC9E}"/>
              </a:ext>
            </a:extLst>
          </p:cNvPr>
          <p:cNvSpPr/>
          <p:nvPr/>
        </p:nvSpPr>
        <p:spPr>
          <a:xfrm>
            <a:off x="2489200" y="0"/>
            <a:ext cx="2377440" cy="22699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latin typeface="Palatino Linotype" panose="02040502050505030304" pitchFamily="18" charset="0"/>
              </a:rPr>
              <a:t>Key Activities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Platform Development and 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Marketing and customer acquisition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 err="1">
                <a:latin typeface="Palatino Linotype" panose="02040502050505030304" pitchFamily="18" charset="0"/>
              </a:rPr>
              <a:t>Contetnt</a:t>
            </a:r>
            <a:r>
              <a:rPr lang="en-IN" sz="1100" dirty="0">
                <a:latin typeface="Palatino Linotype" panose="02040502050505030304" pitchFamily="18" charset="0"/>
              </a:rPr>
              <a:t> Creation and curation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Community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Payment Processing and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Minimize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New offers</a:t>
            </a:r>
          </a:p>
          <a:p>
            <a:endParaRPr lang="en-IN" sz="1100" dirty="0">
              <a:latin typeface="Palatino Linotype" panose="0204050205050503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5BC641-023B-C278-19A6-D34C143B5997}"/>
              </a:ext>
            </a:extLst>
          </p:cNvPr>
          <p:cNvSpPr/>
          <p:nvPr/>
        </p:nvSpPr>
        <p:spPr>
          <a:xfrm>
            <a:off x="4866640" y="0"/>
            <a:ext cx="2458722" cy="45880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latin typeface="Palatino Linotype" panose="02040502050505030304" pitchFamily="18" charset="0"/>
              </a:rPr>
              <a:t>Value Propositions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For Hosts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Income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Ease of getting started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Good, screened guests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Management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Extensive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For guest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Choice &amp; variation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Amenities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Best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Authentic stay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Local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For both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71983C-AFCC-978F-6BC5-37CBB4D459EA}"/>
              </a:ext>
            </a:extLst>
          </p:cNvPr>
          <p:cNvSpPr/>
          <p:nvPr/>
        </p:nvSpPr>
        <p:spPr>
          <a:xfrm>
            <a:off x="7325362" y="0"/>
            <a:ext cx="2458722" cy="23180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latin typeface="Palatino Linotype" panose="02040502050505030304" pitchFamily="18" charset="0"/>
              </a:rPr>
              <a:t>Customer 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Online self-service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Customer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Community Forum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For Hosts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Safety/security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Supports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Issue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To communities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Good neighbour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Good citizen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073E1F-168B-B89A-5636-D0A1785ECD65}"/>
              </a:ext>
            </a:extLst>
          </p:cNvPr>
          <p:cNvSpPr/>
          <p:nvPr/>
        </p:nvSpPr>
        <p:spPr>
          <a:xfrm>
            <a:off x="9784084" y="0"/>
            <a:ext cx="2407916" cy="45880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latin typeface="Palatino Linotype" panose="02040502050505030304" pitchFamily="18" charset="0"/>
              </a:rPr>
              <a:t>Customer Segments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Hosts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Maximisers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Opportunity seekers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Guests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Higher education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Higher income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30-49 years 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Business travel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Luxury travel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775A6E-FE96-9ADC-D10C-11E0B47E49BB}"/>
              </a:ext>
            </a:extLst>
          </p:cNvPr>
          <p:cNvSpPr/>
          <p:nvPr/>
        </p:nvSpPr>
        <p:spPr>
          <a:xfrm>
            <a:off x="6096000" y="4588042"/>
            <a:ext cx="6096000" cy="22699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latin typeface="Palatino Linotype" panose="02040502050505030304" pitchFamily="18" charset="0"/>
              </a:rPr>
              <a:t>Revenue Streams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Host fees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Guest fees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Experience fees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Premium listings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 err="1">
                <a:latin typeface="Palatino Linotype" panose="02040502050505030304" pitchFamily="18" charset="0"/>
              </a:rPr>
              <a:t>Commissiona</a:t>
            </a:r>
            <a:r>
              <a:rPr lang="en-IN" sz="1100" dirty="0">
                <a:latin typeface="Palatino Linotype" panose="02040502050505030304" pitchFamily="18" charset="0"/>
              </a:rPr>
              <a:t> of transaction value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3BF6EB-D7A2-AA29-2AA2-30E22CEC5133}"/>
              </a:ext>
            </a:extLst>
          </p:cNvPr>
          <p:cNvSpPr/>
          <p:nvPr/>
        </p:nvSpPr>
        <p:spPr>
          <a:xfrm>
            <a:off x="0" y="4588042"/>
            <a:ext cx="6096000" cy="22699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latin typeface="Palatino Linotype" panose="02040502050505030304" pitchFamily="18" charset="0"/>
              </a:rPr>
              <a:t>Cost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Marketing and Customer acquisition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Payment processing fees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Customer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Content creation and curation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Technology and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Cost of Revenue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Insurance, Payment Processing, IT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Customer Acquisition, discounts, promos, referrals, associates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B12347-1BD9-5BA4-5A6D-797157AA4C58}"/>
              </a:ext>
            </a:extLst>
          </p:cNvPr>
          <p:cNvSpPr/>
          <p:nvPr/>
        </p:nvSpPr>
        <p:spPr>
          <a:xfrm>
            <a:off x="2489200" y="2269958"/>
            <a:ext cx="2377440" cy="23180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latin typeface="Palatino Linotype" panose="02040502050505030304" pitchFamily="18" charset="0"/>
              </a:rPr>
              <a:t>Key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The Airbnb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User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Brand Reputation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Payment Processing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Active hosts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Brand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Acquisitions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Hosts and Guests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100" dirty="0">
              <a:latin typeface="Palatino Linotype" panose="0204050205050503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4C7EA-040B-7BB2-F8F9-BB5480564FCD}"/>
              </a:ext>
            </a:extLst>
          </p:cNvPr>
          <p:cNvSpPr/>
          <p:nvPr/>
        </p:nvSpPr>
        <p:spPr>
          <a:xfrm>
            <a:off x="7325362" y="2318082"/>
            <a:ext cx="2458722" cy="22699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dirty="0">
                <a:latin typeface="Palatino Linotype" panose="02040502050505030304" pitchFamily="18" charset="0"/>
              </a:rPr>
              <a:t>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Website and mobile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Marketing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Referral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Social media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Word-of-mouth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Discounts/Promo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Referrals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100" dirty="0">
                <a:latin typeface="Palatino Linotype" panose="02040502050505030304" pitchFamily="18" charset="0"/>
              </a:rPr>
              <a:t>Host/Guest</a:t>
            </a:r>
          </a:p>
        </p:txBody>
      </p:sp>
    </p:spTree>
    <p:extLst>
      <p:ext uri="{BB962C8B-B14F-4D97-AF65-F5344CB8AC3E}">
        <p14:creationId xmlns:p14="http://schemas.microsoft.com/office/powerpoint/2010/main" val="155781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oard with blue text&#10;&#10;Description automatically generated">
            <a:extLst>
              <a:ext uri="{FF2B5EF4-FFF2-40B4-BE49-F238E27FC236}">
                <a16:creationId xmlns:a16="http://schemas.microsoft.com/office/drawing/2014/main" id="{0EDC9173-B9B1-E283-6F5C-C8944DD71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A blue rectangle with black lines&#10;&#10;Description automatically generated">
            <a:extLst>
              <a:ext uri="{FF2B5EF4-FFF2-40B4-BE49-F238E27FC236}">
                <a16:creationId xmlns:a16="http://schemas.microsoft.com/office/drawing/2014/main" id="{FCF26858-F9C6-FFFD-8049-FD5D99537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3" y="5443931"/>
            <a:ext cx="6016487" cy="1374312"/>
          </a:xfrm>
          <a:prstGeom prst="rect">
            <a:avLst/>
          </a:prstGeom>
        </p:spPr>
      </p:pic>
      <p:pic>
        <p:nvPicPr>
          <p:cNvPr id="9" name="Picture 8" descr="A green rectangle with black border&#10;&#10;Description automatically generated">
            <a:extLst>
              <a:ext uri="{FF2B5EF4-FFF2-40B4-BE49-F238E27FC236}">
                <a16:creationId xmlns:a16="http://schemas.microsoft.com/office/drawing/2014/main" id="{37D341E3-5BDF-B0C8-56A8-FCE9C5812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236" y="819507"/>
            <a:ext cx="2415208" cy="4259387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11" name="Picture 10" descr="A person in a white shirt&#10;&#10;Description automatically generated with medium confidence">
            <a:extLst>
              <a:ext uri="{FF2B5EF4-FFF2-40B4-BE49-F238E27FC236}">
                <a16:creationId xmlns:a16="http://schemas.microsoft.com/office/drawing/2014/main" id="{3FBFB749-03BA-C1F8-0905-85B0BDE36C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140" y="3136690"/>
            <a:ext cx="2305878" cy="1942204"/>
          </a:xfrm>
          <a:prstGeom prst="rect">
            <a:avLst/>
          </a:prstGeom>
        </p:spPr>
      </p:pic>
      <p:pic>
        <p:nvPicPr>
          <p:cNvPr id="15" name="Picture 14" descr="A close-up of a pink background&#10;&#10;Description automatically generated">
            <a:extLst>
              <a:ext uri="{FF2B5EF4-FFF2-40B4-BE49-F238E27FC236}">
                <a16:creationId xmlns:a16="http://schemas.microsoft.com/office/drawing/2014/main" id="{2BA3C511-0FE3-D40C-6AF5-61D7B62F6F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140" y="819507"/>
            <a:ext cx="2305877" cy="1963448"/>
          </a:xfrm>
          <a:prstGeom prst="rect">
            <a:avLst/>
          </a:prstGeom>
        </p:spPr>
      </p:pic>
      <p:pic>
        <p:nvPicPr>
          <p:cNvPr id="24" name="Picture 23" descr="A pink rectangular object with black lines&#10;&#10;Description automatically generated">
            <a:extLst>
              <a:ext uri="{FF2B5EF4-FFF2-40B4-BE49-F238E27FC236}">
                <a16:creationId xmlns:a16="http://schemas.microsoft.com/office/drawing/2014/main" id="{A9271686-17F8-CB36-0019-5EF53E6EB2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782" y="3136690"/>
            <a:ext cx="2335697" cy="1942204"/>
          </a:xfrm>
          <a:prstGeom prst="rect">
            <a:avLst/>
          </a:prstGeom>
        </p:spPr>
      </p:pic>
      <p:pic>
        <p:nvPicPr>
          <p:cNvPr id="26" name="Picture 25" descr="A purple rectangle with black lines&#10;&#10;Description automatically generated">
            <a:extLst>
              <a:ext uri="{FF2B5EF4-FFF2-40B4-BE49-F238E27FC236}">
                <a16:creationId xmlns:a16="http://schemas.microsoft.com/office/drawing/2014/main" id="{7270AEC9-788E-E45F-7EBB-09BA8FA71B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713" y="819507"/>
            <a:ext cx="2454967" cy="4259387"/>
          </a:xfrm>
          <a:prstGeom prst="rect">
            <a:avLst/>
          </a:prstGeom>
        </p:spPr>
      </p:pic>
      <p:pic>
        <p:nvPicPr>
          <p:cNvPr id="28" name="Picture 27" descr="A yellow rectangular object with black edges&#10;&#10;Description automatically generated">
            <a:extLst>
              <a:ext uri="{FF2B5EF4-FFF2-40B4-BE49-F238E27FC236}">
                <a16:creationId xmlns:a16="http://schemas.microsoft.com/office/drawing/2014/main" id="{754708DF-0AD8-02CA-6AD1-496C2668C0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1" y="819508"/>
            <a:ext cx="2378766" cy="424944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0B0D9A0-E173-2BB1-1DCF-DDE449E5E0D6}"/>
              </a:ext>
            </a:extLst>
          </p:cNvPr>
          <p:cNvSpPr/>
          <p:nvPr/>
        </p:nvSpPr>
        <p:spPr>
          <a:xfrm>
            <a:off x="2484782" y="819508"/>
            <a:ext cx="2335696" cy="1942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Platform Development and 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Marketing and Customer Acquisition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Content Creation and Curation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Community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Payment Processing and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Minimize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Consistent Guest Experiences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0A5C70-5C79-6E9D-7666-781EA2FAEDBB}"/>
              </a:ext>
            </a:extLst>
          </p:cNvPr>
          <p:cNvSpPr/>
          <p:nvPr/>
        </p:nvSpPr>
        <p:spPr>
          <a:xfrm>
            <a:off x="6155635" y="5432629"/>
            <a:ext cx="5970106" cy="1374312"/>
          </a:xfrm>
          <a:prstGeom prst="rect">
            <a:avLst/>
          </a:prstGeom>
          <a:solidFill>
            <a:srgbClr val="DB9E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Host Fees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Guest Fees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Experience Fees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Premium Listings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Commissions on Transaction Values</a:t>
            </a:r>
            <a:endParaRPr lang="en-IN" sz="11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AAD025-014E-43C5-D9A8-3F77608D2343}"/>
              </a:ext>
            </a:extLst>
          </p:cNvPr>
          <p:cNvSpPr txBox="1"/>
          <p:nvPr/>
        </p:nvSpPr>
        <p:spPr>
          <a:xfrm>
            <a:off x="3832068" y="21000"/>
            <a:ext cx="417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Airbnb Business Model Canvas</a:t>
            </a:r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C3DF4B-404A-2B0C-0785-BBAD946AB789}"/>
              </a:ext>
            </a:extLst>
          </p:cNvPr>
          <p:cNvSpPr txBox="1"/>
          <p:nvPr/>
        </p:nvSpPr>
        <p:spPr>
          <a:xfrm>
            <a:off x="56320" y="908828"/>
            <a:ext cx="2348948" cy="203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Payment Processors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Insurance Companies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Marketing Partners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Local Businesses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Technology Providers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Business Travel Managers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Tourism Partners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 err="1">
                <a:latin typeface="Cambria" panose="02040503050406030204" pitchFamily="18" charset="0"/>
                <a:ea typeface="Cambria" panose="02040503050406030204" pitchFamily="18" charset="0"/>
              </a:rPr>
              <a:t>Superhosts</a:t>
            </a:r>
            <a:endParaRPr lang="en-US" sz="115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Experienced Hosts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Investors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Commercial Partners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AB98C8-E029-2D53-81BF-440A90686AFB}"/>
              </a:ext>
            </a:extLst>
          </p:cNvPr>
          <p:cNvSpPr txBox="1"/>
          <p:nvPr/>
        </p:nvSpPr>
        <p:spPr>
          <a:xfrm>
            <a:off x="5015134" y="942168"/>
            <a:ext cx="240526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" b="1" dirty="0">
                <a:latin typeface="Cambria" panose="02040503050406030204" pitchFamily="18" charset="0"/>
                <a:ea typeface="Cambria" panose="02040503050406030204" pitchFamily="18" charset="0"/>
              </a:rPr>
              <a:t>For Hosts: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Income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Ease of Getting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Good, Screened Guests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Management Tools</a:t>
            </a:r>
          </a:p>
          <a:p>
            <a:endParaRPr lang="en-US" sz="115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50" b="1" dirty="0">
                <a:latin typeface="Cambria" panose="02040503050406030204" pitchFamily="18" charset="0"/>
                <a:ea typeface="Cambria" panose="02040503050406030204" pitchFamily="18" charset="0"/>
              </a:rPr>
              <a:t>For Guests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Choice &amp; Variation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Amenities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Best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Authentic Stay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Local Experience</a:t>
            </a:r>
          </a:p>
          <a:p>
            <a:endParaRPr lang="en-US" sz="115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50" b="1" dirty="0">
                <a:latin typeface="Cambria" panose="02040503050406030204" pitchFamily="18" charset="0"/>
                <a:ea typeface="Cambria" panose="02040503050406030204" pitchFamily="18" charset="0"/>
              </a:rPr>
              <a:t>For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Risk Minimization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Ease of Transactions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384E17-2E99-E132-652D-E368782D93DD}"/>
              </a:ext>
            </a:extLst>
          </p:cNvPr>
          <p:cNvSpPr txBox="1"/>
          <p:nvPr/>
        </p:nvSpPr>
        <p:spPr>
          <a:xfrm>
            <a:off x="7372771" y="951147"/>
            <a:ext cx="2116286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Online Self-Service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Customer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Community Forum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Safety/Security 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Issue Management</a:t>
            </a:r>
            <a:endParaRPr lang="en-IN" sz="11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9A02AA-0EB4-48D6-5534-DD67D2930306}"/>
              </a:ext>
            </a:extLst>
          </p:cNvPr>
          <p:cNvSpPr txBox="1"/>
          <p:nvPr/>
        </p:nvSpPr>
        <p:spPr>
          <a:xfrm>
            <a:off x="9819453" y="935783"/>
            <a:ext cx="2177486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" b="1" dirty="0">
                <a:latin typeface="Cambria" panose="02040503050406030204" pitchFamily="18" charset="0"/>
                <a:ea typeface="Cambria" panose="02040503050406030204" pitchFamily="18" charset="0"/>
              </a:rPr>
              <a:t>Hosts: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Maximizers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Opportunity Seekers</a:t>
            </a:r>
          </a:p>
          <a:p>
            <a:endParaRPr lang="en-US" sz="115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150" b="1" dirty="0">
                <a:latin typeface="Cambria" panose="02040503050406030204" pitchFamily="18" charset="0"/>
                <a:ea typeface="Cambria" panose="02040503050406030204" pitchFamily="18" charset="0"/>
              </a:rPr>
              <a:t>Guests: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Higher Education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Higher Income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30-49 Years Old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Business Travelers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Luxury Travelers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Leisure Travelers (Single vs. Family)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Business Travelers (Short vs. Long Term)</a:t>
            </a:r>
            <a:endParaRPr lang="en-IN" sz="11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9672C9-B994-E6E0-0273-2A027ADD19AD}"/>
              </a:ext>
            </a:extLst>
          </p:cNvPr>
          <p:cNvSpPr txBox="1"/>
          <p:nvPr/>
        </p:nvSpPr>
        <p:spPr>
          <a:xfrm>
            <a:off x="2539448" y="3262746"/>
            <a:ext cx="228599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50" b="1" i="0" dirty="0">
                <a:solidFill>
                  <a:srgbClr val="0D0D0D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Key Resources</a:t>
            </a:r>
            <a:endParaRPr lang="en-US" sz="1150" b="0" i="0" dirty="0">
              <a:solidFill>
                <a:srgbClr val="0D0D0D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Airbnb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User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Brand Reputation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Payment Processing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Active Hosts and Guests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Skilled Staff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Acquisitions</a:t>
            </a:r>
            <a:endParaRPr lang="en-IN" sz="11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690758-E6DE-33B9-A93C-E1953595B02E}"/>
              </a:ext>
            </a:extLst>
          </p:cNvPr>
          <p:cNvSpPr txBox="1"/>
          <p:nvPr/>
        </p:nvSpPr>
        <p:spPr>
          <a:xfrm>
            <a:off x="7379804" y="3119207"/>
            <a:ext cx="2276061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Website and Mobile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Marketing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Referral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Social Media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Word-of-Mouth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Discounts/Promotions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Host/Guest Interactions</a:t>
            </a:r>
            <a:endParaRPr lang="en-IN" sz="11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4DD412-4AC4-461E-C99A-E1A15200B907}"/>
              </a:ext>
            </a:extLst>
          </p:cNvPr>
          <p:cNvSpPr txBox="1"/>
          <p:nvPr/>
        </p:nvSpPr>
        <p:spPr>
          <a:xfrm>
            <a:off x="161525" y="5602903"/>
            <a:ext cx="5927851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Cost of revenue: Insurance, Payment processing, IT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General &amp; Admin: G&amp;A staff, legal, Insurance &amp; Customer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Research &amp; development: Technology platform, new offerings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Sales &amp; Marketing: Customer acquisition, discounts, promos, referrals, associates,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50" dirty="0">
                <a:latin typeface="Cambria" panose="02040503050406030204" pitchFamily="18" charset="0"/>
                <a:ea typeface="Cambria" panose="02040503050406030204" pitchFamily="18" charset="0"/>
              </a:rPr>
              <a:t>Marketing and Customer Acquisition, Payment Processing Fees</a:t>
            </a:r>
          </a:p>
        </p:txBody>
      </p:sp>
      <p:pic>
        <p:nvPicPr>
          <p:cNvPr id="1026" name="Picture 2" descr="DesignStudio creates new logo for Airbnb">
            <a:extLst>
              <a:ext uri="{FF2B5EF4-FFF2-40B4-BE49-F238E27FC236}">
                <a16:creationId xmlns:a16="http://schemas.microsoft.com/office/drawing/2014/main" id="{8036C9DB-68E1-52FE-7B72-5B5F94ED0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661" y="64261"/>
            <a:ext cx="333869" cy="33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936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449</Words>
  <Application>Microsoft Office PowerPoint</Application>
  <PresentationFormat>Widescreen</PresentationFormat>
  <Paragraphs>170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Cambria</vt:lpstr>
      <vt:lpstr>Palatino Linotype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Anitta Varghese</dc:creator>
  <cp:lastModifiedBy>MD Kamruzzaman Kamrul</cp:lastModifiedBy>
  <cp:revision>3</cp:revision>
  <dcterms:created xsi:type="dcterms:W3CDTF">2024-02-13T01:50:18Z</dcterms:created>
  <dcterms:modified xsi:type="dcterms:W3CDTF">2024-02-16T03:03:11Z</dcterms:modified>
</cp:coreProperties>
</file>