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531" r:id="rId5"/>
    <p:sldId id="243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242" autoAdjust="0"/>
  </p:normalViewPr>
  <p:slideViewPr>
    <p:cSldViewPr snapToGrid="0" showGuides="1">
      <p:cViewPr varScale="1">
        <p:scale>
          <a:sx n="95" d="100"/>
          <a:sy n="95" d="100"/>
        </p:scale>
        <p:origin x="66" y="126"/>
      </p:cViewPr>
      <p:guideLst>
        <p:guide orient="horz" pos="213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B53ED6-A346-41EA-88EE-98A1D5659F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91D7B9-1F1D-4F9B-BCD4-0B6893C41A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B549D-7912-47CE-BB9D-C81C46F21077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75128-B596-47B1-BE57-1C5A71A36E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7B0F1-FE0D-44CC-BCF0-1CC4C91125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EF39B-AF2A-4EFA-AE7E-EC1FF3735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744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370A3-6847-4770-BAE0-862438C62089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09BC-39F4-43B1-850C-D5EB0E6480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5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n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3139127" y="2540523"/>
            <a:ext cx="1998483" cy="198796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/>
          <p:cNvSpPr/>
          <p:nvPr/>
        </p:nvSpPr>
        <p:spPr>
          <a:xfrm>
            <a:off x="9339902" y="3267948"/>
            <a:ext cx="535937" cy="53311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/>
          <p:cNvSpPr/>
          <p:nvPr/>
        </p:nvSpPr>
        <p:spPr>
          <a:xfrm>
            <a:off x="1526768" y="3429000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104900" y="1979630"/>
            <a:ext cx="10668000" cy="2969443"/>
          </a:xfrm>
          <a:prstGeom prst="rect">
            <a:avLst/>
          </a:prstGeo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0" name="Oval 9"/>
          <p:cNvSpPr/>
          <p:nvPr/>
        </p:nvSpPr>
        <p:spPr>
          <a:xfrm>
            <a:off x="3120076" y="1119481"/>
            <a:ext cx="4749538" cy="4724544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2" name="Oval 11"/>
          <p:cNvSpPr/>
          <p:nvPr/>
        </p:nvSpPr>
        <p:spPr>
          <a:xfrm>
            <a:off x="1526769" y="1668430"/>
            <a:ext cx="3610841" cy="3591839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7" name="Oval 16"/>
          <p:cNvSpPr/>
          <p:nvPr userDrawn="1"/>
        </p:nvSpPr>
        <p:spPr>
          <a:xfrm>
            <a:off x="1526768" y="3429000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703ED78-9792-4917-9463-BAE14924155A}"/>
              </a:ext>
            </a:extLst>
          </p:cNvPr>
          <p:cNvSpPr/>
          <p:nvPr userDrawn="1"/>
        </p:nvSpPr>
        <p:spPr>
          <a:xfrm rot="10800000">
            <a:off x="8439878" y="5850862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B0B64F-356D-4C37-BDB5-3CB1B066C4C9}"/>
              </a:ext>
            </a:extLst>
          </p:cNvPr>
          <p:cNvSpPr/>
          <p:nvPr userDrawn="1"/>
        </p:nvSpPr>
        <p:spPr>
          <a:xfrm>
            <a:off x="1104900" y="-9056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42D2790-EA30-4E0B-B8F3-16FBA340C5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528489"/>
            <a:ext cx="10668000" cy="853179"/>
          </a:xfrm>
        </p:spPr>
        <p:txBody>
          <a:bodyPr vert="horz" lIns="0" tIns="45720" rIns="0" bIns="45720" rtlCol="0">
            <a:noAutofit/>
          </a:bodyPr>
          <a:lstStyle>
            <a:lvl1pPr marL="0" indent="0" algn="ctr">
              <a:buNone/>
              <a:defRPr lang="en-US" sz="3600" spc="600">
                <a:solidFill>
                  <a:srgbClr val="2F334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66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26770-6622-450D-A1F3-BC241C88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352550"/>
            <a:ext cx="10248899" cy="4824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687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A32EE4F-6B2E-4FCC-BC34-5BF831F90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425439" y="0"/>
            <a:ext cx="6766561" cy="6858000"/>
          </a:xfrm>
          <a:custGeom>
            <a:avLst/>
            <a:gdLst>
              <a:gd name="connsiteX0" fmla="*/ 0 w 6766561"/>
              <a:gd name="connsiteY0" fmla="*/ 0 h 6858000"/>
              <a:gd name="connsiteX1" fmla="*/ 6766561 w 6766561"/>
              <a:gd name="connsiteY1" fmla="*/ 0 h 6858000"/>
              <a:gd name="connsiteX2" fmla="*/ 6766561 w 6766561"/>
              <a:gd name="connsiteY2" fmla="*/ 6858000 h 6858000"/>
              <a:gd name="connsiteX3" fmla="*/ 0 w 67665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6561" h="6858000">
                <a:moveTo>
                  <a:pt x="0" y="0"/>
                </a:moveTo>
                <a:lnTo>
                  <a:pt x="6766561" y="0"/>
                </a:lnTo>
                <a:lnTo>
                  <a:pt x="676656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Oval 22"/>
          <p:cNvSpPr/>
          <p:nvPr/>
        </p:nvSpPr>
        <p:spPr>
          <a:xfrm>
            <a:off x="1755742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6" name="Oval 65"/>
          <p:cNvSpPr/>
          <p:nvPr/>
        </p:nvSpPr>
        <p:spPr>
          <a:xfrm>
            <a:off x="3928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35" name="Oval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3A5C24-92D8-4CC1-AF50-F29B9C30BDBB}"/>
              </a:ext>
            </a:extLst>
          </p:cNvPr>
          <p:cNvSpPr/>
          <p:nvPr userDrawn="1"/>
        </p:nvSpPr>
        <p:spPr>
          <a:xfrm>
            <a:off x="5425439" y="0"/>
            <a:ext cx="6766561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9F459E6-70DE-4FF8-AD0C-1B49B34C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3143" y="2888791"/>
            <a:ext cx="4562856" cy="2410459"/>
          </a:xfrm>
        </p:spPr>
        <p:txBody>
          <a:bodyPr vert="horz" lIns="91440" tIns="73152" rIns="91440" bIns="45720" rtlCol="0">
            <a:noAutofit/>
          </a:bodyPr>
          <a:lstStyle>
            <a:lvl1pPr marL="0" indent="0" algn="l">
              <a:buNone/>
              <a:defRPr lang="en-US" sz="1400" b="0" i="0" baseline="0">
                <a:effectLst/>
              </a:defRPr>
            </a:lvl1pPr>
          </a:lstStyle>
          <a:p>
            <a:pPr marL="228600" lvl="0" indent="-228600">
              <a:lnSpc>
                <a:spcPct val="14500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975078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B56F67-6D31-4B9E-8530-E063E5785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338606"/>
            <a:ext cx="4914900" cy="4838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9E53391-9670-4404-BC42-063A6EC4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338606"/>
            <a:ext cx="5181598" cy="4838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075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473839A-0FBA-4FFD-963E-C459DBF01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341797"/>
            <a:ext cx="48926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80A680B-0184-4FD9-B262-BC525F0F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4900" y="2308409"/>
            <a:ext cx="4892675" cy="388125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BB13104-4CA8-41CF-97D3-CC8715182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6" y="1341797"/>
            <a:ext cx="516096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F6A37A72-F47E-45B8-B790-D1444B002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308409"/>
            <a:ext cx="5160962" cy="388125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6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5243414" y="6098258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4A57A7D-E285-478E-A8B6-10716A7A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457200"/>
            <a:ext cx="36671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2638390-43F5-47D5-BE57-D060C6E9E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2057400"/>
            <a:ext cx="36671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66B2167-56BA-4D43-889D-FD798AA1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896" y="457201"/>
            <a:ext cx="6364492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359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D8003D-13A7-4986-AB10-F498433627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6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4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01DAC-95B2-4F9E-A9B4-92382F94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5"/>
            <a:ext cx="10248899" cy="703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57AA7-D108-4C6F-9455-5A9AC5F7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825625"/>
            <a:ext cx="102488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BCC2B-A9FA-4472-8509-74B42C12A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D32F58-EB48-4836-BA45-971BA1AA1608}"/>
              </a:ext>
            </a:extLst>
          </p:cNvPr>
          <p:cNvCxnSpPr/>
          <p:nvPr userDrawn="1"/>
        </p:nvCxnSpPr>
        <p:spPr>
          <a:xfrm>
            <a:off x="559704" y="5537210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hape 61">
            <a:extLst>
              <a:ext uri="{FF2B5EF4-FFF2-40B4-BE49-F238E27FC236}">
                <a16:creationId xmlns:a16="http://schemas.microsoft.com/office/drawing/2014/main" id="{9DA099E0-27DA-42BD-9D42-E4CA07B78FDD}"/>
              </a:ext>
            </a:extLst>
          </p:cNvPr>
          <p:cNvSpPr/>
          <p:nvPr userDrawn="1"/>
        </p:nvSpPr>
        <p:spPr>
          <a:xfrm rot="16200000">
            <a:off x="-1548505" y="3225098"/>
            <a:ext cx="421642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spc="600" dirty="0">
                <a:solidFill>
                  <a:srgbClr val="2F3342"/>
                </a:solidFill>
                <a:latin typeface="+mn-lt"/>
                <a:ea typeface="+mn-ea"/>
                <a:cs typeface="+mn-cs"/>
                <a:sym typeface="Bebas"/>
              </a:rPr>
              <a:t>4</a:t>
            </a:r>
            <a:r>
              <a:rPr lang="en-US" sz="2400" b="1" kern="1200" spc="600" baseline="30000" dirty="0">
                <a:solidFill>
                  <a:srgbClr val="2F3342"/>
                </a:solidFill>
                <a:latin typeface="+mn-lt"/>
                <a:ea typeface="+mn-ea"/>
                <a:cs typeface="+mn-cs"/>
                <a:sym typeface="Bebas"/>
              </a:rPr>
              <a:t>TH </a:t>
            </a:r>
            <a:r>
              <a:rPr lang="en-US" sz="2400" b="1" kern="1200" spc="6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COFFEE</a:t>
            </a:r>
            <a:endParaRPr lang="en-US" sz="2400" b="1" i="0" spc="600" dirty="0">
              <a:solidFill>
                <a:schemeClr val="accent1"/>
              </a:solidFill>
              <a:latin typeface="+mn-lt"/>
              <a:cs typeface="Gill Sans" panose="020B0502020104020203" pitchFamily="34" charset="-79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BDEFFF1D-21D1-45B8-A062-F9140F937EE2}"/>
              </a:ext>
            </a:extLst>
          </p:cNvPr>
          <p:cNvSpPr txBox="1">
            <a:spLocks/>
          </p:cNvSpPr>
          <p:nvPr userDrawn="1"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z="1000" smtClean="0"/>
              <a:pPr/>
              <a:t>‹#›</a:t>
            </a:fld>
            <a:endParaRPr lang="en-US" sz="10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EBA112-2FA0-448A-A373-EB297C4661F0}"/>
              </a:ext>
            </a:extLst>
          </p:cNvPr>
          <p:cNvCxnSpPr/>
          <p:nvPr userDrawn="1"/>
        </p:nvCxnSpPr>
        <p:spPr>
          <a:xfrm>
            <a:off x="559704" y="0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6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0" r:id="rId2"/>
    <p:sldLayoutId id="2147483677" r:id="rId3"/>
    <p:sldLayoutId id="2147483673" r:id="rId4"/>
    <p:sldLayoutId id="2147483674" r:id="rId5"/>
    <p:sldLayoutId id="2147483680" r:id="rId6"/>
    <p:sldLayoutId id="2147483678" r:id="rId7"/>
    <p:sldLayoutId id="214748367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sutech.service-now.com/sp?id=kb_article&amp;sys_id=13ff776ddb789740186e5058dc96199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racle.com/tools/downloads/sqldev-downloads.html" TargetMode="External"/><Relationship Id="rId4" Type="http://schemas.openxmlformats.org/officeDocument/2006/relationships/hyperlink" Target="https://www.oracle.com/java/technologies/javase/javase-jdk8-download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426" y="1470743"/>
            <a:ext cx="10668000" cy="2969443"/>
          </a:xfrm>
        </p:spPr>
        <p:txBody>
          <a:bodyPr>
            <a:normAutofit fontScale="90000"/>
          </a:bodyPr>
          <a:lstStyle/>
          <a:p>
            <a:r>
              <a:rPr lang="en-US" dirty="0"/>
              <a:t>Oracle</a:t>
            </a:r>
            <a:br>
              <a:rPr lang="en-US" dirty="0"/>
            </a:br>
            <a:r>
              <a:rPr lang="en-US" dirty="0"/>
              <a:t>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43A48C-F89D-425B-BC16-A3A5C34BA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134660" y="2666379"/>
            <a:ext cx="4228599" cy="15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46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DD7F9E-84A2-4FB7-AB5D-A663B8D5C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-641100" y="3302898"/>
            <a:ext cx="2647950" cy="561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8BD3BE-244D-4DC4-8337-DD25E18A5052}"/>
              </a:ext>
            </a:extLst>
          </p:cNvPr>
          <p:cNvSpPr txBox="1"/>
          <p:nvPr/>
        </p:nvSpPr>
        <p:spPr>
          <a:xfrm>
            <a:off x="1883436" y="231971"/>
            <a:ext cx="8691825" cy="63940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br>
              <a:rPr lang="en-US" sz="1050" dirty="0"/>
            </a:br>
            <a:endParaRPr lang="en-US" sz="1050" dirty="0"/>
          </a:p>
          <a:p>
            <a:r>
              <a:rPr lang="en-US" sz="1050" dirty="0"/>
              <a:t>Below are the instructions I wrote out for the installation process in the </a:t>
            </a:r>
            <a:r>
              <a:rPr lang="en-US" sz="1050" dirty="0" err="1"/>
              <a:t>Webex</a:t>
            </a:r>
            <a:r>
              <a:rPr lang="en-US" sz="1050" dirty="0"/>
              <a:t> Chat.</a:t>
            </a:r>
          </a:p>
          <a:p>
            <a:r>
              <a:rPr lang="en-US" sz="1050" dirty="0"/>
              <a:t>  MAC ONLY</a:t>
            </a:r>
          </a:p>
          <a:p>
            <a:r>
              <a:rPr lang="en-US" sz="1050" dirty="0"/>
              <a:t> - Make an oracle account with your </a:t>
            </a:r>
            <a:r>
              <a:rPr lang="en-US" sz="1050" dirty="0" err="1"/>
              <a:t>gsu</a:t>
            </a:r>
            <a:r>
              <a:rPr lang="en-US" sz="1050" dirty="0"/>
              <a:t> email</a:t>
            </a:r>
          </a:p>
          <a:p>
            <a:r>
              <a:rPr lang="en-US" sz="1050" dirty="0"/>
              <a:t> - Make sure you have the GSU VPN downloaded already</a:t>
            </a:r>
          </a:p>
          <a:p>
            <a:r>
              <a:rPr lang="en-US" sz="1050" dirty="0"/>
              <a:t> (Link for VPN on a MAC) </a:t>
            </a:r>
            <a:r>
              <a:rPr lang="en-US" sz="1050" dirty="0">
                <a:hlinkClick r:id="rId3"/>
              </a:rPr>
              <a:t>https://gsutech.service-now.com/sp?id=kb_article&amp;sys_id=13ff776ddb789740186e5058dc961996</a:t>
            </a:r>
            <a:endParaRPr lang="en-US" sz="1050" dirty="0"/>
          </a:p>
          <a:p>
            <a:br>
              <a:rPr lang="en-US" sz="1050" dirty="0"/>
            </a:br>
            <a:endParaRPr lang="en-US" sz="1050" dirty="0"/>
          </a:p>
          <a:p>
            <a:r>
              <a:rPr lang="en-US" sz="1050" dirty="0"/>
              <a:t> Step 1: Follow this link</a:t>
            </a:r>
          </a:p>
          <a:p>
            <a:r>
              <a:rPr lang="en-US" sz="1050" dirty="0"/>
              <a:t> </a:t>
            </a:r>
            <a:r>
              <a:rPr lang="en-US" sz="1050" dirty="0">
                <a:hlinkClick r:id="rId4"/>
              </a:rPr>
              <a:t>https://www.oracle.com/java/technologies/javase/javase-jdk8-downloads.html</a:t>
            </a:r>
            <a:r>
              <a:rPr lang="en-US" sz="1050" dirty="0"/>
              <a:t> </a:t>
            </a:r>
          </a:p>
          <a:p>
            <a:r>
              <a:rPr lang="en-US" sz="1050" dirty="0"/>
              <a:t>and download the JDK8 for macOS x64</a:t>
            </a:r>
          </a:p>
          <a:p>
            <a:br>
              <a:rPr lang="en-US" sz="1050" dirty="0"/>
            </a:br>
            <a:endParaRPr lang="en-US" sz="1050" dirty="0"/>
          </a:p>
          <a:p>
            <a:r>
              <a:rPr lang="en-US" sz="1050" dirty="0"/>
              <a:t>Step 2: Follow this link</a:t>
            </a:r>
          </a:p>
          <a:p>
            <a:r>
              <a:rPr lang="en-US" sz="1050" dirty="0">
                <a:hlinkClick r:id="rId5"/>
              </a:rPr>
              <a:t>https://www.oracle.com/tools/downloads/sqldev-downloads.html</a:t>
            </a:r>
            <a:r>
              <a:rPr lang="en-US" sz="1050" dirty="0"/>
              <a:t> </a:t>
            </a:r>
          </a:p>
          <a:p>
            <a:r>
              <a:rPr lang="en-US" sz="1050" dirty="0"/>
              <a:t>and download </a:t>
            </a:r>
            <a:r>
              <a:rPr lang="en-US" sz="1050" dirty="0" err="1"/>
              <a:t>macOSX</a:t>
            </a:r>
            <a:r>
              <a:rPr lang="en-US" sz="1050" dirty="0"/>
              <a:t> version </a:t>
            </a:r>
          </a:p>
          <a:p>
            <a:br>
              <a:rPr lang="en-US" sz="1050" dirty="0"/>
            </a:br>
            <a:endParaRPr lang="en-US" sz="1050" dirty="0"/>
          </a:p>
          <a:p>
            <a:r>
              <a:rPr lang="en-US" sz="1050" dirty="0"/>
              <a:t>Step 3: Extract and open </a:t>
            </a:r>
            <a:r>
              <a:rPr lang="en-US" sz="1050" dirty="0" err="1"/>
              <a:t>SQLDeveloper</a:t>
            </a:r>
            <a:r>
              <a:rPr lang="en-US" sz="1050" dirty="0"/>
              <a:t> anywhere on your Mac, doesn’t matter where as long as you can access it</a:t>
            </a:r>
          </a:p>
          <a:p>
            <a:br>
              <a:rPr lang="en-US" sz="1050" dirty="0"/>
            </a:br>
            <a:endParaRPr lang="en-US" sz="1050" dirty="0"/>
          </a:p>
          <a:p>
            <a:r>
              <a:rPr lang="en-US" sz="1050" dirty="0"/>
              <a:t>Step 4: Restart your computer, and then start a connection to the VPN through AnyConnect </a:t>
            </a:r>
          </a:p>
          <a:p>
            <a:br>
              <a:rPr lang="en-US" sz="1050" dirty="0"/>
            </a:br>
            <a:r>
              <a:rPr lang="en-US" sz="1050" dirty="0"/>
              <a:t>Instructions to start a VPN connection are here </a:t>
            </a:r>
          </a:p>
          <a:p>
            <a:r>
              <a:rPr lang="en-US" sz="1050" dirty="0"/>
              <a:t>https://gsutech.service-now.com/sp?id=kb_article&amp;sys_id=13ff776ddb789740186e5058dc961996</a:t>
            </a:r>
          </a:p>
          <a:p>
            <a:r>
              <a:rPr lang="en-US" sz="1050" dirty="0"/>
              <a:t> </a:t>
            </a:r>
          </a:p>
          <a:p>
            <a:r>
              <a:rPr lang="en-US" sz="1050" dirty="0"/>
              <a:t>Step 5: Once it’s started, the rest of the steps are listed on the “Oracle </a:t>
            </a:r>
            <a:r>
              <a:rPr lang="en-US" sz="1050" dirty="0" err="1"/>
              <a:t>SQLDeveloper</a:t>
            </a:r>
            <a:r>
              <a:rPr lang="en-US" sz="1050" dirty="0"/>
              <a:t> Instructions” after step 7.</a:t>
            </a:r>
          </a:p>
          <a:p>
            <a:br>
              <a:rPr lang="en-US" sz="1050" dirty="0"/>
            </a:br>
            <a:endParaRPr lang="en-US" sz="1050" dirty="0"/>
          </a:p>
          <a:p>
            <a:r>
              <a:rPr lang="en-US" sz="1050" dirty="0"/>
              <a:t> </a:t>
            </a:r>
          </a:p>
          <a:p>
            <a:r>
              <a:rPr lang="en-US" sz="1050" dirty="0"/>
              <a:t>I kept it short and concise because most of the instructions are on the “Oracle </a:t>
            </a:r>
            <a:r>
              <a:rPr lang="en-US" sz="1050" dirty="0" err="1"/>
              <a:t>SQLDeveloper</a:t>
            </a:r>
            <a:r>
              <a:rPr lang="en-US" sz="1050" dirty="0"/>
              <a:t> Instructions” file on </a:t>
            </a:r>
            <a:r>
              <a:rPr lang="en-US" sz="1050" dirty="0" err="1"/>
              <a:t>iCollege</a:t>
            </a:r>
            <a:r>
              <a:rPr lang="en-US" sz="1050" dirty="0"/>
              <a:t>, but if you'd like to make the remaining steps more visible, I think you can add those to the steps after 5 as well.</a:t>
            </a:r>
          </a:p>
          <a:p>
            <a:br>
              <a:rPr lang="en-US" sz="1050" dirty="0"/>
            </a:br>
            <a:endParaRPr lang="en-US" sz="1050" dirty="0"/>
          </a:p>
          <a:p>
            <a:r>
              <a:rPr lang="en-US" sz="1050" dirty="0"/>
              <a:t>Best, </a:t>
            </a:r>
          </a:p>
          <a:p>
            <a:br>
              <a:rPr lang="en-US" sz="1050" dirty="0"/>
            </a:br>
            <a:endParaRPr lang="en-US" sz="1050" dirty="0"/>
          </a:p>
          <a:p>
            <a:r>
              <a:rPr lang="en-US" sz="1050" dirty="0"/>
              <a:t>Mohammad </a:t>
            </a:r>
            <a:r>
              <a:rPr lang="en-US" sz="1050" dirty="0" err="1"/>
              <a:t>Munsur</a:t>
            </a:r>
            <a:r>
              <a:rPr lang="en-US" sz="1050" dirty="0"/>
              <a:t> (Rohan)</a:t>
            </a:r>
          </a:p>
        </p:txBody>
      </p:sp>
    </p:spTree>
    <p:extLst>
      <p:ext uri="{BB962C8B-B14F-4D97-AF65-F5344CB8AC3E}">
        <p14:creationId xmlns:p14="http://schemas.microsoft.com/office/powerpoint/2010/main" val="660561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ashion Brochure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0C0C0C"/>
      </a:accent2>
      <a:accent3>
        <a:srgbClr val="595959"/>
      </a:accent3>
      <a:accent4>
        <a:srgbClr val="F9D5E9"/>
      </a:accent4>
      <a:accent5>
        <a:srgbClr val="EE81BD"/>
      </a:accent5>
      <a:accent6>
        <a:srgbClr val="D54773"/>
      </a:accent6>
      <a:hlink>
        <a:srgbClr val="C830CC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 presentationTF16411254.potx" id="{856A3638-C89C-468F-B2D3-94DA7F701BF7}" vid="{2B0C2FFE-1B57-46B1-BD5A-BF924309ED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0B596E-8E5F-4DB7-9C0B-A416410C0F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1DA07E-9A1F-402C-A357-ABD24F8C703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215998C-280A-471A-8BB1-CDC2B95FC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presentation</Template>
  <TotalTime>5</TotalTime>
  <Words>291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Oracle Instructions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Instructions</dc:title>
  <dc:creator>VS</dc:creator>
  <cp:lastModifiedBy>VS</cp:lastModifiedBy>
  <cp:revision>1</cp:revision>
  <dcterms:created xsi:type="dcterms:W3CDTF">2021-02-23T22:11:28Z</dcterms:created>
  <dcterms:modified xsi:type="dcterms:W3CDTF">2021-02-23T22:18:07Z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