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8"/>
  </p:notes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94660"/>
  </p:normalViewPr>
  <p:slideViewPr>
    <p:cSldViewPr snapToGrid="0">
      <p:cViewPr varScale="1">
        <p:scale>
          <a:sx n="148" d="100"/>
          <a:sy n="148" d="100"/>
        </p:scale>
        <p:origin x="20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BAF-A311-4368-BF68-257F28036871}" type="datetimeFigureOut">
              <a:rPr lang="en-US" smtClean="0"/>
              <a:t>12/28/2023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ABA5B-D5DF-4408-80D5-3FE7BD9BFD92}" type="slidenum">
              <a:rPr lang="en-US" smtClean="0"/>
              <a:t>‹#›</a:t>
            </a:fld>
            <a:endParaRPr lang="en-US"/>
          </a:p>
        </p:txBody>
      </p:sp>
    </p:spTree>
    <p:extLst>
      <p:ext uri="{BB962C8B-B14F-4D97-AF65-F5344CB8AC3E}">
        <p14:creationId xmlns:p14="http://schemas.microsoft.com/office/powerpoint/2010/main" val="130055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A20CC872-78FA-4AAB-91F2-D0DBAD8B4CF5}" type="datetime1">
              <a:rPr lang="en-US" smtClean="0"/>
              <a:t>12/28/2023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679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63348946-CEFF-41CA-B014-EC271C6731E6}" type="datetime1">
              <a:rPr lang="en-US" smtClean="0"/>
              <a:t>12/28/2023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89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15204D2F-BCD7-4B21-A52D-0EBD7994C6C9}" type="datetime1">
              <a:rPr lang="en-US" smtClean="0"/>
              <a:t>12/28/2023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9397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F581AD64-DA1F-47A3-9E6F-A00B792FF164}" type="datetime1">
              <a:rPr lang="en-US" smtClean="0"/>
              <a:t>12/28/2023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294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4E3DE7C3-71E8-493C-AE2D-CAB274B04467}" type="datetime1">
              <a:rPr lang="en-US" smtClean="0"/>
              <a:t>12/28/2023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217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6A1CF7D9-F6AA-4651-B8A7-60294FCFB9EF}" type="datetime1">
              <a:rPr lang="en-US" smtClean="0"/>
              <a:t>12/28/2023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25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D6DC7BFD-21DA-4FE8-9F18-9AC37CB44A35}" type="datetime1">
              <a:rPr lang="en-US" smtClean="0"/>
              <a:t>12/28/2023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313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E0424B98-399C-4E75-8164-4BC15A9B0CF9}" type="datetime1">
              <a:rPr lang="en-US" smtClean="0"/>
              <a:t>12/28/2023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697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5B1D532B-FABC-46D5-AFDE-186817666AB9}" type="datetime1">
              <a:rPr lang="en-US" smtClean="0"/>
              <a:t>12/28/2023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754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407BAC4C-79FA-4EF3-8593-576447E1F9A1}" type="datetime1">
              <a:rPr lang="en-US" smtClean="0"/>
              <a:t>12/28/2023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460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A87A6A12-95D9-4EC9-AC2F-29FCF4C94867}" type="datetime1">
              <a:rPr lang="en-US" smtClean="0"/>
              <a:t>12/28/2023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913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FEB64-3A07-4264-9BA3-12C9A77BE9FB}" type="datetime1">
              <a:rPr lang="en-US" smtClean="0"/>
              <a:t>12/28/2023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60765667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fferent colored banners">
            <a:extLst>
              <a:ext uri="{FF2B5EF4-FFF2-40B4-BE49-F238E27FC236}">
                <a16:creationId xmlns:a16="http://schemas.microsoft.com/office/drawing/2014/main" id="{48A2055A-273B-65E8-40B0-746623F53012}"/>
              </a:ext>
            </a:extLst>
          </p:cNvPr>
          <p:cNvPicPr>
            <a:picLocks noChangeAspect="1"/>
          </p:cNvPicPr>
          <p:nvPr/>
        </p:nvPicPr>
        <p:blipFill rotWithShape="1">
          <a:blip r:embed="rId2"/>
          <a:srcRect t="10958" b="4455"/>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00B4FC-0AE6-DBD9-2443-FA949BB7ECE3}"/>
              </a:ext>
            </a:extLst>
          </p:cNvPr>
          <p:cNvSpPr>
            <a:spLocks noGrp="1"/>
          </p:cNvSpPr>
          <p:nvPr>
            <p:ph type="ctrTitle"/>
          </p:nvPr>
        </p:nvSpPr>
        <p:spPr>
          <a:xfrm>
            <a:off x="404553" y="3091928"/>
            <a:ext cx="9078562" cy="2387600"/>
          </a:xfrm>
        </p:spPr>
        <p:txBody>
          <a:bodyPr>
            <a:normAutofit/>
          </a:bodyPr>
          <a:lstStyle/>
          <a:p>
            <a:r>
              <a:rPr lang="en-US" sz="6600" dirty="0"/>
              <a:t>Assignment 1</a:t>
            </a:r>
            <a:br>
              <a:rPr lang="en-US" sz="6600" dirty="0"/>
            </a:br>
            <a:endParaRPr lang="en-US" sz="6600" dirty="0"/>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DA703F4-CEE8-F110-BCE9-ACE10D4AE8A6}"/>
              </a:ext>
            </a:extLst>
          </p:cNvPr>
          <p:cNvSpPr>
            <a:spLocks noGrp="1"/>
          </p:cNvSpPr>
          <p:nvPr>
            <p:ph type="subTitle" idx="1"/>
          </p:nvPr>
        </p:nvSpPr>
        <p:spPr>
          <a:xfrm>
            <a:off x="404553" y="5624945"/>
            <a:ext cx="9078562" cy="592975"/>
          </a:xfrm>
        </p:spPr>
        <p:txBody>
          <a:bodyPr anchor="ctr">
            <a:normAutofit/>
          </a:bodyPr>
          <a:lstStyle/>
          <a:p>
            <a:r>
              <a:rPr lang="en-US" dirty="0"/>
              <a:t>CIS 8040</a:t>
            </a:r>
          </a:p>
        </p:txBody>
      </p:sp>
      <p:sp>
        <p:nvSpPr>
          <p:cNvPr id="5" name="Slide Number Placeholder 4">
            <a:extLst>
              <a:ext uri="{FF2B5EF4-FFF2-40B4-BE49-F238E27FC236}">
                <a16:creationId xmlns:a16="http://schemas.microsoft.com/office/drawing/2014/main" id="{1EF5086F-DF0A-D664-794D-BABC3DEE3929}"/>
              </a:ext>
            </a:extLst>
          </p:cNvPr>
          <p:cNvSpPr>
            <a:spLocks noGrp="1"/>
          </p:cNvSpPr>
          <p:nvPr>
            <p:ph type="sldNum" sz="quarter" idx="12"/>
          </p:nvPr>
        </p:nvSpPr>
        <p:spPr/>
        <p:txBody>
          <a:bodyPr/>
          <a:lstStyle/>
          <a:p>
            <a:fld id="{B2DC25EE-239B-4C5F-AAD1-255A7D5F1EE2}" type="slidenum">
              <a:rPr lang="en-US" smtClean="0"/>
              <a:t>1</a:t>
            </a:fld>
            <a:endParaRPr lang="en-US" dirty="0"/>
          </a:p>
        </p:txBody>
      </p:sp>
    </p:spTree>
    <p:extLst>
      <p:ext uri="{BB962C8B-B14F-4D97-AF65-F5344CB8AC3E}">
        <p14:creationId xmlns:p14="http://schemas.microsoft.com/office/powerpoint/2010/main" val="35611956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D960-95FE-9810-39CC-6927EF17A09E}"/>
              </a:ext>
            </a:extLst>
          </p:cNvPr>
          <p:cNvSpPr>
            <a:spLocks noGrp="1"/>
          </p:cNvSpPr>
          <p:nvPr>
            <p:ph type="title"/>
          </p:nvPr>
        </p:nvSpPr>
        <p:spPr>
          <a:xfrm>
            <a:off x="1011936" y="615752"/>
            <a:ext cx="10168128" cy="1179576"/>
          </a:xfrm>
        </p:spPr>
        <p:txBody>
          <a:bodyPr>
            <a:normAutofit fontScale="90000"/>
          </a:bodyPr>
          <a:lstStyle/>
          <a:p>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purpose of this assignment is to provide an opportunity to design a database management system and implement some relations.  Oracle is provided as software by GSU. You will need to get your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userid</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password and download the software. </a:t>
            </a:r>
            <a:br>
              <a:rPr lang="en-US" sz="1800" dirty="0">
                <a:effectLst/>
                <a:latin typeface="Palatino Linotype" panose="02040502050505030304" pitchFamily="18" charset="0"/>
                <a:ea typeface="SimSu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79E98B9-6AE9-B912-F937-16F0D0D3B748}"/>
              </a:ext>
            </a:extLst>
          </p:cNvPr>
          <p:cNvSpPr>
            <a:spLocks noGrp="1"/>
          </p:cNvSpPr>
          <p:nvPr>
            <p:ph idx="1"/>
          </p:nvPr>
        </p:nvSpPr>
        <p:spPr>
          <a:xfrm>
            <a:off x="528506" y="2122414"/>
            <a:ext cx="11249637" cy="4119833"/>
          </a:xfrm>
          <a:noFill/>
        </p:spPr>
        <p:txBody>
          <a:bodyPr>
            <a:normAutofit lnSpcReduction="10000"/>
          </a:bodyPr>
          <a:lstStyle/>
          <a:p>
            <a:pPr marL="800100" lvl="1" indent="-342900">
              <a:lnSpc>
                <a:spcPct val="115000"/>
              </a:lnSpc>
              <a:spcBef>
                <a:spcPts val="0"/>
              </a:spcBef>
              <a:buFont typeface="+mj-lt"/>
              <a:buAutoNum type="arabicPeriod"/>
            </a:pPr>
            <a:r>
              <a:rPr lang="en-US" dirty="0">
                <a:effectLst/>
                <a:latin typeface="Times New Roman" panose="02020603050405020304" pitchFamily="18" charset="0"/>
                <a:ea typeface="SimSun" panose="02010600030101010101" pitchFamily="2" charset="-122"/>
                <a:cs typeface="Times New Roman" panose="02020603050405020304" pitchFamily="18" charset="0"/>
              </a:rPr>
              <a:t>[10 points]</a:t>
            </a:r>
          </a:p>
          <a:p>
            <a:pPr marL="457200" marR="0" indent="0">
              <a:lnSpc>
                <a:spcPct val="115000"/>
              </a:lnSpc>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Select an application for which a database management system is needed. Describe the application and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justify</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why it is an important application from a management perspective. </a:t>
            </a:r>
          </a:p>
          <a:p>
            <a:pPr marL="457200" marR="0" indent="0">
              <a:lnSpc>
                <a:spcPct val="115000"/>
              </a:lnSpc>
              <a:spcBef>
                <a:spcPts val="0"/>
              </a:spcBef>
              <a:spcAft>
                <a:spcPts val="0"/>
              </a:spcAft>
              <a:buNone/>
            </a:pPr>
            <a:endParaRPr lang="en-US" sz="2400" dirty="0">
              <a:effectLst/>
              <a:latin typeface="Palatino Linotype" panose="02040502050505030304" pitchFamily="18" charset="0"/>
              <a:ea typeface="SimSun" panose="02010600030101010101" pitchFamily="2" charset="-122"/>
              <a:cs typeface="Times New Roman" panose="02020603050405020304" pitchFamily="18" charset="0"/>
            </a:endParaRPr>
          </a:p>
          <a:p>
            <a:pPr marL="457200" marR="0" indent="0">
              <a:lnSpc>
                <a:spcPct val="115000"/>
              </a:lnSpc>
              <a:spcBef>
                <a:spcPts val="0"/>
              </a:spcBef>
              <a:spcAft>
                <a:spcPts val="0"/>
              </a:spcAft>
              <a:buNone/>
            </a:pPr>
            <a:r>
              <a:rPr lang="en-US" sz="2400" dirty="0">
                <a:latin typeface="Palatino Linotype" panose="02040502050505030304" pitchFamily="18" charset="0"/>
                <a:ea typeface="SimSun" panose="02010600030101010101" pitchFamily="2" charset="-122"/>
                <a:cs typeface="Times New Roman" panose="02020603050405020304" pitchFamily="18" charset="0"/>
              </a:rPr>
              <a:t>2. [15 points]</a:t>
            </a:r>
          </a:p>
          <a:p>
            <a:pPr marL="457200" marR="0" indent="0">
              <a:lnSpc>
                <a:spcPct val="115000"/>
              </a:lnSpc>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Identify 3 business rules that the database needs to support. Explain how the database will support these business rules. If the database cannot directly support a business rule, then explain why the rule cannot be fully supported by the database design. Be explicit.  Note: Stating mapping ratios is not providing a business rule.  </a:t>
            </a:r>
            <a:endParaRPr lang="en-US" sz="2400" dirty="0">
              <a:effectLst/>
              <a:latin typeface="Palatino Linotype" panose="02040502050505030304" pitchFamily="18" charset="0"/>
              <a:ea typeface="SimSun" panose="02010600030101010101" pitchFamily="2" charset="-122"/>
              <a:cs typeface="Times New Roman" panose="02020603050405020304" pitchFamily="18" charset="0"/>
            </a:endParaRPr>
          </a:p>
          <a:p>
            <a:endParaRPr lang="en-US" sz="3600" dirty="0"/>
          </a:p>
        </p:txBody>
      </p:sp>
      <p:sp>
        <p:nvSpPr>
          <p:cNvPr id="4" name="Slide Number Placeholder 3">
            <a:extLst>
              <a:ext uri="{FF2B5EF4-FFF2-40B4-BE49-F238E27FC236}">
                <a16:creationId xmlns:a16="http://schemas.microsoft.com/office/drawing/2014/main" id="{D8775A7B-C830-C39C-2116-52976E965A70}"/>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266531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38615-6166-4FE8-481D-0F210C77DC16}"/>
              </a:ext>
            </a:extLst>
          </p:cNvPr>
          <p:cNvSpPr>
            <a:spLocks noGrp="1"/>
          </p:cNvSpPr>
          <p:nvPr>
            <p:ph idx="1"/>
          </p:nvPr>
        </p:nvSpPr>
        <p:spPr>
          <a:xfrm>
            <a:off x="754841" y="1429400"/>
            <a:ext cx="11006524" cy="4023444"/>
          </a:xfrm>
        </p:spPr>
        <p:txBody>
          <a:bodyPr>
            <a:normAutofit/>
          </a:bodyPr>
          <a:lstStyle/>
          <a:p>
            <a:pPr marL="457200" marR="0" indent="0">
              <a:lnSpc>
                <a:spcPct val="115000"/>
              </a:lnSpc>
              <a:spcBef>
                <a:spcPts val="0"/>
              </a:spcBef>
              <a:spcAft>
                <a:spcPts val="0"/>
              </a:spcAft>
            </a:pPr>
            <a:endParaRPr lang="en-US" dirty="0">
              <a:effectLst/>
              <a:latin typeface="Palatino Linotype" panose="02040502050505030304" pitchFamily="18" charset="0"/>
              <a:ea typeface="SimSun" panose="02010600030101010101" pitchFamily="2" charset="-122"/>
              <a:cs typeface="Times New Roman" panose="02020603050405020304" pitchFamily="18" charset="0"/>
            </a:endParaRPr>
          </a:p>
          <a:p>
            <a:pPr marL="0" marR="0" lvl="0" indent="0">
              <a:lnSpc>
                <a:spcPct val="115000"/>
              </a:lnSpc>
              <a:spcBef>
                <a:spcPts val="0"/>
              </a:spcBef>
              <a:spcAft>
                <a:spcPts val="0"/>
              </a:spcAft>
              <a:buNone/>
            </a:pPr>
            <a:r>
              <a:rPr lang="en-US" dirty="0">
                <a:effectLst/>
                <a:latin typeface="Times New Roman" panose="02020603050405020304" pitchFamily="18" charset="0"/>
                <a:ea typeface="SimSun" panose="02010600030101010101" pitchFamily="2" charset="-122"/>
                <a:cs typeface="Times New Roman" panose="02020603050405020304" pitchFamily="18" charset="0"/>
              </a:rPr>
              <a:t>3. [25 points]</a:t>
            </a:r>
            <a:endParaRPr lang="en-US" dirty="0">
              <a:effectLst/>
              <a:latin typeface="Palatino Linotype" panose="02040502050505030304" pitchFamily="18" charset="0"/>
              <a:ea typeface="SimSun" panose="02010600030101010101" pitchFamily="2" charset="-122"/>
              <a:cs typeface="Times New Roman" panose="02020603050405020304" pitchFamily="18" charset="0"/>
            </a:endParaRPr>
          </a:p>
          <a:p>
            <a:pPr marL="457200" marR="0" indent="0">
              <a:lnSpc>
                <a:spcPct val="115000"/>
              </a:lnSpc>
              <a:spcBef>
                <a:spcPts val="0"/>
              </a:spcBef>
              <a:spcAft>
                <a:spcPts val="0"/>
              </a:spcAft>
              <a:buNone/>
            </a:pPr>
            <a:r>
              <a:rPr lang="en-US" dirty="0">
                <a:effectLst/>
                <a:latin typeface="Times New Roman" panose="02020603050405020304" pitchFamily="18" charset="0"/>
                <a:ea typeface="SimSun" panose="02010600030101010101" pitchFamily="2" charset="-122"/>
                <a:cs typeface="Times New Roman" panose="02020603050405020304" pitchFamily="18" charset="0"/>
              </a:rPr>
              <a:t>Create a conceptual model for this application.  Include proper names for entities, attributes, and relationships. Identify min/max cardinalities. You may use either the Chen or Crow’s Feet representation. Use a drawing tool to create the conceptual model. Use the notation presented in class. There should be 5-8 entities in the conceptual model. </a:t>
            </a:r>
            <a:endParaRPr lang="en-US" dirty="0">
              <a:effectLst/>
              <a:latin typeface="Palatino Linotype" panose="02040502050505030304" pitchFamily="18" charset="0"/>
              <a:ea typeface="SimSun" panose="02010600030101010101" pitchFamily="2" charset="-122"/>
              <a:cs typeface="Times New Roman" panose="02020603050405020304" pitchFamily="18" charset="0"/>
            </a:endParaRPr>
          </a:p>
          <a:p>
            <a:pPr marL="0" indent="0">
              <a:buNone/>
            </a:pPr>
            <a:endParaRPr lang="en-US" sz="4000" dirty="0"/>
          </a:p>
        </p:txBody>
      </p:sp>
      <p:sp>
        <p:nvSpPr>
          <p:cNvPr id="4" name="Slide Number Placeholder 3">
            <a:extLst>
              <a:ext uri="{FF2B5EF4-FFF2-40B4-BE49-F238E27FC236}">
                <a16:creationId xmlns:a16="http://schemas.microsoft.com/office/drawing/2014/main" id="{8FE839D5-A2AB-E7BD-C026-DAE584813875}"/>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240038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48545-A058-216F-A800-7A04BFDF9877}"/>
              </a:ext>
            </a:extLst>
          </p:cNvPr>
          <p:cNvSpPr>
            <a:spLocks noGrp="1"/>
          </p:cNvSpPr>
          <p:nvPr>
            <p:ph idx="1"/>
          </p:nvPr>
        </p:nvSpPr>
        <p:spPr>
          <a:xfrm>
            <a:off x="412458" y="587228"/>
            <a:ext cx="11367084" cy="5769122"/>
          </a:xfrm>
        </p:spPr>
        <p:txBody>
          <a:bodyPr>
            <a:normAutofit/>
          </a:bodyPr>
          <a:lstStyle/>
          <a:p>
            <a:pPr marL="0" marR="0" lvl="0" indent="0">
              <a:lnSpc>
                <a:spcPct val="115000"/>
              </a:lnSpc>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4. [15 points]</a:t>
            </a:r>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457200" marR="0" indent="0">
              <a:lnSpc>
                <a:spcPct val="115000"/>
              </a:lnSpc>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List 5 non-trivial queries that you would want to run against a populated database. For each query, justify why it would be important for the operations of a company. You do not need to run the queries. </a:t>
            </a:r>
          </a:p>
          <a:p>
            <a:pPr marL="457200" marR="0" indent="0">
              <a:lnSpc>
                <a:spcPct val="115000"/>
              </a:lnSpc>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457200" marR="0" indent="0">
              <a:lnSpc>
                <a:spcPct val="115000"/>
              </a:lnSpc>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0" marR="0" lvl="0" indent="0">
              <a:lnSpc>
                <a:spcPct val="115000"/>
              </a:lnSpc>
              <a:spcBef>
                <a:spcPts val="0"/>
              </a:spcBef>
              <a:spcAft>
                <a:spcPts val="0"/>
              </a:spcAft>
              <a:buNone/>
            </a:pPr>
            <a:r>
              <a:rPr lang="en-US" sz="1800" dirty="0">
                <a:latin typeface="Times New Roman" panose="02020603050405020304" pitchFamily="18" charset="0"/>
                <a:ea typeface="SimSun" panose="02010600030101010101" pitchFamily="2" charset="-122"/>
                <a:cs typeface="Times New Roman" panose="02020603050405020304" pitchFamily="18" charset="0"/>
              </a:rPr>
              <a:t>5.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[15 points]</a:t>
            </a:r>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457200" marR="0" indent="0">
              <a:lnSpc>
                <a:spcPct val="115000"/>
              </a:lnSpc>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each entity, create a corresponding entity relation. Implement the relations in Oracle using your Oracle account provided for this course. Populate the relations with data. Show the populated relations. You can do this by using the “select * command. There should be at least 5-10 entries for each relation.  </a:t>
            </a:r>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457200" marR="0" indent="0">
              <a:lnSpc>
                <a:spcPct val="115000"/>
              </a:lnSpc>
              <a:spcBef>
                <a:spcPts val="0"/>
              </a:spcBef>
              <a:spcAft>
                <a:spcPts val="0"/>
              </a:spcAft>
            </a:pPr>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0" marR="0" lvl="0" indent="0">
              <a:lnSpc>
                <a:spcPct val="115000"/>
              </a:lnSpc>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6. [20 points]</a:t>
            </a:r>
            <a:endParaRPr lang="en-US"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marL="457200" marR="0" indent="0">
              <a:lnSpc>
                <a:spcPct val="115000"/>
              </a:lnSpc>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Describe how you would expand your conceptual model if you were to implement it for a real-world application. Identify what additional constructs (entities, relationships, attribute) you would add and justify the purpose of each. Based on the expanded model, what additional queries would you be able to answer?  </a:t>
            </a:r>
            <a:endParaRPr lang="en-US" dirty="0"/>
          </a:p>
        </p:txBody>
      </p:sp>
      <p:sp>
        <p:nvSpPr>
          <p:cNvPr id="4" name="Slide Number Placeholder 3">
            <a:extLst>
              <a:ext uri="{FF2B5EF4-FFF2-40B4-BE49-F238E27FC236}">
                <a16:creationId xmlns:a16="http://schemas.microsoft.com/office/drawing/2014/main" id="{DAFFAE6D-2C43-2F7C-961D-F7ED94C8AAE9}"/>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174819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ADA0-BDED-2771-8059-937F938A44BA}"/>
              </a:ext>
            </a:extLst>
          </p:cNvPr>
          <p:cNvSpPr>
            <a:spLocks noGrp="1"/>
          </p:cNvSpPr>
          <p:nvPr>
            <p:ph type="title"/>
          </p:nvPr>
        </p:nvSpPr>
        <p:spPr/>
        <p:txBody>
          <a:bodyPr/>
          <a:lstStyle/>
          <a:p>
            <a:r>
              <a:rPr lang="en-US" dirty="0"/>
              <a:t>Assignment 2: Data Mining</a:t>
            </a:r>
          </a:p>
        </p:txBody>
      </p:sp>
      <p:sp>
        <p:nvSpPr>
          <p:cNvPr id="3" name="Content Placeholder 2">
            <a:extLst>
              <a:ext uri="{FF2B5EF4-FFF2-40B4-BE49-F238E27FC236}">
                <a16:creationId xmlns:a16="http://schemas.microsoft.com/office/drawing/2014/main" id="{07D427E9-9148-7A6B-AEFA-10A2325B9E0E}"/>
              </a:ext>
            </a:extLst>
          </p:cNvPr>
          <p:cNvSpPr>
            <a:spLocks noGrp="1"/>
          </p:cNvSpPr>
          <p:nvPr>
            <p:ph idx="1"/>
          </p:nvPr>
        </p:nvSpPr>
        <p:spPr/>
        <p:txBody>
          <a:bodyPr/>
          <a:lstStyle/>
          <a:p>
            <a:pPr marL="0" marR="0" indent="0">
              <a:lnSpc>
                <a:spcPct val="115000"/>
              </a:lnSpc>
              <a:spcBef>
                <a:spcPts val="0"/>
              </a:spcBef>
              <a:spcAft>
                <a:spcPts val="1000"/>
              </a:spcAft>
              <a:buNone/>
            </a:pPr>
            <a:r>
              <a:rPr lang="en-US" sz="1800" b="1" dirty="0" err="1">
                <a:latin typeface="Times New Roman" panose="02020603050405020304" pitchFamily="18" charset="0"/>
                <a:ea typeface="MS Mincho" panose="02020609040205080304" pitchFamily="49" charset="-128"/>
                <a:cs typeface="Arial" panose="020B0604020202020204" pitchFamily="34" charset="0"/>
              </a:rPr>
              <a:t>Inclass</a:t>
            </a:r>
            <a:r>
              <a:rPr lang="en-US" sz="1800" b="1" dirty="0">
                <a:latin typeface="Times New Roman" panose="02020603050405020304" pitchFamily="18" charset="0"/>
                <a:ea typeface="MS Mincho" panose="02020609040205080304" pitchFamily="49" charset="-128"/>
                <a:cs typeface="Arial" panose="020B0604020202020204" pitchFamily="34" charset="0"/>
              </a:rPr>
              <a:t> exercise</a:t>
            </a:r>
            <a:endParaRPr lang="en-US" sz="1800" b="1" dirty="0">
              <a:effectLst/>
              <a:latin typeface="Times New Roman" panose="02020603050405020304" pitchFamily="18" charset="0"/>
              <a:ea typeface="MS Mincho" panose="02020609040205080304" pitchFamily="49" charset="-128"/>
              <a:cs typeface="Arial" panose="020B0604020202020204" pitchFamily="34" charset="0"/>
            </a:endParaRPr>
          </a:p>
          <a:p>
            <a:pPr marL="0" marR="0" indent="0">
              <a:lnSpc>
                <a:spcPct val="115000"/>
              </a:lnSpc>
              <a:spcBef>
                <a:spcPts val="0"/>
              </a:spcBef>
              <a:spcAft>
                <a:spcPts val="1000"/>
              </a:spcAft>
              <a:buNone/>
            </a:pPr>
            <a:r>
              <a:rPr lang="en-US" sz="1800" b="1" dirty="0">
                <a:effectLst/>
                <a:latin typeface="Times New Roman" panose="02020603050405020304" pitchFamily="18" charset="0"/>
                <a:ea typeface="MS Mincho" panose="02020609040205080304" pitchFamily="49" charset="-128"/>
                <a:cs typeface="Arial" panose="020B0604020202020204" pitchFamily="34" charset="0"/>
              </a:rPr>
              <a:t>Submission requirements: </a:t>
            </a:r>
            <a:r>
              <a:rPr lang="en-US" sz="1800" dirty="0">
                <a:effectLst/>
                <a:latin typeface="Times New Roman" panose="02020603050405020304" pitchFamily="18" charset="0"/>
                <a:ea typeface="MS Mincho" panose="02020609040205080304" pitchFamily="49" charset="-128"/>
                <a:cs typeface="Arial" panose="020B0604020202020204" pitchFamily="34" charset="0"/>
              </a:rPr>
              <a:t>Describe the implications of the data mining exercise. Your answers should be based on the </a:t>
            </a:r>
            <a:r>
              <a:rPr lang="en-US" sz="1800" dirty="0" err="1">
                <a:effectLst/>
                <a:latin typeface="Times New Roman" panose="02020603050405020304" pitchFamily="18" charset="0"/>
                <a:ea typeface="MS Mincho" panose="02020609040205080304" pitchFamily="49" charset="-128"/>
                <a:cs typeface="Arial" panose="020B0604020202020204" pitchFamily="34" charset="0"/>
              </a:rPr>
              <a:t>inclass</a:t>
            </a:r>
            <a:r>
              <a:rPr lang="en-US" sz="1800" dirty="0">
                <a:effectLst/>
                <a:latin typeface="Times New Roman" panose="02020603050405020304" pitchFamily="18" charset="0"/>
                <a:ea typeface="MS Mincho" panose="02020609040205080304" pitchFamily="49" charset="-128"/>
                <a:cs typeface="Arial" panose="020B0604020202020204" pitchFamily="34" charset="0"/>
              </a:rPr>
              <a:t> exercise. </a:t>
            </a:r>
            <a:endParaRPr lang="en-US" sz="1800" dirty="0">
              <a:effectLst/>
              <a:latin typeface="Calibri" panose="020F0502020204030204" pitchFamily="34" charset="0"/>
              <a:ea typeface="MS Mincho" panose="02020609040205080304" pitchFamily="49" charset="-128"/>
              <a:cs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MS Mincho" panose="02020609040205080304" pitchFamily="49" charset="-128"/>
                <a:cs typeface="Arial" panose="020B0604020202020204" pitchFamily="34" charset="0"/>
              </a:rPr>
              <a:t>What did you learn about data mining? Identify three concepts.</a:t>
            </a:r>
            <a:endParaRPr lang="en-US" sz="1800" dirty="0">
              <a:effectLst/>
              <a:latin typeface="Calibri" panose="020F0502020204030204" pitchFamily="34" charset="0"/>
              <a:ea typeface="MS Mincho" panose="02020609040205080304" pitchFamily="49" charset="-128"/>
              <a:cs typeface="Arial" panose="020B0604020202020204" pitchFamily="34" charset="0"/>
            </a:endParaRPr>
          </a:p>
          <a:p>
            <a:pPr marL="342900" marR="0" lvl="0" indent="-342900">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MS Mincho" panose="02020609040205080304" pitchFamily="49" charset="-128"/>
                <a:cs typeface="Arial" panose="020B0604020202020204" pitchFamily="34" charset="0"/>
              </a:rPr>
              <a:t>Identify two other things you would need to know about either the data or the business if this were a real-world application. </a:t>
            </a:r>
            <a:endParaRPr lang="en-US" sz="1800" dirty="0">
              <a:effectLst/>
              <a:latin typeface="Calibri" panose="020F0502020204030204" pitchFamily="34" charset="0"/>
              <a:ea typeface="MS Mincho" panose="02020609040205080304" pitchFamily="49" charset="-128"/>
              <a:cs typeface="Arial" panose="020B0604020202020204" pitchFamily="34" charset="0"/>
            </a:endParaRPr>
          </a:p>
          <a:p>
            <a:pPr marL="342900" indent="-342900">
              <a:lnSpc>
                <a:spcPct val="115000"/>
              </a:lnSpc>
              <a:spcBef>
                <a:spcPts val="0"/>
              </a:spcBef>
              <a:buFont typeface="+mj-lt"/>
              <a:buAutoNum type="arabicPeriod"/>
            </a:pPr>
            <a:r>
              <a:rPr lang="en-US" sz="1800" dirty="0">
                <a:effectLst/>
                <a:latin typeface="Times New Roman" panose="02020603050405020304" pitchFamily="18" charset="0"/>
                <a:ea typeface="MS Mincho" panose="02020609040205080304" pitchFamily="49" charset="-128"/>
                <a:cs typeface="Arial" panose="020B0604020202020204" pitchFamily="34" charset="0"/>
              </a:rPr>
              <a:t>What, if anything, would you do differently to perform the data mining task? Note: This answer should relate to the </a:t>
            </a:r>
            <a:r>
              <a:rPr lang="en-US" sz="1800" dirty="0" err="1">
                <a:effectLst/>
                <a:latin typeface="Times New Roman" panose="02020603050405020304" pitchFamily="18" charset="0"/>
                <a:ea typeface="MS Mincho" panose="02020609040205080304" pitchFamily="49" charset="-128"/>
                <a:cs typeface="Arial" panose="020B0604020202020204" pitchFamily="34" charset="0"/>
              </a:rPr>
              <a:t>inclass</a:t>
            </a:r>
            <a:r>
              <a:rPr lang="en-US" sz="1800" dirty="0">
                <a:effectLst/>
                <a:latin typeface="Times New Roman" panose="02020603050405020304" pitchFamily="18" charset="0"/>
                <a:ea typeface="MS Mincho" panose="02020609040205080304" pitchFamily="49" charset="-128"/>
                <a:cs typeface="Arial" panose="020B0604020202020204" pitchFamily="34" charset="0"/>
              </a:rPr>
              <a:t> exercise, not generic data mining. </a:t>
            </a:r>
            <a:endParaRPr lang="en-US" sz="1800" dirty="0">
              <a:effectLst/>
              <a:latin typeface="Calibri" panose="020F0502020204030204" pitchFamily="34" charset="0"/>
              <a:ea typeface="MS Mincho" panose="02020609040205080304" pitchFamily="49" charset="-128"/>
              <a:cs typeface="Arial" panose="020B0604020202020204" pitchFamily="34" charset="0"/>
            </a:endParaRPr>
          </a:p>
          <a:p>
            <a:pPr marL="0" marR="0" lvl="0" indent="0">
              <a:lnSpc>
                <a:spcPct val="115000"/>
              </a:lnSpc>
              <a:spcBef>
                <a:spcPts val="0"/>
              </a:spcBef>
              <a:spcAft>
                <a:spcPts val="0"/>
              </a:spcAft>
              <a:buNone/>
            </a:pPr>
            <a:endParaRPr lang="en-US" sz="1800" dirty="0">
              <a:effectLst/>
              <a:latin typeface="Calibri" panose="020F0502020204030204" pitchFamily="34" charset="0"/>
              <a:ea typeface="MS Mincho" panose="02020609040205080304" pitchFamily="49" charset="-128"/>
              <a:cs typeface="Arial" panose="020B0604020202020204" pitchFamily="34" charset="0"/>
            </a:endParaRPr>
          </a:p>
          <a:p>
            <a:pPr marL="295275" marR="0" indent="0">
              <a:lnSpc>
                <a:spcPct val="115000"/>
              </a:lnSpc>
              <a:spcBef>
                <a:spcPts val="0"/>
              </a:spcBef>
              <a:spcAft>
                <a:spcPts val="1000"/>
              </a:spcAft>
              <a:buNone/>
            </a:pPr>
            <a:r>
              <a:rPr lang="en-US" sz="1800" dirty="0">
                <a:effectLst/>
                <a:latin typeface="Times New Roman" panose="02020603050405020304" pitchFamily="18" charset="0"/>
                <a:ea typeface="MS Mincho" panose="02020609040205080304" pitchFamily="49" charset="-128"/>
                <a:cs typeface="Arial" panose="020B0604020202020204" pitchFamily="34" charset="0"/>
              </a:rPr>
              <a:t> </a:t>
            </a:r>
            <a:endParaRPr lang="en-US" sz="1800" dirty="0">
              <a:effectLst/>
              <a:latin typeface="Calibri" panose="020F0502020204030204" pitchFamily="34" charset="0"/>
              <a:ea typeface="MS Mincho" panose="02020609040205080304" pitchFamily="49" charset="-128"/>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6310069C-C11F-F356-CAAE-5678B45A7912}"/>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346367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E45A-18E6-5BDC-373F-274601592F74}"/>
              </a:ext>
            </a:extLst>
          </p:cNvPr>
          <p:cNvSpPr>
            <a:spLocks noGrp="1"/>
          </p:cNvSpPr>
          <p:nvPr>
            <p:ph type="title"/>
          </p:nvPr>
        </p:nvSpPr>
        <p:spPr/>
        <p:txBody>
          <a:bodyPr/>
          <a:lstStyle/>
          <a:p>
            <a:r>
              <a:rPr lang="en-US" dirty="0"/>
              <a:t>Assignment 3  </a:t>
            </a:r>
          </a:p>
        </p:txBody>
      </p:sp>
      <p:sp>
        <p:nvSpPr>
          <p:cNvPr id="3" name="Content Placeholder 2">
            <a:extLst>
              <a:ext uri="{FF2B5EF4-FFF2-40B4-BE49-F238E27FC236}">
                <a16:creationId xmlns:a16="http://schemas.microsoft.com/office/drawing/2014/main" id="{4F9B4DCA-5EE3-1206-5B43-466863E39F8B}"/>
              </a:ext>
            </a:extLst>
          </p:cNvPr>
          <p:cNvSpPr>
            <a:spLocks noGrp="1"/>
          </p:cNvSpPr>
          <p:nvPr>
            <p:ph idx="1"/>
          </p:nvPr>
        </p:nvSpPr>
        <p:spPr>
          <a:xfrm>
            <a:off x="452306" y="1956429"/>
            <a:ext cx="10456100" cy="4573159"/>
          </a:xfrm>
        </p:spPr>
        <p:txBody>
          <a:bodyPr>
            <a:normAutofit fontScale="92500" lnSpcReduction="10000"/>
          </a:bodyPr>
          <a:lstStyle/>
          <a:p>
            <a:pPr marL="0" indent="0">
              <a:buNone/>
            </a:pPr>
            <a:r>
              <a:rPr lang="en-US" sz="1800" dirty="0">
                <a:effectLst/>
                <a:latin typeface="Times New Roman" panose="02020603050405020304" pitchFamily="18" charset="0"/>
                <a:ea typeface="DengXian" panose="020B0503020204020204" pitchFamily="2" charset="-122"/>
              </a:rPr>
              <a:t>The purpose of this assignment is to gain experience with creating, implementing and using a real-world database. </a:t>
            </a:r>
          </a:p>
          <a:p>
            <a:endParaRPr lang="en-US" sz="1800" dirty="0">
              <a:effectLst/>
              <a:latin typeface="Times New Roman" panose="02020603050405020304" pitchFamily="18" charset="0"/>
              <a:ea typeface="DengXian" panose="020B0503020204020204" pitchFamily="2" charset="-122"/>
            </a:endParaRPr>
          </a:p>
          <a:p>
            <a:pPr marL="0" marR="0" indent="0">
              <a:spcBef>
                <a:spcPts val="1200"/>
              </a:spcBef>
              <a:spcAft>
                <a:spcPts val="600"/>
              </a:spcAft>
              <a:buNone/>
            </a:pPr>
            <a:r>
              <a:rPr lang="en-US" sz="1800" b="1" kern="0" dirty="0">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Background</a:t>
            </a:r>
            <a:endParaRPr lang="en-US" sz="18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marR="0" indent="0">
              <a:spcBef>
                <a:spcPts val="0"/>
              </a:spcBef>
              <a:spcAft>
                <a:spcPts val="600"/>
              </a:spcAft>
              <a:buNone/>
            </a:pPr>
            <a:r>
              <a:rPr lang="en-US" sz="1800" dirty="0">
                <a:effectLst/>
                <a:latin typeface="Times New Roman" panose="02020603050405020304" pitchFamily="18" charset="0"/>
                <a:ea typeface="DengXian" panose="02010600030101010101" pitchFamily="2" charset="-122"/>
                <a:cs typeface="Arial" panose="020B0604020202020204" pitchFamily="34" charset="0"/>
              </a:rPr>
              <a:t>Your team is tasked to develop a database for a client that is an online ordering startup, currently covering 30 restaurants in 6 cities. Consumers can order to-go meals from participating restaurants via the client’s online ordering platform. The client has a member management team and wants to capture data on its members and their orders. The database will support the member management team’s routine operations (identifying and signing up new members and providing data to the marketing team for analyzing member behaviors and preferences). </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spcBef>
                <a:spcPts val="1200"/>
              </a:spcBef>
              <a:spcAft>
                <a:spcPts val="600"/>
              </a:spcAft>
              <a:buNone/>
            </a:pPr>
            <a:r>
              <a:rPr lang="en-US" sz="1800" b="1" kern="0" dirty="0">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Requirements  </a:t>
            </a:r>
            <a:endParaRPr lang="en-US" sz="1800" b="1" kern="0" dirty="0">
              <a:solidFill>
                <a:srgbClr val="2F5496"/>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marR="0" indent="0">
              <a:spcBef>
                <a:spcPts val="0"/>
              </a:spcBef>
              <a:spcAft>
                <a:spcPts val="600"/>
              </a:spcAft>
              <a:buNone/>
            </a:pPr>
            <a:r>
              <a:rPr lang="en-US" sz="1800" dirty="0">
                <a:effectLst/>
                <a:latin typeface="Times New Roman" panose="02020603050405020304" pitchFamily="18" charset="0"/>
                <a:ea typeface="DengXian" panose="02010600030101010101" pitchFamily="2" charset="-122"/>
                <a:cs typeface="Arial" panose="020B0604020202020204" pitchFamily="34" charset="0"/>
              </a:rPr>
              <a:t>The member management team wants to keep the current member order management practices and conduct analyses to better understand the members’ behaviors and preferences. Customer preferences can vary depending upon the geographical location (e.g., salads might be more popular in warmer climates or potatoes in colder locations).  Besides the member management, the client also needs to keep track of marketing activities, menu offerings, and staffing requirements. </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4" name="Slide Number Placeholder 3">
            <a:extLst>
              <a:ext uri="{FF2B5EF4-FFF2-40B4-BE49-F238E27FC236}">
                <a16:creationId xmlns:a16="http://schemas.microsoft.com/office/drawing/2014/main" id="{1F9F691A-CCD7-3507-4BD9-BDE8EB7F10AC}"/>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3235601112"/>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36301F"/>
      </a:dk2>
      <a:lt2>
        <a:srgbClr val="E8E4E2"/>
      </a:lt2>
      <a:accent1>
        <a:srgbClr val="1789D5"/>
      </a:accent1>
      <a:accent2>
        <a:srgbClr val="20B3B1"/>
      </a:accent2>
      <a:accent3>
        <a:srgbClr val="294BE7"/>
      </a:accent3>
      <a:accent4>
        <a:srgbClr val="D51720"/>
      </a:accent4>
      <a:accent5>
        <a:srgbClr val="E76F29"/>
      </a:accent5>
      <a:accent6>
        <a:srgbClr val="C29D15"/>
      </a:accent6>
      <a:hlink>
        <a:srgbClr val="BB703E"/>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1498</TotalTime>
  <Words>685</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Next LT Pro</vt:lpstr>
      <vt:lpstr>Calibri</vt:lpstr>
      <vt:lpstr>Calibri Light</vt:lpstr>
      <vt:lpstr>Palatino Linotype</vt:lpstr>
      <vt:lpstr>Times New Roman</vt:lpstr>
      <vt:lpstr>AccentBoxVTI</vt:lpstr>
      <vt:lpstr>Assignment 1 </vt:lpstr>
      <vt:lpstr>The purpose of this assignment is to provide an opportunity to design a database management system and implement some relations.  Oracle is provided as software by GSU. You will need to get your userid and password and download the software.  </vt:lpstr>
      <vt:lpstr>PowerPoint Presentation</vt:lpstr>
      <vt:lpstr>PowerPoint Presentation</vt:lpstr>
      <vt:lpstr>Assignment 2: Data Mining</vt:lpstr>
      <vt:lpstr>Assignment 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Veda Storey</dc:creator>
  <cp:lastModifiedBy>Veda C Storey</cp:lastModifiedBy>
  <cp:revision>8</cp:revision>
  <dcterms:created xsi:type="dcterms:W3CDTF">2022-08-22T21:24:03Z</dcterms:created>
  <dcterms:modified xsi:type="dcterms:W3CDTF">2023-12-29T12:54:27Z</dcterms:modified>
</cp:coreProperties>
</file>