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40468-77E9-4F6F-BD06-193F1FD6E3A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D46-6988-4ED6-B1B0-B17C3C86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E46F-A2ED-499F-89A8-2154AE2B6EB8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8EBE-3D91-4C1E-9F9B-7A82C347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609D-C020-44BD-949C-90415B59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F07D-397A-45F7-B3F8-8EE96157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51D8-019B-4CB1-BAE1-ED72FB301B0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9F2-EF97-4A33-BBCF-A709E1D1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7F95-7CE2-4798-BC94-CE8CDF4E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7819-2544-438E-B543-19658EFF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E8E017E9-605B-401E-A97D-6193611FDB3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BBEDF-F8DE-41C0-B1A3-D9992BF8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205" y="1809333"/>
            <a:ext cx="4572000" cy="71305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FF00">
                    <a:alpha val="70000"/>
                  </a:srgbClr>
                </a:solidFill>
              </a:rPr>
              <a:t>Conceptual Modeling Example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90D9D-E358-47D1-A27E-1B78BA02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331719"/>
            <a:ext cx="4572000" cy="1524000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rgbClr val="FFFF00">
                  <a:alpha val="70000"/>
                </a:srgbClr>
              </a:solidFill>
            </a:endParaRPr>
          </a:p>
          <a:p>
            <a:pPr algn="l"/>
            <a:r>
              <a:rPr lang="en-US" b="1" dirty="0">
                <a:solidFill>
                  <a:srgbClr val="FFFF00">
                    <a:alpha val="70000"/>
                  </a:srgbClr>
                </a:solidFill>
              </a:rPr>
              <a:t>Company-Consultant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5876E-DA63-402A-84C2-DD16853C2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0" r="2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6137-1296-4B82-57D1-080D883D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7320-6CE4-4F60-A894-CA709814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14400"/>
            <a:ext cx="10668000" cy="22860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B4895-83CF-4CEB-B0F7-25E605D9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90550"/>
            <a:ext cx="10668000" cy="5505449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algn="just"/>
            <a:endParaRPr lang="en-US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company is identified by a company ID and described by its company name and the type of industry in which it exists.  A company hires consultants, identified by a consultant id and described by the consultant’s name and specialty.  Assume that a consultant can work for only one company at a time.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a database to keep track of consulting engagements, including the date for which a consultant was hired. The hourly rate the consultant charges may differ, depending upon the company.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might be “tricky” about modeling this problem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l"/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30BC6-0E26-BAA2-DB36-A865F923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7320-6CE4-4F60-A894-CA709814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14400"/>
            <a:ext cx="10668000" cy="22860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B4895-83CF-4CEB-B0F7-25E605D9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90550"/>
            <a:ext cx="10668000" cy="55054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Model: Chen Notation</a:t>
            </a:r>
            <a:endParaRPr lang="en-US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9C686-5D7E-4817-8F64-39B5AEC9E0DB}"/>
              </a:ext>
            </a:extLst>
          </p:cNvPr>
          <p:cNvSpPr/>
          <p:nvPr/>
        </p:nvSpPr>
        <p:spPr>
          <a:xfrm>
            <a:off x="4303108" y="3024158"/>
            <a:ext cx="773742" cy="208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industry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D344B2-62BD-49A5-9B0B-6A74789E51A0}"/>
              </a:ext>
            </a:extLst>
          </p:cNvPr>
          <p:cNvCxnSpPr>
            <a:stCxn id="21" idx="4"/>
            <a:endCxn id="13" idx="0"/>
          </p:cNvCxnSpPr>
          <p:nvPr/>
        </p:nvCxnSpPr>
        <p:spPr>
          <a:xfrm>
            <a:off x="3691572" y="3319632"/>
            <a:ext cx="595527" cy="234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72BBC1-8BBD-4A33-9106-7FA123038841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4287100" y="3232772"/>
            <a:ext cx="402879" cy="321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8D3F933-5851-420A-9AF1-ECEDCA0317A8}"/>
              </a:ext>
            </a:extLst>
          </p:cNvPr>
          <p:cNvSpPr/>
          <p:nvPr/>
        </p:nvSpPr>
        <p:spPr>
          <a:xfrm>
            <a:off x="6522495" y="2985009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F6BC0-828F-4B6C-B04B-B90DA06B1DFE}"/>
              </a:ext>
            </a:extLst>
          </p:cNvPr>
          <p:cNvSpPr/>
          <p:nvPr/>
        </p:nvSpPr>
        <p:spPr>
          <a:xfrm>
            <a:off x="7609641" y="3031251"/>
            <a:ext cx="1054674" cy="26675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specialty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B9F47F-2546-4903-890F-106727438F2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6863765" y="3315512"/>
            <a:ext cx="615057" cy="2378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2C792-4275-487F-B019-E7649384DEC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7478822" y="3298002"/>
            <a:ext cx="658156" cy="2553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75614E-AB03-4D02-8D07-6D98CE844CE3}"/>
              </a:ext>
            </a:extLst>
          </p:cNvPr>
          <p:cNvGrpSpPr/>
          <p:nvPr/>
        </p:nvGrpSpPr>
        <p:grpSpPr>
          <a:xfrm>
            <a:off x="3591852" y="3464900"/>
            <a:ext cx="4497591" cy="480447"/>
            <a:chOff x="397315" y="5374632"/>
            <a:chExt cx="4893473" cy="5227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08634AC-343B-4C21-987D-910197DD3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00480B5-60D9-4A7B-8142-E66D0F6B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>
                  <a:solidFill>
                    <a:schemeClr val="bg1"/>
                  </a:solidFill>
                </a:rPr>
                <a:t>Company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6611D7F-E6BA-4B7C-BF66-51B367F9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763" y="5376267"/>
              <a:ext cx="31501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solidFill>
                    <a:schemeClr val="bg1"/>
                  </a:solidFill>
                  <a:latin typeface="Helv" charset="0"/>
                </a:rPr>
                <a:t>N</a:t>
              </a: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87011DAF-1949-4E00-897F-14329FDD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872" y="5380791"/>
              <a:ext cx="33594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solidFill>
                    <a:schemeClr val="bg1"/>
                  </a:solidFill>
                  <a:latin typeface="Helv" charset="0"/>
                </a:rPr>
                <a:t>M</a:t>
              </a:r>
            </a:p>
          </p:txBody>
        </p:sp>
        <p:sp>
          <p:nvSpPr>
            <p:cNvPr id="16" name="AutoShape 66">
              <a:extLst>
                <a:ext uri="{FF2B5EF4-FFF2-40B4-BE49-F238E27FC236}">
                  <a16:creationId xmlns:a16="http://schemas.microsoft.com/office/drawing/2014/main" id="{B7D279B0-48AE-447C-BB33-385EC24C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chemeClr val="bg1"/>
                  </a:solidFill>
                  <a:latin typeface="Helv" charset="0"/>
                </a:rPr>
                <a:t>hires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DAD3-ACCA-41C9-B1B4-6D88119C9696}"/>
                </a:ext>
              </a:extLst>
            </p:cNvPr>
            <p:cNvCxnSpPr>
              <a:stCxn id="12" idx="1"/>
              <a:endCxn id="16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36A383-3771-4572-AE9D-9B4D67595C65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8A376A0-4EC2-4141-B2AC-7EC752B1A0D3}"/>
              </a:ext>
            </a:extLst>
          </p:cNvPr>
          <p:cNvSpPr/>
          <p:nvPr/>
        </p:nvSpPr>
        <p:spPr>
          <a:xfrm>
            <a:off x="7184918" y="2591598"/>
            <a:ext cx="682538" cy="439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FF824-5028-4B33-AD70-46D42AE5A118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flipH="1">
            <a:off x="7478822" y="3031251"/>
            <a:ext cx="47365" cy="5221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51957D-C013-45C0-80C1-DAA4F37E7E30}"/>
              </a:ext>
            </a:extLst>
          </p:cNvPr>
          <p:cNvSpPr/>
          <p:nvPr/>
        </p:nvSpPr>
        <p:spPr>
          <a:xfrm>
            <a:off x="3350303" y="2989128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B84161-5A67-4A35-84A1-E14779DEFB20}"/>
              </a:ext>
            </a:extLst>
          </p:cNvPr>
          <p:cNvSpPr/>
          <p:nvPr/>
        </p:nvSpPr>
        <p:spPr>
          <a:xfrm>
            <a:off x="3819951" y="2667789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E82103-B66F-4115-A220-F4CC0F99B4B1}"/>
              </a:ext>
            </a:extLst>
          </p:cNvPr>
          <p:cNvCxnSpPr>
            <a:stCxn id="22" idx="4"/>
            <a:endCxn id="13" idx="0"/>
          </p:cNvCxnSpPr>
          <p:nvPr/>
        </p:nvCxnSpPr>
        <p:spPr>
          <a:xfrm>
            <a:off x="4220956" y="2998293"/>
            <a:ext cx="66143" cy="555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499FA25-092F-4859-B7C8-551918DEF136}"/>
              </a:ext>
            </a:extLst>
          </p:cNvPr>
          <p:cNvSpPr/>
          <p:nvPr/>
        </p:nvSpPr>
        <p:spPr>
          <a:xfrm>
            <a:off x="5760143" y="255423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hourly</a:t>
            </a:r>
          </a:p>
          <a:p>
            <a:pPr algn="ctr"/>
            <a:r>
              <a:rPr lang="en-US" sz="1287" dirty="0">
                <a:solidFill>
                  <a:schemeClr val="bg1"/>
                </a:solidFill>
              </a:rPr>
              <a:t>rate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EFB33D-E124-4181-AF6D-8208C4EBFAD4}"/>
              </a:ext>
            </a:extLst>
          </p:cNvPr>
          <p:cNvCxnSpPr>
            <a:stCxn id="24" idx="4"/>
            <a:endCxn id="16" idx="0"/>
          </p:cNvCxnSpPr>
          <p:nvPr/>
        </p:nvCxnSpPr>
        <p:spPr>
          <a:xfrm flipH="1">
            <a:off x="5892408" y="2884741"/>
            <a:ext cx="268740" cy="58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677DB8-1D2B-4431-9213-6B0FDF0EFE0D}"/>
              </a:ext>
            </a:extLst>
          </p:cNvPr>
          <p:cNvSpPr/>
          <p:nvPr/>
        </p:nvSpPr>
        <p:spPr>
          <a:xfrm>
            <a:off x="4908829" y="2591598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1287" dirty="0">
                <a:solidFill>
                  <a:schemeClr val="bg1"/>
                </a:solidFill>
              </a:rPr>
              <a:t>hired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D961-A7D4-4CAE-9C9C-5AB66A658AB1}"/>
              </a:ext>
            </a:extLst>
          </p:cNvPr>
          <p:cNvCxnSpPr>
            <a:cxnSpLocks/>
          </p:cNvCxnSpPr>
          <p:nvPr/>
        </p:nvCxnSpPr>
        <p:spPr>
          <a:xfrm>
            <a:off x="5433752" y="2985009"/>
            <a:ext cx="320227" cy="53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18E4EAE-0CA8-045E-374D-086407FA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7320-6CE4-4F60-A894-CA709814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14400"/>
            <a:ext cx="10668000" cy="22860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B4895-83CF-4CEB-B0F7-25E605D9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90550"/>
            <a:ext cx="10668000" cy="55054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Model: Chen Notation</a:t>
            </a:r>
            <a:endParaRPr lang="en-US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9C686-5D7E-4817-8F64-39B5AEC9E0DB}"/>
              </a:ext>
            </a:extLst>
          </p:cNvPr>
          <p:cNvSpPr/>
          <p:nvPr/>
        </p:nvSpPr>
        <p:spPr>
          <a:xfrm>
            <a:off x="4303108" y="3024158"/>
            <a:ext cx="773742" cy="208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industry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D344B2-62BD-49A5-9B0B-6A74789E51A0}"/>
              </a:ext>
            </a:extLst>
          </p:cNvPr>
          <p:cNvCxnSpPr>
            <a:stCxn id="21" idx="4"/>
            <a:endCxn id="13" idx="0"/>
          </p:cNvCxnSpPr>
          <p:nvPr/>
        </p:nvCxnSpPr>
        <p:spPr>
          <a:xfrm>
            <a:off x="3691572" y="3319632"/>
            <a:ext cx="595527" cy="234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72BBC1-8BBD-4A33-9106-7FA123038841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4287100" y="3232772"/>
            <a:ext cx="402879" cy="321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8D3F933-5851-420A-9AF1-ECEDCA0317A8}"/>
              </a:ext>
            </a:extLst>
          </p:cNvPr>
          <p:cNvSpPr/>
          <p:nvPr/>
        </p:nvSpPr>
        <p:spPr>
          <a:xfrm>
            <a:off x="6522495" y="2985009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F6BC0-828F-4B6C-B04B-B90DA06B1DFE}"/>
              </a:ext>
            </a:extLst>
          </p:cNvPr>
          <p:cNvSpPr/>
          <p:nvPr/>
        </p:nvSpPr>
        <p:spPr>
          <a:xfrm>
            <a:off x="7609641" y="3031251"/>
            <a:ext cx="1054674" cy="26675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specialty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B9F47F-2546-4903-890F-106727438F2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6863765" y="3315512"/>
            <a:ext cx="615057" cy="2378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2C792-4275-487F-B019-E7649384DEC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7478822" y="3298002"/>
            <a:ext cx="658156" cy="2553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75614E-AB03-4D02-8D07-6D98CE844CE3}"/>
              </a:ext>
            </a:extLst>
          </p:cNvPr>
          <p:cNvGrpSpPr/>
          <p:nvPr/>
        </p:nvGrpSpPr>
        <p:grpSpPr>
          <a:xfrm>
            <a:off x="3591852" y="3464900"/>
            <a:ext cx="4497591" cy="480447"/>
            <a:chOff x="397315" y="5374632"/>
            <a:chExt cx="4893473" cy="5227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08634AC-343B-4C21-987D-910197DD3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00480B5-60D9-4A7B-8142-E66D0F6B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>
                  <a:solidFill>
                    <a:schemeClr val="bg1"/>
                  </a:solidFill>
                </a:rPr>
                <a:t>Company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6611D7F-E6BA-4B7C-BF66-51B367F9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456" y="5376267"/>
              <a:ext cx="68476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solidFill>
                    <a:schemeClr val="bg1"/>
                  </a:solidFill>
                  <a:latin typeface="Helv" charset="0"/>
                </a:rPr>
                <a:t> (1,N) </a:t>
              </a: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87011DAF-1949-4E00-897F-14329FDD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41" y="5380791"/>
              <a:ext cx="604533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solidFill>
                    <a:schemeClr val="bg1"/>
                  </a:solidFill>
                  <a:latin typeface="Helv" charset="0"/>
                </a:rPr>
                <a:t>(0,M)</a:t>
              </a:r>
            </a:p>
          </p:txBody>
        </p:sp>
        <p:sp>
          <p:nvSpPr>
            <p:cNvPr id="16" name="AutoShape 66">
              <a:extLst>
                <a:ext uri="{FF2B5EF4-FFF2-40B4-BE49-F238E27FC236}">
                  <a16:creationId xmlns:a16="http://schemas.microsoft.com/office/drawing/2014/main" id="{B7D279B0-48AE-447C-BB33-385EC24C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chemeClr val="bg1"/>
                  </a:solidFill>
                  <a:latin typeface="Helv" charset="0"/>
                </a:rPr>
                <a:t>hires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DAD3-ACCA-41C9-B1B4-6D88119C9696}"/>
                </a:ext>
              </a:extLst>
            </p:cNvPr>
            <p:cNvCxnSpPr>
              <a:stCxn id="12" idx="1"/>
              <a:endCxn id="16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36A383-3771-4572-AE9D-9B4D67595C65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8A376A0-4EC2-4141-B2AC-7EC752B1A0D3}"/>
              </a:ext>
            </a:extLst>
          </p:cNvPr>
          <p:cNvSpPr/>
          <p:nvPr/>
        </p:nvSpPr>
        <p:spPr>
          <a:xfrm>
            <a:off x="7184918" y="2591598"/>
            <a:ext cx="682538" cy="439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FF824-5028-4B33-AD70-46D42AE5A118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flipH="1">
            <a:off x="7478822" y="3031251"/>
            <a:ext cx="47365" cy="5221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51957D-C013-45C0-80C1-DAA4F37E7E30}"/>
              </a:ext>
            </a:extLst>
          </p:cNvPr>
          <p:cNvSpPr/>
          <p:nvPr/>
        </p:nvSpPr>
        <p:spPr>
          <a:xfrm>
            <a:off x="3350303" y="2989128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B84161-5A67-4A35-84A1-E14779DEFB20}"/>
              </a:ext>
            </a:extLst>
          </p:cNvPr>
          <p:cNvSpPr/>
          <p:nvPr/>
        </p:nvSpPr>
        <p:spPr>
          <a:xfrm>
            <a:off x="3819951" y="2667789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E82103-B66F-4115-A220-F4CC0F99B4B1}"/>
              </a:ext>
            </a:extLst>
          </p:cNvPr>
          <p:cNvCxnSpPr>
            <a:stCxn id="22" idx="4"/>
            <a:endCxn id="13" idx="0"/>
          </p:cNvCxnSpPr>
          <p:nvPr/>
        </p:nvCxnSpPr>
        <p:spPr>
          <a:xfrm>
            <a:off x="4220956" y="2998293"/>
            <a:ext cx="66143" cy="555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499FA25-092F-4859-B7C8-551918DEF136}"/>
              </a:ext>
            </a:extLst>
          </p:cNvPr>
          <p:cNvSpPr/>
          <p:nvPr/>
        </p:nvSpPr>
        <p:spPr>
          <a:xfrm>
            <a:off x="5760143" y="255423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hourly</a:t>
            </a:r>
          </a:p>
          <a:p>
            <a:pPr algn="ctr"/>
            <a:r>
              <a:rPr lang="en-US" sz="1287" dirty="0">
                <a:solidFill>
                  <a:schemeClr val="bg1"/>
                </a:solidFill>
              </a:rPr>
              <a:t>rate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EFB33D-E124-4181-AF6D-8208C4EBFAD4}"/>
              </a:ext>
            </a:extLst>
          </p:cNvPr>
          <p:cNvCxnSpPr>
            <a:stCxn id="24" idx="4"/>
            <a:endCxn id="16" idx="0"/>
          </p:cNvCxnSpPr>
          <p:nvPr/>
        </p:nvCxnSpPr>
        <p:spPr>
          <a:xfrm flipH="1">
            <a:off x="5892408" y="2884741"/>
            <a:ext cx="268740" cy="58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677DB8-1D2B-4431-9213-6B0FDF0EFE0D}"/>
              </a:ext>
            </a:extLst>
          </p:cNvPr>
          <p:cNvSpPr/>
          <p:nvPr/>
        </p:nvSpPr>
        <p:spPr>
          <a:xfrm>
            <a:off x="4908829" y="2591598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1287" dirty="0">
                <a:solidFill>
                  <a:schemeClr val="bg1"/>
                </a:solidFill>
              </a:rPr>
              <a:t>hired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D961-A7D4-4CAE-9C9C-5AB66A658AB1}"/>
              </a:ext>
            </a:extLst>
          </p:cNvPr>
          <p:cNvCxnSpPr>
            <a:cxnSpLocks/>
          </p:cNvCxnSpPr>
          <p:nvPr/>
        </p:nvCxnSpPr>
        <p:spPr>
          <a:xfrm>
            <a:off x="5433752" y="2985009"/>
            <a:ext cx="320227" cy="53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18E4EAE-0CA8-045E-374D-086407FA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34B4-5369-43C2-AE67-44B87418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97" y="469013"/>
            <a:ext cx="11422769" cy="1126182"/>
          </a:xfrm>
        </p:spPr>
        <p:txBody>
          <a:bodyPr>
            <a:noAutofit/>
          </a:bodyPr>
          <a:lstStyle/>
          <a:p>
            <a:r>
              <a:rPr lang="en-US" sz="2000" dirty="0"/>
              <a:t>A company is identified by a company ID and described by its company name and the type of industry in which it exists.  A company hires consultants, identified by a consultant id and described by the consultant’s name and specialty.  Assume that a consultant can work for only one company at a time. We need to create a database to keep track of consulting engagements, including the date for which a consultant was hired. The hourly rate the consultant charges may differ, depending upon the company.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8F687-2E7D-4447-95FE-8B6B5E3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12" y="1816303"/>
            <a:ext cx="6512146" cy="47038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AA42D-1B96-D81C-AE30-C5706CA7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7819-2544-438E-B543-19658EFF703A}" type="slidenum">
              <a:rPr lang="en-US" smtClean="0"/>
              <a:t>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373875-9FD9-1CB4-83FA-CB5993D9DD3A}"/>
              </a:ext>
            </a:extLst>
          </p:cNvPr>
          <p:cNvSpPr/>
          <p:nvPr/>
        </p:nvSpPr>
        <p:spPr>
          <a:xfrm>
            <a:off x="5196625" y="4404575"/>
            <a:ext cx="315533" cy="135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64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1474</TotalTime>
  <Words>265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Helv</vt:lpstr>
      <vt:lpstr>Sitka Subheading</vt:lpstr>
      <vt:lpstr>Times New Roman</vt:lpstr>
      <vt:lpstr>PebbleVTI</vt:lpstr>
      <vt:lpstr>Conceptual Modeling Example</vt:lpstr>
      <vt:lpstr>P</vt:lpstr>
      <vt:lpstr>P</vt:lpstr>
      <vt:lpstr>P</vt:lpstr>
      <vt:lpstr>A company is identified by a company ID and described by its company name and the type of industry in which it exists.  A company hires consultants, identified by a consultant id and described by the consultant’s name and specialty.  Assume that a consultant can work for only one company at a time. We need to create a database to keep track of consulting engagements, including the date for which a consultant was hired. The hourly rate the consultant charges may differ, depending upon the company.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3730</dc:title>
  <dc:creator>Veda Storey</dc:creator>
  <cp:lastModifiedBy>Veda C Storey</cp:lastModifiedBy>
  <cp:revision>13</cp:revision>
  <dcterms:created xsi:type="dcterms:W3CDTF">2020-09-06T19:04:34Z</dcterms:created>
  <dcterms:modified xsi:type="dcterms:W3CDTF">2023-12-29T18:26:14Z</dcterms:modified>
</cp:coreProperties>
</file>