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B1DE-9413-4EF6-8917-E9151B2B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22" y="584597"/>
            <a:ext cx="6858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Hospital Example: ER Admissions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A4072-FCFC-4BAF-9389-C9410C43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76" y="2050720"/>
            <a:ext cx="7029746" cy="27565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Suppose you want to develop a database to keep track of the “traffic” to an emergency room (ER) so that you can help ensure that the ER is properly staffed. 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Patients arrive and are attended to by a triage nurse and then treated by an appropriate physician(s). Each patient will have a main diagnosis. To assess how efficiently patients are treated, their arrival times and treatment times are recorded. 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The database you design should keep track of the necessary data to help the ER department to function properly. 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4" name="Picture 3" descr="Abstract background of mesh on pink">
            <a:extLst>
              <a:ext uri="{FF2B5EF4-FFF2-40B4-BE49-F238E27FC236}">
                <a16:creationId xmlns:a16="http://schemas.microsoft.com/office/drawing/2014/main" id="{29226AEF-6E69-4FFB-ADCA-539211878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6333" r="23661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F64-1EE2-4D24-AE2E-F3A1E3D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09" y="20450"/>
            <a:ext cx="10058400" cy="44555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Entity-relationship Model: Chen Notation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2DA05-ECD9-4E19-8832-3ECE2494B97E}"/>
              </a:ext>
            </a:extLst>
          </p:cNvPr>
          <p:cNvSpPr/>
          <p:nvPr/>
        </p:nvSpPr>
        <p:spPr>
          <a:xfrm>
            <a:off x="1983232" y="1737769"/>
            <a:ext cx="822204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5E5-3E93-495B-BB54-ED805BA39914}"/>
              </a:ext>
            </a:extLst>
          </p:cNvPr>
          <p:cNvCxnSpPr>
            <a:cxnSpLocks/>
            <a:stCxn id="21" idx="4"/>
            <a:endCxn id="13" idx="0"/>
          </p:cNvCxnSpPr>
          <p:nvPr/>
        </p:nvCxnSpPr>
        <p:spPr>
          <a:xfrm>
            <a:off x="1344384" y="2059252"/>
            <a:ext cx="550972" cy="309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D837AF-14C8-40AB-BDE8-64D7C8C82433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1895356" y="2035718"/>
            <a:ext cx="498978" cy="333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8008777-BE1E-4B37-A53E-98B1DA298082}"/>
              </a:ext>
            </a:extLst>
          </p:cNvPr>
          <p:cNvSpPr/>
          <p:nvPr/>
        </p:nvSpPr>
        <p:spPr>
          <a:xfrm>
            <a:off x="4318404" y="1695175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Room#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BD99E-CF85-47C2-B727-84880956D0B1}"/>
              </a:ext>
            </a:extLst>
          </p:cNvPr>
          <p:cNvSpPr/>
          <p:nvPr/>
        </p:nvSpPr>
        <p:spPr>
          <a:xfrm>
            <a:off x="5801622" y="1693240"/>
            <a:ext cx="783631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39B7C-40E7-4100-A6D6-76ED5E271098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755449" y="2054770"/>
            <a:ext cx="612568" cy="313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A5A3F6-5AEC-4389-91B1-82448D1D85C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5368017" y="2008370"/>
            <a:ext cx="825421" cy="359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A5DFD7-D0C8-4A9B-BBE6-664991EDB295}"/>
              </a:ext>
            </a:extLst>
          </p:cNvPr>
          <p:cNvGrpSpPr/>
          <p:nvPr/>
        </p:nvGrpSpPr>
        <p:grpSpPr>
          <a:xfrm>
            <a:off x="1138912" y="2271957"/>
            <a:ext cx="4893473" cy="522736"/>
            <a:chOff x="397315" y="5374632"/>
            <a:chExt cx="4893473" cy="5227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3E8B945D-EDD0-474C-9C54-5D745BE0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ER Dept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5CDF8B2-324E-438E-871F-EEC8E8E4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Hospital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D246931-3C3A-4F5D-9C96-8758AE8E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326" y="5383529"/>
              <a:ext cx="285335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1</a:t>
              </a: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104D1B58-4C13-4E06-94F0-B266019B4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285335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1</a:t>
              </a:r>
            </a:p>
          </p:txBody>
        </p:sp>
        <p:sp>
          <p:nvSpPr>
            <p:cNvPr id="16" name="AutoShape 66">
              <a:extLst>
                <a:ext uri="{FF2B5EF4-FFF2-40B4-BE49-F238E27FC236}">
                  <a16:creationId xmlns:a16="http://schemas.microsoft.com/office/drawing/2014/main" id="{0A3E5CFB-095B-49A1-9E0F-4595007A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has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AFFCF9-C0DE-4E8C-9C82-820A2EA9B615}"/>
                </a:ext>
              </a:extLst>
            </p:cNvPr>
            <p:cNvCxnSpPr>
              <a:stCxn id="12" idx="1"/>
              <a:endCxn id="16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D0BB67-0B0F-438A-A0B2-E9D57B634250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33DDEC-7AD6-4EC1-864F-DECFD2F645F4}"/>
              </a:ext>
            </a:extLst>
          </p:cNvPr>
          <p:cNvCxnSpPr>
            <a:cxnSpLocks/>
            <a:stCxn id="25" idx="4"/>
            <a:endCxn id="12" idx="0"/>
          </p:cNvCxnSpPr>
          <p:nvPr/>
        </p:nvCxnSpPr>
        <p:spPr>
          <a:xfrm flipH="1">
            <a:off x="5368017" y="1717408"/>
            <a:ext cx="149653" cy="650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AC317D1-7203-414E-8B7B-87C168B735F0}"/>
              </a:ext>
            </a:extLst>
          </p:cNvPr>
          <p:cNvSpPr/>
          <p:nvPr/>
        </p:nvSpPr>
        <p:spPr>
          <a:xfrm>
            <a:off x="947686" y="1699657"/>
            <a:ext cx="793395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Hosp#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65ACA4-B5BD-4D50-9A68-ADBFCBF92486}"/>
              </a:ext>
            </a:extLst>
          </p:cNvPr>
          <p:cNvSpPr/>
          <p:nvPr/>
        </p:nvSpPr>
        <p:spPr>
          <a:xfrm>
            <a:off x="1509452" y="1350034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6DE25-D995-4368-955F-620CAD1E5413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 flipH="1">
            <a:off x="1895356" y="1709629"/>
            <a:ext cx="50398" cy="65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6E8BE0-E8AD-4AFC-807E-9E8F87BE4724}"/>
              </a:ext>
            </a:extLst>
          </p:cNvPr>
          <p:cNvCxnSpPr>
            <a:cxnSpLocks/>
            <a:stCxn id="32" idx="3"/>
            <a:endCxn id="101" idx="2"/>
          </p:cNvCxnSpPr>
          <p:nvPr/>
        </p:nvCxnSpPr>
        <p:spPr>
          <a:xfrm>
            <a:off x="6098642" y="4618613"/>
            <a:ext cx="728236" cy="1126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4CF71E9-15F4-4C13-A89D-7CC9D7A0E4B1}"/>
              </a:ext>
            </a:extLst>
          </p:cNvPr>
          <p:cNvSpPr/>
          <p:nvPr/>
        </p:nvSpPr>
        <p:spPr>
          <a:xfrm>
            <a:off x="5034206" y="1357813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27" name="AutoShape 66">
            <a:extLst>
              <a:ext uri="{FF2B5EF4-FFF2-40B4-BE49-F238E27FC236}">
                <a16:creationId xmlns:a16="http://schemas.microsoft.com/office/drawing/2014/main" id="{E03F52D0-B66C-4E0B-8B87-56B8C202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929" y="3272025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has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800E6B-971D-4DA7-AC30-8E031B07376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17640" y="2705265"/>
            <a:ext cx="0" cy="56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93193-31F7-4F51-8CDA-08DBDC9E3D46}"/>
              </a:ext>
            </a:extLst>
          </p:cNvPr>
          <p:cNvCxnSpPr>
            <a:cxnSpLocks/>
          </p:cNvCxnSpPr>
          <p:nvPr/>
        </p:nvCxnSpPr>
        <p:spPr>
          <a:xfrm flipH="1">
            <a:off x="5417640" y="3842220"/>
            <a:ext cx="1" cy="61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>
            <a:extLst>
              <a:ext uri="{FF2B5EF4-FFF2-40B4-BE49-F238E27FC236}">
                <a16:creationId xmlns:a16="http://schemas.microsoft.com/office/drawing/2014/main" id="{91830C22-7A89-4FC2-B409-94EEDA16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905" y="4453513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Physician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9FDA28AF-7BE8-4EA3-A3EF-2196A82AD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016" y="2766785"/>
            <a:ext cx="28533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1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F263686D-8B09-445C-93D6-D79CE5DF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557" y="4175182"/>
            <a:ext cx="31579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4EE977-CD8C-4277-B971-A0A9454A48B3}"/>
              </a:ext>
            </a:extLst>
          </p:cNvPr>
          <p:cNvSpPr/>
          <p:nvPr/>
        </p:nvSpPr>
        <p:spPr>
          <a:xfrm>
            <a:off x="6588838" y="4159576"/>
            <a:ext cx="1323693" cy="4880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u="sng" dirty="0">
                <a:solidFill>
                  <a:schemeClr val="tx1"/>
                </a:solidFill>
              </a:rPr>
              <a:t>P-Emp#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E3D416-3C78-4390-B7BA-F5CABC9245D9}"/>
              </a:ext>
            </a:extLst>
          </p:cNvPr>
          <p:cNvSpPr/>
          <p:nvPr/>
        </p:nvSpPr>
        <p:spPr>
          <a:xfrm>
            <a:off x="6814128" y="4747975"/>
            <a:ext cx="1237979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381908-B977-4A28-800B-D7A40CD14455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>
          <a:xfrm flipH="1">
            <a:off x="6098642" y="4403603"/>
            <a:ext cx="490196" cy="215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529848-420E-44B0-BC67-F9482FD81CF7}"/>
              </a:ext>
            </a:extLst>
          </p:cNvPr>
          <p:cNvCxnSpPr>
            <a:cxnSpLocks/>
            <a:stCxn id="40" idx="2"/>
            <a:endCxn id="32" idx="3"/>
          </p:cNvCxnSpPr>
          <p:nvPr/>
        </p:nvCxnSpPr>
        <p:spPr>
          <a:xfrm flipH="1" flipV="1">
            <a:off x="6098642" y="4618613"/>
            <a:ext cx="715486" cy="29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F83860C3-BD44-6882-4E76-94F30890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54" y="2159773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Patient</a:t>
            </a:r>
          </a:p>
        </p:txBody>
      </p:sp>
      <p:sp>
        <p:nvSpPr>
          <p:cNvPr id="26" name="AutoShape 66">
            <a:extLst>
              <a:ext uri="{FF2B5EF4-FFF2-40B4-BE49-F238E27FC236}">
                <a16:creationId xmlns:a16="http://schemas.microsoft.com/office/drawing/2014/main" id="{B3F9D5A5-A8E0-A890-3965-10F31951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27" y="2056049"/>
            <a:ext cx="823056" cy="53048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receives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5DBE28-D619-9757-A914-157CBFAB0F33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6032385" y="2321292"/>
            <a:ext cx="1025342" cy="212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744210-35C0-D508-42BF-AEB8930BA3C6}"/>
              </a:ext>
            </a:extLst>
          </p:cNvPr>
          <p:cNvCxnSpPr>
            <a:cxnSpLocks/>
          </p:cNvCxnSpPr>
          <p:nvPr/>
        </p:nvCxnSpPr>
        <p:spPr>
          <a:xfrm>
            <a:off x="7880783" y="2295536"/>
            <a:ext cx="1374371" cy="3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">
            <a:extLst>
              <a:ext uri="{FF2B5EF4-FFF2-40B4-BE49-F238E27FC236}">
                <a16:creationId xmlns:a16="http://schemas.microsoft.com/office/drawing/2014/main" id="{6D116A01-0941-FF32-79DD-066D069B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019" y="3904451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Nurse</a:t>
            </a:r>
          </a:p>
        </p:txBody>
      </p:sp>
      <p:sp>
        <p:nvSpPr>
          <p:cNvPr id="50" name="AutoShape 66">
            <a:extLst>
              <a:ext uri="{FF2B5EF4-FFF2-40B4-BE49-F238E27FC236}">
                <a16:creationId xmlns:a16="http://schemas.microsoft.com/office/drawing/2014/main" id="{2D17DAE2-F5DD-1E9F-8742-B2AB609C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677" y="2970251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triages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F880F5-5327-71F2-D784-772D73B53CC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959588" y="2533325"/>
            <a:ext cx="7800" cy="43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1">
            <a:extLst>
              <a:ext uri="{FF2B5EF4-FFF2-40B4-BE49-F238E27FC236}">
                <a16:creationId xmlns:a16="http://schemas.microsoft.com/office/drawing/2014/main" id="{D6726B2D-20CE-9280-1014-A49DC6C2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398" y="3551221"/>
            <a:ext cx="28533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1</a:t>
            </a:r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E07AEDA6-9860-4FD2-A4A6-61E1E53F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388" y="2561828"/>
            <a:ext cx="31579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78A1D-441D-973D-B543-034B98E199E0}"/>
              </a:ext>
            </a:extLst>
          </p:cNvPr>
          <p:cNvCxnSpPr>
            <a:cxnSpLocks/>
          </p:cNvCxnSpPr>
          <p:nvPr/>
        </p:nvCxnSpPr>
        <p:spPr>
          <a:xfrm>
            <a:off x="9951788" y="3453028"/>
            <a:ext cx="7800" cy="43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1">
            <a:extLst>
              <a:ext uri="{FF2B5EF4-FFF2-40B4-BE49-F238E27FC236}">
                <a16:creationId xmlns:a16="http://schemas.microsoft.com/office/drawing/2014/main" id="{2695F3D7-3C55-9EF8-F4E6-55486472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636" y="2134679"/>
            <a:ext cx="28533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1</a:t>
            </a: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8E03823A-3C6C-945E-4E2B-CA18326A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035" y="2016620"/>
            <a:ext cx="31579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8F5C75-D1E8-FC23-1EEE-2D7C5C39C401}"/>
              </a:ext>
            </a:extLst>
          </p:cNvPr>
          <p:cNvSpPr/>
          <p:nvPr/>
        </p:nvSpPr>
        <p:spPr>
          <a:xfrm>
            <a:off x="8241749" y="1338468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 err="1">
                <a:solidFill>
                  <a:schemeClr val="tx1"/>
                </a:solidFill>
              </a:rPr>
              <a:t>PatientID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3D41FF-83D6-63CF-15C8-8A09C5BEC9D4}"/>
              </a:ext>
            </a:extLst>
          </p:cNvPr>
          <p:cNvSpPr/>
          <p:nvPr/>
        </p:nvSpPr>
        <p:spPr>
          <a:xfrm>
            <a:off x="9003613" y="996692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66C6AA-4B46-44D6-6865-083EF009E910}"/>
              </a:ext>
            </a:extLst>
          </p:cNvPr>
          <p:cNvSpPr/>
          <p:nvPr/>
        </p:nvSpPr>
        <p:spPr>
          <a:xfrm>
            <a:off x="10229480" y="1277868"/>
            <a:ext cx="966927" cy="3660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20D0C4-015A-A358-0171-06C9A112DE06}"/>
              </a:ext>
            </a:extLst>
          </p:cNvPr>
          <p:cNvSpPr/>
          <p:nvPr/>
        </p:nvSpPr>
        <p:spPr>
          <a:xfrm>
            <a:off x="9859208" y="687152"/>
            <a:ext cx="1638994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diagnosis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939390-0805-E7F9-6669-0CD020DF38C8}"/>
              </a:ext>
            </a:extLst>
          </p:cNvPr>
          <p:cNvCxnSpPr>
            <a:cxnSpLocks/>
            <a:stCxn id="59" idx="4"/>
            <a:endCxn id="3" idx="0"/>
          </p:cNvCxnSpPr>
          <p:nvPr/>
        </p:nvCxnSpPr>
        <p:spPr>
          <a:xfrm>
            <a:off x="9487077" y="1356287"/>
            <a:ext cx="432446" cy="803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0020EB-C9C5-147C-B764-669F94E91DC9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8987831" y="1645402"/>
            <a:ext cx="951063" cy="514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2F9B0-EF0B-8B73-A23A-7A30D1B7673E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9919522" y="1590279"/>
            <a:ext cx="451561" cy="589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6D8818-3BE2-01B7-370A-1071F22D9836}"/>
              </a:ext>
            </a:extLst>
          </p:cNvPr>
          <p:cNvCxnSpPr>
            <a:cxnSpLocks/>
            <a:stCxn id="62" idx="3"/>
            <a:endCxn id="3" idx="0"/>
          </p:cNvCxnSpPr>
          <p:nvPr/>
        </p:nvCxnSpPr>
        <p:spPr>
          <a:xfrm flipH="1">
            <a:off x="9919523" y="968995"/>
            <a:ext cx="179710" cy="1190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410A3CC-D3DF-FCF1-FDB0-AC279712BCFB}"/>
              </a:ext>
            </a:extLst>
          </p:cNvPr>
          <p:cNvSpPr/>
          <p:nvPr/>
        </p:nvSpPr>
        <p:spPr>
          <a:xfrm>
            <a:off x="8536718" y="4706988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N-Emp#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9D500A-157C-9CEF-F773-27EEA3AFB6AC}"/>
              </a:ext>
            </a:extLst>
          </p:cNvPr>
          <p:cNvCxnSpPr>
            <a:cxnSpLocks/>
          </p:cNvCxnSpPr>
          <p:nvPr/>
        </p:nvCxnSpPr>
        <p:spPr>
          <a:xfrm flipV="1">
            <a:off x="8951325" y="4273248"/>
            <a:ext cx="597914" cy="43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C3AA75-2D98-723C-DE7A-24C58F758F04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9786818" y="4278532"/>
            <a:ext cx="152076" cy="810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4DA7E6-F129-D891-4E00-1687EA780AB4}"/>
              </a:ext>
            </a:extLst>
          </p:cNvPr>
          <p:cNvCxnSpPr>
            <a:cxnSpLocks/>
          </p:cNvCxnSpPr>
          <p:nvPr/>
        </p:nvCxnSpPr>
        <p:spPr>
          <a:xfrm flipH="1" flipV="1">
            <a:off x="10258545" y="4261033"/>
            <a:ext cx="261880" cy="581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81DA1B2-7202-0B1A-9FCA-13D69AF2D165}"/>
              </a:ext>
            </a:extLst>
          </p:cNvPr>
          <p:cNvSpPr/>
          <p:nvPr/>
        </p:nvSpPr>
        <p:spPr>
          <a:xfrm>
            <a:off x="9455430" y="5089223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2940735-68B2-18F8-91DE-891BEC7CCD94}"/>
              </a:ext>
            </a:extLst>
          </p:cNvPr>
          <p:cNvSpPr/>
          <p:nvPr/>
        </p:nvSpPr>
        <p:spPr>
          <a:xfrm>
            <a:off x="10388141" y="4789377"/>
            <a:ext cx="111390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speciality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E6D5A22-3E78-26B4-BAE9-930EE0C1A967}"/>
              </a:ext>
            </a:extLst>
          </p:cNvPr>
          <p:cNvSpPr/>
          <p:nvPr/>
        </p:nvSpPr>
        <p:spPr>
          <a:xfrm>
            <a:off x="6804860" y="5160639"/>
            <a:ext cx="1241500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speciality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6ED8CE-6636-06B5-5B2B-E51E7972552B}"/>
              </a:ext>
            </a:extLst>
          </p:cNvPr>
          <p:cNvCxnSpPr>
            <a:cxnSpLocks/>
            <a:stCxn id="95" idx="2"/>
            <a:endCxn id="32" idx="3"/>
          </p:cNvCxnSpPr>
          <p:nvPr/>
        </p:nvCxnSpPr>
        <p:spPr>
          <a:xfrm flipH="1" flipV="1">
            <a:off x="6098642" y="4618613"/>
            <a:ext cx="706218" cy="707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BAEF774-C19B-7D83-99AC-B3E0EE2E632A}"/>
              </a:ext>
            </a:extLst>
          </p:cNvPr>
          <p:cNvSpPr/>
          <p:nvPr/>
        </p:nvSpPr>
        <p:spPr>
          <a:xfrm>
            <a:off x="6826878" y="5580190"/>
            <a:ext cx="1241500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school trained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6E8B49-90CB-54DC-BC05-2CD3D8A55803}"/>
              </a:ext>
            </a:extLst>
          </p:cNvPr>
          <p:cNvCxnSpPr>
            <a:cxnSpLocks/>
          </p:cNvCxnSpPr>
          <p:nvPr/>
        </p:nvCxnSpPr>
        <p:spPr>
          <a:xfrm flipV="1">
            <a:off x="6093471" y="3654406"/>
            <a:ext cx="934157" cy="889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utoShape 66">
            <a:extLst>
              <a:ext uri="{FF2B5EF4-FFF2-40B4-BE49-F238E27FC236}">
                <a16:creationId xmlns:a16="http://schemas.microsoft.com/office/drawing/2014/main" id="{027BC75D-6FBC-13E8-B386-FB1F0489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973" y="3269256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treats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85748C5-E5C1-2207-6176-E14DC252D95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404450" y="2324873"/>
            <a:ext cx="1850704" cy="107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21">
            <a:extLst>
              <a:ext uri="{FF2B5EF4-FFF2-40B4-BE49-F238E27FC236}">
                <a16:creationId xmlns:a16="http://schemas.microsoft.com/office/drawing/2014/main" id="{024CAFFF-CC9E-2A1A-DD85-7D132F3B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687" y="4162738"/>
            <a:ext cx="33502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M</a:t>
            </a:r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4204B1E-959D-B696-11C1-8A8929E7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732" y="2333678"/>
            <a:ext cx="31579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N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F3863F8-64F8-1AF3-BA85-827AC64E0505}"/>
              </a:ext>
            </a:extLst>
          </p:cNvPr>
          <p:cNvSpPr/>
          <p:nvPr/>
        </p:nvSpPr>
        <p:spPr>
          <a:xfrm>
            <a:off x="7855305" y="3491771"/>
            <a:ext cx="837290" cy="2763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time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05AC5F4-B836-EC7E-6919-0E9B2B3E76F4}"/>
              </a:ext>
            </a:extLst>
          </p:cNvPr>
          <p:cNvCxnSpPr>
            <a:cxnSpLocks/>
          </p:cNvCxnSpPr>
          <p:nvPr/>
        </p:nvCxnSpPr>
        <p:spPr>
          <a:xfrm flipH="1">
            <a:off x="7482133" y="3630983"/>
            <a:ext cx="3690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F0595CC-ABE9-8A3C-FB3E-CCE359C60332}"/>
              </a:ext>
            </a:extLst>
          </p:cNvPr>
          <p:cNvSpPr/>
          <p:nvPr/>
        </p:nvSpPr>
        <p:spPr>
          <a:xfrm>
            <a:off x="10631537" y="1774632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arrival time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E4A99B-371C-C4A5-9CA7-F99E3866429B}"/>
              </a:ext>
            </a:extLst>
          </p:cNvPr>
          <p:cNvCxnSpPr>
            <a:cxnSpLocks/>
            <a:stCxn id="3" idx="0"/>
            <a:endCxn id="126" idx="2"/>
          </p:cNvCxnSpPr>
          <p:nvPr/>
        </p:nvCxnSpPr>
        <p:spPr>
          <a:xfrm flipV="1">
            <a:off x="9919523" y="1954430"/>
            <a:ext cx="712014" cy="205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0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F64-1EE2-4D24-AE2E-F3A1E3D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5" y="-27341"/>
            <a:ext cx="10058400" cy="762666"/>
          </a:xfrm>
        </p:spPr>
        <p:txBody>
          <a:bodyPr>
            <a:noAutofit/>
          </a:bodyPr>
          <a:lstStyle/>
          <a:p>
            <a:r>
              <a:rPr lang="en-US" sz="3200" dirty="0"/>
              <a:t>Entity-relationship Model: Chen Notation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2DA05-ECD9-4E19-8832-3ECE2494B97E}"/>
              </a:ext>
            </a:extLst>
          </p:cNvPr>
          <p:cNvSpPr/>
          <p:nvPr/>
        </p:nvSpPr>
        <p:spPr>
          <a:xfrm>
            <a:off x="1983232" y="1737769"/>
            <a:ext cx="822204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AA5E5-3E93-495B-BB54-ED805BA39914}"/>
              </a:ext>
            </a:extLst>
          </p:cNvPr>
          <p:cNvCxnSpPr>
            <a:cxnSpLocks/>
            <a:stCxn id="21" idx="4"/>
            <a:endCxn id="13" idx="0"/>
          </p:cNvCxnSpPr>
          <p:nvPr/>
        </p:nvCxnSpPr>
        <p:spPr>
          <a:xfrm>
            <a:off x="1344384" y="2059252"/>
            <a:ext cx="550972" cy="309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D837AF-14C8-40AB-BDE8-64D7C8C82433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1895356" y="2035718"/>
            <a:ext cx="498978" cy="333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8008777-BE1E-4B37-A53E-98B1DA298082}"/>
              </a:ext>
            </a:extLst>
          </p:cNvPr>
          <p:cNvSpPr/>
          <p:nvPr/>
        </p:nvSpPr>
        <p:spPr>
          <a:xfrm>
            <a:off x="4318404" y="1695175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Room#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BD99E-CF85-47C2-B727-84880956D0B1}"/>
              </a:ext>
            </a:extLst>
          </p:cNvPr>
          <p:cNvSpPr/>
          <p:nvPr/>
        </p:nvSpPr>
        <p:spPr>
          <a:xfrm>
            <a:off x="5801622" y="1693240"/>
            <a:ext cx="783631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39B7C-40E7-4100-A6D6-76ED5E271098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755449" y="2054770"/>
            <a:ext cx="612568" cy="313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A5A3F6-5AEC-4389-91B1-82448D1D85C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5368017" y="2008370"/>
            <a:ext cx="825421" cy="359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A5DFD7-D0C8-4A9B-BBE6-664991EDB295}"/>
              </a:ext>
            </a:extLst>
          </p:cNvPr>
          <p:cNvGrpSpPr/>
          <p:nvPr/>
        </p:nvGrpSpPr>
        <p:grpSpPr>
          <a:xfrm>
            <a:off x="1138912" y="2271957"/>
            <a:ext cx="4893473" cy="522736"/>
            <a:chOff x="397315" y="5374632"/>
            <a:chExt cx="4893473" cy="5227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3E8B945D-EDD0-474C-9C54-5D745BE0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ER Dept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5CDF8B2-324E-438E-871F-EEC8E8E4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Hospital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D246931-3C3A-4F5D-9C96-8758AE8E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60272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(1,1) </a:t>
              </a: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104D1B58-4C13-4E06-94F0-B266019B4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553037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(1,1)</a:t>
              </a:r>
            </a:p>
          </p:txBody>
        </p:sp>
        <p:sp>
          <p:nvSpPr>
            <p:cNvPr id="16" name="AutoShape 66">
              <a:extLst>
                <a:ext uri="{FF2B5EF4-FFF2-40B4-BE49-F238E27FC236}">
                  <a16:creationId xmlns:a16="http://schemas.microsoft.com/office/drawing/2014/main" id="{0A3E5CFB-095B-49A1-9E0F-4595007A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has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AFFCF9-C0DE-4E8C-9C82-820A2EA9B615}"/>
                </a:ext>
              </a:extLst>
            </p:cNvPr>
            <p:cNvCxnSpPr>
              <a:stCxn id="12" idx="1"/>
              <a:endCxn id="16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D0BB67-0B0F-438A-A0B2-E9D57B634250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33DDEC-7AD6-4EC1-864F-DECFD2F645F4}"/>
              </a:ext>
            </a:extLst>
          </p:cNvPr>
          <p:cNvCxnSpPr>
            <a:cxnSpLocks/>
            <a:stCxn id="25" idx="4"/>
            <a:endCxn id="12" idx="0"/>
          </p:cNvCxnSpPr>
          <p:nvPr/>
        </p:nvCxnSpPr>
        <p:spPr>
          <a:xfrm flipH="1">
            <a:off x="5368017" y="1717408"/>
            <a:ext cx="149653" cy="650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AC317D1-7203-414E-8B7B-87C168B735F0}"/>
              </a:ext>
            </a:extLst>
          </p:cNvPr>
          <p:cNvSpPr/>
          <p:nvPr/>
        </p:nvSpPr>
        <p:spPr>
          <a:xfrm>
            <a:off x="947686" y="1699657"/>
            <a:ext cx="793395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Hosp#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65ACA4-B5BD-4D50-9A68-ADBFCBF92486}"/>
              </a:ext>
            </a:extLst>
          </p:cNvPr>
          <p:cNvSpPr/>
          <p:nvPr/>
        </p:nvSpPr>
        <p:spPr>
          <a:xfrm>
            <a:off x="1509452" y="1350034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6DE25-D995-4368-955F-620CAD1E5413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 flipH="1">
            <a:off x="1895356" y="1709629"/>
            <a:ext cx="50398" cy="659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6E8BE0-E8AD-4AFC-807E-9E8F87BE4724}"/>
              </a:ext>
            </a:extLst>
          </p:cNvPr>
          <p:cNvCxnSpPr>
            <a:cxnSpLocks/>
            <a:stCxn id="32" idx="3"/>
            <a:endCxn id="101" idx="2"/>
          </p:cNvCxnSpPr>
          <p:nvPr/>
        </p:nvCxnSpPr>
        <p:spPr>
          <a:xfrm>
            <a:off x="6098642" y="4618613"/>
            <a:ext cx="728236" cy="11266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4CF71E9-15F4-4C13-A89D-7CC9D7A0E4B1}"/>
              </a:ext>
            </a:extLst>
          </p:cNvPr>
          <p:cNvSpPr/>
          <p:nvPr/>
        </p:nvSpPr>
        <p:spPr>
          <a:xfrm>
            <a:off x="5034206" y="1357813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27" name="AutoShape 66">
            <a:extLst>
              <a:ext uri="{FF2B5EF4-FFF2-40B4-BE49-F238E27FC236}">
                <a16:creationId xmlns:a16="http://schemas.microsoft.com/office/drawing/2014/main" id="{E03F52D0-B66C-4E0B-8B87-56B8C202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929" y="3272025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has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800E6B-971D-4DA7-AC30-8E031B07376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17640" y="2705265"/>
            <a:ext cx="0" cy="56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93193-31F7-4F51-8CDA-08DBDC9E3D46}"/>
              </a:ext>
            </a:extLst>
          </p:cNvPr>
          <p:cNvCxnSpPr>
            <a:cxnSpLocks/>
          </p:cNvCxnSpPr>
          <p:nvPr/>
        </p:nvCxnSpPr>
        <p:spPr>
          <a:xfrm flipH="1">
            <a:off x="5417640" y="3842220"/>
            <a:ext cx="1" cy="611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>
            <a:extLst>
              <a:ext uri="{FF2B5EF4-FFF2-40B4-BE49-F238E27FC236}">
                <a16:creationId xmlns:a16="http://schemas.microsoft.com/office/drawing/2014/main" id="{91830C22-7A89-4FC2-B409-94EEDA16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905" y="4453513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Physician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9FDA28AF-7BE8-4EA3-A3EF-2196A82AD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016" y="2766785"/>
            <a:ext cx="583493" cy="28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(1,N)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F263686D-8B09-445C-93D6-D79CE5DF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557" y="3969911"/>
            <a:ext cx="5530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(0,1)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4EE977-CD8C-4277-B971-A0A9454A48B3}"/>
              </a:ext>
            </a:extLst>
          </p:cNvPr>
          <p:cNvSpPr/>
          <p:nvPr/>
        </p:nvSpPr>
        <p:spPr>
          <a:xfrm>
            <a:off x="6588838" y="4159576"/>
            <a:ext cx="1323693" cy="48805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u="sng" dirty="0">
                <a:solidFill>
                  <a:schemeClr val="tx1"/>
                </a:solidFill>
              </a:rPr>
              <a:t>P-Emp#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E3D416-3C78-4390-B7BA-F5CABC9245D9}"/>
              </a:ext>
            </a:extLst>
          </p:cNvPr>
          <p:cNvSpPr/>
          <p:nvPr/>
        </p:nvSpPr>
        <p:spPr>
          <a:xfrm>
            <a:off x="6814128" y="4747975"/>
            <a:ext cx="1237979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381908-B977-4A28-800B-D7A40CD14455}"/>
              </a:ext>
            </a:extLst>
          </p:cNvPr>
          <p:cNvCxnSpPr>
            <a:cxnSpLocks/>
            <a:stCxn id="39" idx="3"/>
            <a:endCxn id="32" idx="3"/>
          </p:cNvCxnSpPr>
          <p:nvPr/>
        </p:nvCxnSpPr>
        <p:spPr>
          <a:xfrm flipH="1">
            <a:off x="6098642" y="4576156"/>
            <a:ext cx="684046" cy="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529848-420E-44B0-BC67-F9482FD81CF7}"/>
              </a:ext>
            </a:extLst>
          </p:cNvPr>
          <p:cNvCxnSpPr>
            <a:cxnSpLocks/>
            <a:stCxn id="40" idx="2"/>
            <a:endCxn id="32" idx="3"/>
          </p:cNvCxnSpPr>
          <p:nvPr/>
        </p:nvCxnSpPr>
        <p:spPr>
          <a:xfrm flipH="1" flipV="1">
            <a:off x="6098642" y="4618613"/>
            <a:ext cx="715486" cy="29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F83860C3-BD44-6882-4E76-94F30890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54" y="2159773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Patient</a:t>
            </a:r>
          </a:p>
        </p:txBody>
      </p:sp>
      <p:sp>
        <p:nvSpPr>
          <p:cNvPr id="26" name="AutoShape 66">
            <a:extLst>
              <a:ext uri="{FF2B5EF4-FFF2-40B4-BE49-F238E27FC236}">
                <a16:creationId xmlns:a16="http://schemas.microsoft.com/office/drawing/2014/main" id="{B3F9D5A5-A8E0-A890-3965-10F31951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995" y="2056049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receives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5DBE28-D619-9757-A914-157CBFAB0F33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6032385" y="2317417"/>
            <a:ext cx="1102610" cy="215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744210-35C0-D508-42BF-AEB8930BA3C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926417" y="2270491"/>
            <a:ext cx="1262487" cy="4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">
            <a:extLst>
              <a:ext uri="{FF2B5EF4-FFF2-40B4-BE49-F238E27FC236}">
                <a16:creationId xmlns:a16="http://schemas.microsoft.com/office/drawing/2014/main" id="{6D116A01-0941-FF32-79DD-066D069B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019" y="3904451"/>
            <a:ext cx="1328737" cy="33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/>
              <a:t>Nurse</a:t>
            </a:r>
          </a:p>
        </p:txBody>
      </p:sp>
      <p:sp>
        <p:nvSpPr>
          <p:cNvPr id="50" name="AutoShape 66">
            <a:extLst>
              <a:ext uri="{FF2B5EF4-FFF2-40B4-BE49-F238E27FC236}">
                <a16:creationId xmlns:a16="http://schemas.microsoft.com/office/drawing/2014/main" id="{2D17DAE2-F5DD-1E9F-8742-B2AB609C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677" y="2970251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triages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F880F5-5327-71F2-D784-772D73B53CC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959588" y="2533325"/>
            <a:ext cx="7800" cy="43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1">
            <a:extLst>
              <a:ext uri="{FF2B5EF4-FFF2-40B4-BE49-F238E27FC236}">
                <a16:creationId xmlns:a16="http://schemas.microsoft.com/office/drawing/2014/main" id="{D6726B2D-20CE-9280-1014-A49DC6C2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398" y="3551221"/>
            <a:ext cx="583493" cy="28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(1,N)</a:t>
            </a:r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E07AEDA6-9860-4FD2-A4A6-61E1E53F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388" y="2561828"/>
            <a:ext cx="5530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(1,1)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78A1D-441D-973D-B543-034B98E199E0}"/>
              </a:ext>
            </a:extLst>
          </p:cNvPr>
          <p:cNvCxnSpPr>
            <a:cxnSpLocks/>
          </p:cNvCxnSpPr>
          <p:nvPr/>
        </p:nvCxnSpPr>
        <p:spPr>
          <a:xfrm>
            <a:off x="9951788" y="3453028"/>
            <a:ext cx="7800" cy="43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1">
            <a:extLst>
              <a:ext uri="{FF2B5EF4-FFF2-40B4-BE49-F238E27FC236}">
                <a16:creationId xmlns:a16="http://schemas.microsoft.com/office/drawing/2014/main" id="{2695F3D7-3C55-9EF8-F4E6-55486472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636" y="2134679"/>
            <a:ext cx="583493" cy="28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(1,N)</a:t>
            </a: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8E03823A-3C6C-945E-4E2B-CA18326A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245" y="1932955"/>
            <a:ext cx="5530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Helv" charset="0"/>
              </a:rPr>
              <a:t>(1,1)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B8F5C75-D1E8-FC23-1EEE-2D7C5C39C401}"/>
              </a:ext>
            </a:extLst>
          </p:cNvPr>
          <p:cNvSpPr/>
          <p:nvPr/>
        </p:nvSpPr>
        <p:spPr>
          <a:xfrm>
            <a:off x="8241749" y="1338468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 err="1">
                <a:solidFill>
                  <a:schemeClr val="tx1"/>
                </a:solidFill>
              </a:rPr>
              <a:t>PatientID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3D41FF-83D6-63CF-15C8-8A09C5BEC9D4}"/>
              </a:ext>
            </a:extLst>
          </p:cNvPr>
          <p:cNvSpPr/>
          <p:nvPr/>
        </p:nvSpPr>
        <p:spPr>
          <a:xfrm>
            <a:off x="9003613" y="996692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66C6AA-4B46-44D6-6865-083EF009E910}"/>
              </a:ext>
            </a:extLst>
          </p:cNvPr>
          <p:cNvSpPr/>
          <p:nvPr/>
        </p:nvSpPr>
        <p:spPr>
          <a:xfrm>
            <a:off x="10229480" y="1277868"/>
            <a:ext cx="966927" cy="36601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20D0C4-015A-A358-0171-06C9A112DE06}"/>
              </a:ext>
            </a:extLst>
          </p:cNvPr>
          <p:cNvSpPr/>
          <p:nvPr/>
        </p:nvSpPr>
        <p:spPr>
          <a:xfrm>
            <a:off x="9859208" y="687152"/>
            <a:ext cx="1638994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diagnosis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939390-0805-E7F9-6669-0CD020DF38C8}"/>
              </a:ext>
            </a:extLst>
          </p:cNvPr>
          <p:cNvCxnSpPr>
            <a:cxnSpLocks/>
            <a:stCxn id="59" idx="4"/>
            <a:endCxn id="3" idx="0"/>
          </p:cNvCxnSpPr>
          <p:nvPr/>
        </p:nvCxnSpPr>
        <p:spPr>
          <a:xfrm>
            <a:off x="9487077" y="1356287"/>
            <a:ext cx="432446" cy="803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0020EB-C9C5-147C-B764-669F94E91DC9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8987831" y="1645402"/>
            <a:ext cx="951063" cy="514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2F9B0-EF0B-8B73-A23A-7A30D1B7673E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9919522" y="1590279"/>
            <a:ext cx="451561" cy="589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6D8818-3BE2-01B7-370A-1071F22D9836}"/>
              </a:ext>
            </a:extLst>
          </p:cNvPr>
          <p:cNvCxnSpPr>
            <a:cxnSpLocks/>
            <a:stCxn id="62" idx="3"/>
            <a:endCxn id="3" idx="0"/>
          </p:cNvCxnSpPr>
          <p:nvPr/>
        </p:nvCxnSpPr>
        <p:spPr>
          <a:xfrm flipH="1">
            <a:off x="9919523" y="968995"/>
            <a:ext cx="179710" cy="1190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410A3CC-D3DF-FCF1-FDB0-AC279712BCFB}"/>
              </a:ext>
            </a:extLst>
          </p:cNvPr>
          <p:cNvSpPr/>
          <p:nvPr/>
        </p:nvSpPr>
        <p:spPr>
          <a:xfrm>
            <a:off x="8536718" y="4706988"/>
            <a:ext cx="874089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N-Emp#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9D500A-157C-9CEF-F773-27EEA3AFB6AC}"/>
              </a:ext>
            </a:extLst>
          </p:cNvPr>
          <p:cNvCxnSpPr>
            <a:cxnSpLocks/>
          </p:cNvCxnSpPr>
          <p:nvPr/>
        </p:nvCxnSpPr>
        <p:spPr>
          <a:xfrm flipV="1">
            <a:off x="8951325" y="4273248"/>
            <a:ext cx="597914" cy="43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C3AA75-2D98-723C-DE7A-24C58F758F04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9786818" y="4278532"/>
            <a:ext cx="152076" cy="810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4DA7E6-F129-D891-4E00-1687EA780AB4}"/>
              </a:ext>
            </a:extLst>
          </p:cNvPr>
          <p:cNvCxnSpPr>
            <a:cxnSpLocks/>
          </p:cNvCxnSpPr>
          <p:nvPr/>
        </p:nvCxnSpPr>
        <p:spPr>
          <a:xfrm flipH="1" flipV="1">
            <a:off x="10258545" y="4261033"/>
            <a:ext cx="261880" cy="581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81DA1B2-7202-0B1A-9FCA-13D69AF2D165}"/>
              </a:ext>
            </a:extLst>
          </p:cNvPr>
          <p:cNvSpPr/>
          <p:nvPr/>
        </p:nvSpPr>
        <p:spPr>
          <a:xfrm>
            <a:off x="9455430" y="5089223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2940735-68B2-18F8-91DE-891BEC7CCD94}"/>
              </a:ext>
            </a:extLst>
          </p:cNvPr>
          <p:cNvSpPr/>
          <p:nvPr/>
        </p:nvSpPr>
        <p:spPr>
          <a:xfrm>
            <a:off x="10388141" y="4789377"/>
            <a:ext cx="111390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speciality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E6D5A22-3E78-26B4-BAE9-930EE0C1A967}"/>
              </a:ext>
            </a:extLst>
          </p:cNvPr>
          <p:cNvSpPr/>
          <p:nvPr/>
        </p:nvSpPr>
        <p:spPr>
          <a:xfrm>
            <a:off x="6804860" y="5160639"/>
            <a:ext cx="1241500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speciality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6ED8CE-6636-06B5-5B2B-E51E7972552B}"/>
              </a:ext>
            </a:extLst>
          </p:cNvPr>
          <p:cNvCxnSpPr>
            <a:cxnSpLocks/>
            <a:stCxn id="95" idx="2"/>
            <a:endCxn id="32" idx="3"/>
          </p:cNvCxnSpPr>
          <p:nvPr/>
        </p:nvCxnSpPr>
        <p:spPr>
          <a:xfrm flipH="1" flipV="1">
            <a:off x="6098642" y="4618613"/>
            <a:ext cx="706218" cy="707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BAEF774-C19B-7D83-99AC-B3E0EE2E632A}"/>
              </a:ext>
            </a:extLst>
          </p:cNvPr>
          <p:cNvSpPr/>
          <p:nvPr/>
        </p:nvSpPr>
        <p:spPr>
          <a:xfrm>
            <a:off x="6826878" y="5580190"/>
            <a:ext cx="1241500" cy="330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school trained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6E8B49-90CB-54DC-BC05-2CD3D8A55803}"/>
              </a:ext>
            </a:extLst>
          </p:cNvPr>
          <p:cNvCxnSpPr>
            <a:cxnSpLocks/>
          </p:cNvCxnSpPr>
          <p:nvPr/>
        </p:nvCxnSpPr>
        <p:spPr>
          <a:xfrm flipV="1">
            <a:off x="6093471" y="3654406"/>
            <a:ext cx="934157" cy="889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utoShape 66">
            <a:extLst>
              <a:ext uri="{FF2B5EF4-FFF2-40B4-BE49-F238E27FC236}">
                <a16:creationId xmlns:a16="http://schemas.microsoft.com/office/drawing/2014/main" id="{027BC75D-6FBC-13E8-B386-FB1F0489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973" y="3269256"/>
            <a:ext cx="791422" cy="52273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" charset="0"/>
              </a:rPr>
              <a:t>treats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85748C5-E5C1-2207-6176-E14DC252D95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404450" y="2324873"/>
            <a:ext cx="1850704" cy="107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21">
            <a:extLst>
              <a:ext uri="{FF2B5EF4-FFF2-40B4-BE49-F238E27FC236}">
                <a16:creationId xmlns:a16="http://schemas.microsoft.com/office/drawing/2014/main" id="{024CAFFF-CC9E-2A1A-DD85-7D132F3B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10" y="4194933"/>
            <a:ext cx="52738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>
                <a:latin typeface="Helv" charset="0"/>
              </a:rPr>
              <a:t>(0,N)</a:t>
            </a:r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4204B1E-959D-B696-11C1-8A8929E7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732" y="2333678"/>
            <a:ext cx="498534" cy="26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100" dirty="0">
                <a:latin typeface="Helv" charset="0"/>
              </a:rPr>
              <a:t>(1,N)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F3863F8-64F8-1AF3-BA85-827AC64E0505}"/>
              </a:ext>
            </a:extLst>
          </p:cNvPr>
          <p:cNvSpPr/>
          <p:nvPr/>
        </p:nvSpPr>
        <p:spPr>
          <a:xfrm>
            <a:off x="7823104" y="3503820"/>
            <a:ext cx="837290" cy="2763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time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05AC5F4-B836-EC7E-6919-0E9B2B3E76F4}"/>
              </a:ext>
            </a:extLst>
          </p:cNvPr>
          <p:cNvCxnSpPr>
            <a:cxnSpLocks/>
          </p:cNvCxnSpPr>
          <p:nvPr/>
        </p:nvCxnSpPr>
        <p:spPr>
          <a:xfrm flipH="1">
            <a:off x="7522472" y="3630983"/>
            <a:ext cx="315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F0595CC-ABE9-8A3C-FB3E-CCE359C60332}"/>
              </a:ext>
            </a:extLst>
          </p:cNvPr>
          <p:cNvSpPr/>
          <p:nvPr/>
        </p:nvSpPr>
        <p:spPr>
          <a:xfrm>
            <a:off x="10631537" y="1774632"/>
            <a:ext cx="966927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arrival time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E4A99B-371C-C4A5-9CA7-F99E3866429B}"/>
              </a:ext>
            </a:extLst>
          </p:cNvPr>
          <p:cNvCxnSpPr>
            <a:cxnSpLocks/>
            <a:stCxn id="3" idx="0"/>
            <a:endCxn id="126" idx="2"/>
          </p:cNvCxnSpPr>
          <p:nvPr/>
        </p:nvCxnSpPr>
        <p:spPr>
          <a:xfrm flipV="1">
            <a:off x="9919523" y="1954430"/>
            <a:ext cx="712014" cy="205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519E-0CAD-19C5-5223-7103F373EE31}"/>
              </a:ext>
            </a:extLst>
          </p:cNvPr>
          <p:cNvSpPr txBox="1"/>
          <p:nvPr/>
        </p:nvSpPr>
        <p:spPr>
          <a:xfrm>
            <a:off x="315173" y="1999713"/>
            <a:ext cx="17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Hospital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6378-BD44-0932-2A46-248FF4D7D4E0}"/>
              </a:ext>
            </a:extLst>
          </p:cNvPr>
          <p:cNvSpPr txBox="1"/>
          <p:nvPr/>
        </p:nvSpPr>
        <p:spPr>
          <a:xfrm>
            <a:off x="354805" y="2419401"/>
            <a:ext cx="176212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Hosp#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B1A83-BAEE-8133-C7E4-188F368912C3}"/>
              </a:ext>
            </a:extLst>
          </p:cNvPr>
          <p:cNvSpPr txBox="1"/>
          <p:nvPr/>
        </p:nvSpPr>
        <p:spPr>
          <a:xfrm>
            <a:off x="354805" y="2780354"/>
            <a:ext cx="1762124" cy="7750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name</a:t>
            </a:r>
          </a:p>
          <a:p>
            <a:r>
              <a:rPr lang="en-US" sz="1500" dirty="0"/>
              <a:t>address</a:t>
            </a:r>
          </a:p>
          <a:p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CD9A37-BBD6-A588-B4C6-34B5F1DD8F1A}"/>
              </a:ext>
            </a:extLst>
          </p:cNvPr>
          <p:cNvCxnSpPr>
            <a:cxnSpLocks/>
          </p:cNvCxnSpPr>
          <p:nvPr/>
        </p:nvCxnSpPr>
        <p:spPr>
          <a:xfrm>
            <a:off x="2116929" y="2878906"/>
            <a:ext cx="1138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9FE377-2552-C8D3-41BD-E3B32AD5ADD3}"/>
              </a:ext>
            </a:extLst>
          </p:cNvPr>
          <p:cNvCxnSpPr>
            <a:cxnSpLocks/>
          </p:cNvCxnSpPr>
          <p:nvPr/>
        </p:nvCxnSpPr>
        <p:spPr>
          <a:xfrm flipV="1">
            <a:off x="2221280" y="2788733"/>
            <a:ext cx="0" cy="233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672A2-CB09-9170-1D92-EDFC1141BBBC}"/>
              </a:ext>
            </a:extLst>
          </p:cNvPr>
          <p:cNvCxnSpPr>
            <a:cxnSpLocks/>
          </p:cNvCxnSpPr>
          <p:nvPr/>
        </p:nvCxnSpPr>
        <p:spPr>
          <a:xfrm flipV="1">
            <a:off x="2285742" y="2788733"/>
            <a:ext cx="0" cy="228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599F7-33B3-B396-C0FA-8A0BD6E971A0}"/>
              </a:ext>
            </a:extLst>
          </p:cNvPr>
          <p:cNvCxnSpPr>
            <a:cxnSpLocks/>
          </p:cNvCxnSpPr>
          <p:nvPr/>
        </p:nvCxnSpPr>
        <p:spPr>
          <a:xfrm flipV="1">
            <a:off x="3102949" y="2765912"/>
            <a:ext cx="0" cy="226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E47B26-E9D1-7616-B207-2C2F7D551203}"/>
              </a:ext>
            </a:extLst>
          </p:cNvPr>
          <p:cNvCxnSpPr>
            <a:cxnSpLocks/>
          </p:cNvCxnSpPr>
          <p:nvPr/>
        </p:nvCxnSpPr>
        <p:spPr>
          <a:xfrm flipH="1">
            <a:off x="6897935" y="5250409"/>
            <a:ext cx="221290" cy="105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92DA07-C521-9082-7C0E-94D0CF619D79}"/>
              </a:ext>
            </a:extLst>
          </p:cNvPr>
          <p:cNvCxnSpPr>
            <a:cxnSpLocks/>
          </p:cNvCxnSpPr>
          <p:nvPr/>
        </p:nvCxnSpPr>
        <p:spPr>
          <a:xfrm flipH="1">
            <a:off x="4268927" y="5435682"/>
            <a:ext cx="264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EF3C86-D05E-543B-8EF5-0FAB4438CD35}"/>
              </a:ext>
            </a:extLst>
          </p:cNvPr>
          <p:cNvCxnSpPr>
            <a:cxnSpLocks/>
          </p:cNvCxnSpPr>
          <p:nvPr/>
        </p:nvCxnSpPr>
        <p:spPr>
          <a:xfrm flipH="1" flipV="1">
            <a:off x="6890290" y="5114746"/>
            <a:ext cx="235669" cy="10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91735-206B-8DE8-F2E5-3050CDDCFD16}"/>
              </a:ext>
            </a:extLst>
          </p:cNvPr>
          <p:cNvCxnSpPr>
            <a:cxnSpLocks/>
          </p:cNvCxnSpPr>
          <p:nvPr/>
        </p:nvCxnSpPr>
        <p:spPr>
          <a:xfrm flipV="1">
            <a:off x="3157899" y="2764304"/>
            <a:ext cx="0" cy="226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539F53-3465-6FE9-563D-480C93ECFDD0}"/>
              </a:ext>
            </a:extLst>
          </p:cNvPr>
          <p:cNvSpPr txBox="1"/>
          <p:nvPr/>
        </p:nvSpPr>
        <p:spPr>
          <a:xfrm>
            <a:off x="3255680" y="2331276"/>
            <a:ext cx="1762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Room#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ED134-412A-6EE6-B921-6D28D4A53175}"/>
              </a:ext>
            </a:extLst>
          </p:cNvPr>
          <p:cNvSpPr txBox="1"/>
          <p:nvPr/>
        </p:nvSpPr>
        <p:spPr>
          <a:xfrm>
            <a:off x="3261913" y="2705278"/>
            <a:ext cx="1762124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capacity</a:t>
            </a:r>
          </a:p>
          <a:p>
            <a:r>
              <a:rPr lang="en-US" sz="1500" dirty="0"/>
              <a:t>type</a:t>
            </a:r>
          </a:p>
          <a:p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6AD22-3A9F-6218-73B6-1C25462B78A4}"/>
              </a:ext>
            </a:extLst>
          </p:cNvPr>
          <p:cNvSpPr txBox="1"/>
          <p:nvPr/>
        </p:nvSpPr>
        <p:spPr>
          <a:xfrm>
            <a:off x="3478705" y="1895715"/>
            <a:ext cx="17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 Dept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69797-31DC-FCC5-A222-5C7FF1ECBAB5}"/>
              </a:ext>
            </a:extLst>
          </p:cNvPr>
          <p:cNvSpPr txBox="1"/>
          <p:nvPr/>
        </p:nvSpPr>
        <p:spPr>
          <a:xfrm>
            <a:off x="2515056" y="4940423"/>
            <a:ext cx="1762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P-Emp#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4E4D8-23C3-5818-F580-724CD4FF34E2}"/>
              </a:ext>
            </a:extLst>
          </p:cNvPr>
          <p:cNvSpPr txBox="1"/>
          <p:nvPr/>
        </p:nvSpPr>
        <p:spPr>
          <a:xfrm>
            <a:off x="2511316" y="5311706"/>
            <a:ext cx="1762124" cy="784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name</a:t>
            </a:r>
          </a:p>
          <a:p>
            <a:r>
              <a:rPr lang="en-US" sz="1500" dirty="0" err="1"/>
              <a:t>speciality</a:t>
            </a:r>
            <a:endParaRPr lang="en-US" sz="1500" dirty="0"/>
          </a:p>
          <a:p>
            <a:r>
              <a:rPr lang="en-US" sz="1500" dirty="0"/>
              <a:t>school trained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1E376-A548-8F11-F51A-60A0D7222C16}"/>
              </a:ext>
            </a:extLst>
          </p:cNvPr>
          <p:cNvSpPr txBox="1"/>
          <p:nvPr/>
        </p:nvSpPr>
        <p:spPr>
          <a:xfrm>
            <a:off x="8732562" y="5171464"/>
            <a:ext cx="1762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N_Emp</a:t>
            </a:r>
            <a:r>
              <a:rPr lang="en-US" dirty="0"/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7DAAC-8544-159B-3599-CFDDD2905AAE}"/>
              </a:ext>
            </a:extLst>
          </p:cNvPr>
          <p:cNvSpPr txBox="1"/>
          <p:nvPr/>
        </p:nvSpPr>
        <p:spPr>
          <a:xfrm>
            <a:off x="8732563" y="5553880"/>
            <a:ext cx="1762124" cy="7750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name</a:t>
            </a:r>
          </a:p>
          <a:p>
            <a:r>
              <a:rPr lang="en-US" sz="1500" dirty="0" err="1"/>
              <a:t>speciality</a:t>
            </a:r>
            <a:endParaRPr lang="en-US" sz="1500" dirty="0"/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24E9D-1E00-1350-AB2D-ABB1F171729C}"/>
              </a:ext>
            </a:extLst>
          </p:cNvPr>
          <p:cNvSpPr txBox="1"/>
          <p:nvPr/>
        </p:nvSpPr>
        <p:spPr>
          <a:xfrm>
            <a:off x="7433786" y="1806699"/>
            <a:ext cx="18830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PatientId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A9369-A15A-2662-7E4F-2A2D82A4AC2B}"/>
              </a:ext>
            </a:extLst>
          </p:cNvPr>
          <p:cNvSpPr txBox="1"/>
          <p:nvPr/>
        </p:nvSpPr>
        <p:spPr>
          <a:xfrm>
            <a:off x="7450967" y="2185986"/>
            <a:ext cx="1883050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name</a:t>
            </a:r>
          </a:p>
          <a:p>
            <a:r>
              <a:rPr lang="en-US" sz="1500" dirty="0"/>
              <a:t>dob</a:t>
            </a:r>
          </a:p>
          <a:p>
            <a:r>
              <a:rPr lang="en-US" sz="1500" dirty="0"/>
              <a:t>main diagnosis</a:t>
            </a:r>
          </a:p>
          <a:p>
            <a:r>
              <a:rPr lang="en-US" sz="1500" dirty="0"/>
              <a:t>arrival time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D9C72-6CB0-B1D6-FEE1-A03C25AF5F9E}"/>
              </a:ext>
            </a:extLst>
          </p:cNvPr>
          <p:cNvSpPr txBox="1"/>
          <p:nvPr/>
        </p:nvSpPr>
        <p:spPr>
          <a:xfrm>
            <a:off x="8979071" y="4738928"/>
            <a:ext cx="17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Nurse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0306C-B2C7-5C1F-02E5-AD6491265029}"/>
              </a:ext>
            </a:extLst>
          </p:cNvPr>
          <p:cNvSpPr txBox="1"/>
          <p:nvPr/>
        </p:nvSpPr>
        <p:spPr>
          <a:xfrm>
            <a:off x="7502184" y="1320409"/>
            <a:ext cx="17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Patient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0BDE6C-6FAC-BFD0-D9B1-F1303651963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392492" y="3201649"/>
            <a:ext cx="0" cy="2016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D038F3-565A-9400-4151-86A5F4AEEF6A}"/>
              </a:ext>
            </a:extLst>
          </p:cNvPr>
          <p:cNvCxnSpPr>
            <a:cxnSpLocks/>
          </p:cNvCxnSpPr>
          <p:nvPr/>
        </p:nvCxnSpPr>
        <p:spPr>
          <a:xfrm flipV="1">
            <a:off x="5007866" y="2861856"/>
            <a:ext cx="2484379" cy="17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CF5E73-030A-BDB2-268B-4CCE2EDE65CF}"/>
              </a:ext>
            </a:extLst>
          </p:cNvPr>
          <p:cNvCxnSpPr>
            <a:cxnSpLocks/>
          </p:cNvCxnSpPr>
          <p:nvPr/>
        </p:nvCxnSpPr>
        <p:spPr>
          <a:xfrm>
            <a:off x="4414136" y="5435682"/>
            <a:ext cx="1162654" cy="22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F07CD3-EBF9-6CC0-5203-EBA7AA7457C6}"/>
              </a:ext>
            </a:extLst>
          </p:cNvPr>
          <p:cNvCxnSpPr>
            <a:cxnSpLocks/>
          </p:cNvCxnSpPr>
          <p:nvPr/>
        </p:nvCxnSpPr>
        <p:spPr>
          <a:xfrm flipV="1">
            <a:off x="5147454" y="2764219"/>
            <a:ext cx="0" cy="226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884E26-0C52-ED52-D991-751664386CD6}"/>
              </a:ext>
            </a:extLst>
          </p:cNvPr>
          <p:cNvCxnSpPr>
            <a:cxnSpLocks/>
          </p:cNvCxnSpPr>
          <p:nvPr/>
        </p:nvCxnSpPr>
        <p:spPr>
          <a:xfrm flipV="1">
            <a:off x="5202404" y="2762611"/>
            <a:ext cx="0" cy="226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84EDE-BB00-9D31-49DD-7479B50D1026}"/>
              </a:ext>
            </a:extLst>
          </p:cNvPr>
          <p:cNvCxnSpPr>
            <a:cxnSpLocks/>
          </p:cNvCxnSpPr>
          <p:nvPr/>
        </p:nvCxnSpPr>
        <p:spPr>
          <a:xfrm flipV="1">
            <a:off x="4487729" y="5289969"/>
            <a:ext cx="0" cy="336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A637F-ABFA-6764-FD68-1B71E7C16DC2}"/>
              </a:ext>
            </a:extLst>
          </p:cNvPr>
          <p:cNvCxnSpPr>
            <a:cxnSpLocks/>
          </p:cNvCxnSpPr>
          <p:nvPr/>
        </p:nvCxnSpPr>
        <p:spPr>
          <a:xfrm flipH="1" flipV="1">
            <a:off x="7119225" y="2604067"/>
            <a:ext cx="6734" cy="503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EFFE7D-D47B-3167-1048-1B934AA88D90}"/>
              </a:ext>
            </a:extLst>
          </p:cNvPr>
          <p:cNvCxnSpPr>
            <a:cxnSpLocks/>
          </p:cNvCxnSpPr>
          <p:nvPr/>
        </p:nvCxnSpPr>
        <p:spPr>
          <a:xfrm flipH="1" flipV="1">
            <a:off x="7108637" y="2887589"/>
            <a:ext cx="342330" cy="129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EF6744-D56C-8CCF-6628-9E0B9424D314}"/>
              </a:ext>
            </a:extLst>
          </p:cNvPr>
          <p:cNvCxnSpPr>
            <a:cxnSpLocks/>
          </p:cNvCxnSpPr>
          <p:nvPr/>
        </p:nvCxnSpPr>
        <p:spPr>
          <a:xfrm flipH="1">
            <a:off x="7103929" y="2752017"/>
            <a:ext cx="347038" cy="95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12BE3E-4922-1227-5C32-74E094606E3C}"/>
              </a:ext>
            </a:extLst>
          </p:cNvPr>
          <p:cNvSpPr txBox="1"/>
          <p:nvPr/>
        </p:nvSpPr>
        <p:spPr>
          <a:xfrm>
            <a:off x="5592077" y="4947864"/>
            <a:ext cx="1303350" cy="58442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P_Emp</a:t>
            </a:r>
            <a:r>
              <a:rPr lang="en-US" sz="1600" dirty="0"/>
              <a:t>#</a:t>
            </a:r>
          </a:p>
          <a:p>
            <a:pPr algn="ctr"/>
            <a:r>
              <a:rPr lang="en-US" sz="1600" dirty="0"/>
              <a:t>Patient 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E1A0AD-4FF0-9948-79A4-B221C9E529DB}"/>
              </a:ext>
            </a:extLst>
          </p:cNvPr>
          <p:cNvSpPr txBox="1"/>
          <p:nvPr/>
        </p:nvSpPr>
        <p:spPr>
          <a:xfrm>
            <a:off x="5592078" y="5532291"/>
            <a:ext cx="1303350" cy="3231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time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6021A7-07A4-BD3F-793F-B62DBE44A27F}"/>
              </a:ext>
            </a:extLst>
          </p:cNvPr>
          <p:cNvSpPr txBox="1"/>
          <p:nvPr/>
        </p:nvSpPr>
        <p:spPr>
          <a:xfrm>
            <a:off x="5373831" y="4621519"/>
            <a:ext cx="178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Treats</a:t>
            </a:r>
            <a:endParaRPr lang="en-US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777E480-9ACD-7683-EA75-7B25C9AEACF9}"/>
              </a:ext>
            </a:extLst>
          </p:cNvPr>
          <p:cNvSpPr/>
          <p:nvPr/>
        </p:nvSpPr>
        <p:spPr>
          <a:xfrm>
            <a:off x="5335486" y="5327020"/>
            <a:ext cx="45719" cy="2508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0BE44B-8837-0369-2272-83CB99A605D0}"/>
              </a:ext>
            </a:extLst>
          </p:cNvPr>
          <p:cNvCxnSpPr>
            <a:cxnSpLocks/>
          </p:cNvCxnSpPr>
          <p:nvPr/>
        </p:nvCxnSpPr>
        <p:spPr>
          <a:xfrm flipH="1">
            <a:off x="5381020" y="5345482"/>
            <a:ext cx="221290" cy="105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610B97-14C4-2D72-0BFE-DBC7C4665D34}"/>
              </a:ext>
            </a:extLst>
          </p:cNvPr>
          <p:cNvCxnSpPr>
            <a:cxnSpLocks/>
          </p:cNvCxnSpPr>
          <p:nvPr/>
        </p:nvCxnSpPr>
        <p:spPr>
          <a:xfrm flipH="1" flipV="1">
            <a:off x="5373831" y="5459611"/>
            <a:ext cx="235669" cy="10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EAC0F7-871A-1F82-4F28-F4D5BBCE7506}"/>
              </a:ext>
            </a:extLst>
          </p:cNvPr>
          <p:cNvCxnSpPr>
            <a:cxnSpLocks/>
          </p:cNvCxnSpPr>
          <p:nvPr/>
        </p:nvCxnSpPr>
        <p:spPr>
          <a:xfrm flipV="1">
            <a:off x="4400936" y="5289970"/>
            <a:ext cx="0" cy="336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54CB3A-1076-E02A-550A-0E6330F17D2B}"/>
              </a:ext>
            </a:extLst>
          </p:cNvPr>
          <p:cNvCxnSpPr>
            <a:cxnSpLocks/>
          </p:cNvCxnSpPr>
          <p:nvPr/>
        </p:nvCxnSpPr>
        <p:spPr>
          <a:xfrm flipH="1">
            <a:off x="8171881" y="3453219"/>
            <a:ext cx="33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52007C-4430-0C90-92C8-BACCDB1887D7}"/>
              </a:ext>
            </a:extLst>
          </p:cNvPr>
          <p:cNvCxnSpPr>
            <a:cxnSpLocks/>
          </p:cNvCxnSpPr>
          <p:nvPr/>
        </p:nvCxnSpPr>
        <p:spPr>
          <a:xfrm flipH="1">
            <a:off x="8171881" y="3508915"/>
            <a:ext cx="336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C78FA4-531B-6733-DDDD-DD20A4A45FC9}"/>
              </a:ext>
            </a:extLst>
          </p:cNvPr>
          <p:cNvCxnSpPr>
            <a:cxnSpLocks/>
          </p:cNvCxnSpPr>
          <p:nvPr/>
        </p:nvCxnSpPr>
        <p:spPr>
          <a:xfrm flipH="1">
            <a:off x="6883712" y="5217997"/>
            <a:ext cx="1508780" cy="49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41DAAA-8266-D9F8-5C0B-8CB3C434B5FB}"/>
              </a:ext>
            </a:extLst>
          </p:cNvPr>
          <p:cNvCxnSpPr>
            <a:cxnSpLocks/>
          </p:cNvCxnSpPr>
          <p:nvPr/>
        </p:nvCxnSpPr>
        <p:spPr>
          <a:xfrm flipV="1">
            <a:off x="7148645" y="5099329"/>
            <a:ext cx="0" cy="336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2B9FAA-5C92-CC59-9843-726EB822A05B}"/>
              </a:ext>
            </a:extLst>
          </p:cNvPr>
          <p:cNvCxnSpPr>
            <a:cxnSpLocks/>
          </p:cNvCxnSpPr>
          <p:nvPr/>
        </p:nvCxnSpPr>
        <p:spPr>
          <a:xfrm flipH="1" flipV="1">
            <a:off x="9088009" y="3171864"/>
            <a:ext cx="12296" cy="1953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6AE7E2-493F-C3F5-F00B-8E456FD84832}"/>
              </a:ext>
            </a:extLst>
          </p:cNvPr>
          <p:cNvCxnSpPr>
            <a:cxnSpLocks/>
          </p:cNvCxnSpPr>
          <p:nvPr/>
        </p:nvCxnSpPr>
        <p:spPr>
          <a:xfrm>
            <a:off x="8942928" y="4947864"/>
            <a:ext cx="321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857DC3E-5E6A-3F8D-4CD7-815800BDB2E1}"/>
              </a:ext>
            </a:extLst>
          </p:cNvPr>
          <p:cNvCxnSpPr>
            <a:cxnSpLocks/>
          </p:cNvCxnSpPr>
          <p:nvPr/>
        </p:nvCxnSpPr>
        <p:spPr>
          <a:xfrm>
            <a:off x="8939602" y="4947864"/>
            <a:ext cx="321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A54EC0-96E1-E6B3-B743-B821C983E98A}"/>
              </a:ext>
            </a:extLst>
          </p:cNvPr>
          <p:cNvCxnSpPr>
            <a:cxnSpLocks/>
          </p:cNvCxnSpPr>
          <p:nvPr/>
        </p:nvCxnSpPr>
        <p:spPr>
          <a:xfrm>
            <a:off x="8945097" y="5041185"/>
            <a:ext cx="321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A2A879-C3AC-C19B-1AC9-E226C3A4486A}"/>
              </a:ext>
            </a:extLst>
          </p:cNvPr>
          <p:cNvCxnSpPr>
            <a:cxnSpLocks/>
          </p:cNvCxnSpPr>
          <p:nvPr/>
        </p:nvCxnSpPr>
        <p:spPr>
          <a:xfrm>
            <a:off x="8851830" y="3436557"/>
            <a:ext cx="430971" cy="9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1DB44C-485B-69D1-9974-90E3CE3B9131}"/>
              </a:ext>
            </a:extLst>
          </p:cNvPr>
          <p:cNvCxnSpPr>
            <a:cxnSpLocks/>
          </p:cNvCxnSpPr>
          <p:nvPr/>
        </p:nvCxnSpPr>
        <p:spPr>
          <a:xfrm flipH="1" flipV="1">
            <a:off x="8851830" y="3189974"/>
            <a:ext cx="236179" cy="220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65AAC7-245C-FFC2-E487-AC01D8D91304}"/>
              </a:ext>
            </a:extLst>
          </p:cNvPr>
          <p:cNvCxnSpPr>
            <a:cxnSpLocks/>
          </p:cNvCxnSpPr>
          <p:nvPr/>
        </p:nvCxnSpPr>
        <p:spPr>
          <a:xfrm flipH="1">
            <a:off x="9073754" y="3182911"/>
            <a:ext cx="154141" cy="246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CCE0C3-CDCA-1E30-7FEF-CA0942A27B9C}"/>
              </a:ext>
            </a:extLst>
          </p:cNvPr>
          <p:cNvSpPr txBox="1"/>
          <p:nvPr/>
        </p:nvSpPr>
        <p:spPr>
          <a:xfrm>
            <a:off x="2348746" y="4460500"/>
            <a:ext cx="178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Physician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89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280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Helv</vt:lpstr>
      <vt:lpstr>Sabon Next LT</vt:lpstr>
      <vt:lpstr>Wingdings</vt:lpstr>
      <vt:lpstr>LuminousVTI</vt:lpstr>
      <vt:lpstr>Hospital Example: ER Admissions</vt:lpstr>
      <vt:lpstr>Entity-relationship Model: Chen Notation</vt:lpstr>
      <vt:lpstr>Entity-relationship Model: Chen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Storey</dc:creator>
  <cp:lastModifiedBy>Veda C Storey</cp:lastModifiedBy>
  <cp:revision>16</cp:revision>
  <dcterms:created xsi:type="dcterms:W3CDTF">2022-01-17T23:59:09Z</dcterms:created>
  <dcterms:modified xsi:type="dcterms:W3CDTF">2023-12-29T17:57:36Z</dcterms:modified>
</cp:coreProperties>
</file>