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82" r:id="rId13"/>
    <p:sldId id="283" r:id="rId14"/>
    <p:sldId id="287" r:id="rId15"/>
    <p:sldId id="286" r:id="rId16"/>
    <p:sldId id="273" r:id="rId17"/>
    <p:sldId id="274" r:id="rId18"/>
    <p:sldId id="275" r:id="rId19"/>
    <p:sldId id="276" r:id="rId20"/>
    <p:sldId id="277" r:id="rId21"/>
    <p:sldId id="279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2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/>
      <dgm:t>
        <a:bodyPr/>
        <a:lstStyle/>
        <a:p>
          <a:r>
            <a:rPr lang="en-US" dirty="0"/>
            <a:t>Identify entities	</a:t>
          </a:r>
        </a:p>
      </dgm: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Identify relationships with mapping ratios</a:t>
          </a:r>
        </a:p>
      </dgm: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Add attributes</a:t>
          </a:r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ER Model</a:t>
          </a:r>
        </a:p>
      </dgm: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>
        <a:solidFill>
          <a:schemeClr val="accent2"/>
        </a:solidFill>
      </dgm:spPr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>
        <a:solidFill>
          <a:schemeClr val="accent2"/>
        </a:solidFill>
      </dgm:spPr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>
        <a:solidFill>
          <a:schemeClr val="accent2"/>
        </a:solidFill>
        <a:ln>
          <a:solidFill>
            <a:srgbClr val="7030A0"/>
          </a:solidFill>
        </a:ln>
      </dgm:spPr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/>
            <a:t>Identify entities	</a:t>
          </a:r>
        </a:p>
      </dgm: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Identify relationships with mappings</a:t>
          </a:r>
        </a:p>
      </dgm: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Add attributes</a:t>
          </a:r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ER Model</a:t>
          </a:r>
        </a:p>
      </dgm: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>
        <a:solidFill>
          <a:srgbClr val="FFFF00"/>
        </a:solidFill>
        <a:ln>
          <a:solidFill>
            <a:srgbClr val="7030A0"/>
          </a:solidFill>
        </a:ln>
      </dgm:spPr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/>
            <a:t>Identify entities	</a:t>
          </a:r>
        </a:p>
      </dgm: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Identify relationships with mappings</a:t>
          </a:r>
        </a:p>
      </dgm: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Add attributes</a:t>
          </a:r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ER Model</a:t>
          </a:r>
        </a:p>
      </dgm: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>
        <a:solidFill>
          <a:srgbClr val="FFFF00"/>
        </a:solidFill>
        <a:ln>
          <a:solidFill>
            <a:srgbClr val="7030A0"/>
          </a:solidFill>
        </a:ln>
      </dgm:spPr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Identify entities	</a:t>
          </a:r>
        </a:p>
      </dgm: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/>
            <a:t>Identify relationships with mappings</a:t>
          </a:r>
        </a:p>
      </dgm: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Add attributes</a:t>
          </a:r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ER Model</a:t>
          </a:r>
        </a:p>
      </dgm: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>
        <a:ln>
          <a:solidFill>
            <a:srgbClr val="7030A0"/>
          </a:solidFill>
        </a:ln>
      </dgm:spPr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dirty="0"/>
            <a:t>Identify entities	</a:t>
          </a:r>
        </a:p>
      </dgm: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dirty="0"/>
            <a:t>Identify relationships with mappings</a:t>
          </a:r>
        </a:p>
      </dgm: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/>
            <a:t>Add attributes</a:t>
          </a:r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/>
      <dgm:t>
        <a:bodyPr/>
        <a:lstStyle/>
        <a:p>
          <a:r>
            <a:rPr lang="en-US" dirty="0"/>
            <a:t>ER Model</a:t>
          </a:r>
        </a:p>
      </dgm: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>
        <a:solidFill>
          <a:srgbClr val="FFFF00"/>
        </a:solidFill>
      </dgm:spPr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>
        <a:ln>
          <a:solidFill>
            <a:srgbClr val="7030A0"/>
          </a:solidFill>
        </a:ln>
      </dgm:spPr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245CC-C513-4418-88A9-FE3B1E65B2E6}">
      <dgm:prSet phldrT="[Text]"/>
      <dgm:spPr>
        <a:noFill/>
      </dgm:spPr>
      <dgm:t>
        <a:bodyPr/>
        <a:lstStyle/>
        <a:p>
          <a:r>
            <a:rPr lang="en-US" dirty="0"/>
            <a:t>Identify entities	</a:t>
          </a:r>
        </a:p>
      </dgm:t>
    </dgm:pt>
    <dgm:pt modelId="{BA82D20F-7643-4561-9DFF-B2172D0A7A78}" type="parTrans" cxnId="{CBF9B2FB-7EBD-4075-AC6F-60BF21993DF6}">
      <dgm:prSet/>
      <dgm:spPr/>
      <dgm:t>
        <a:bodyPr/>
        <a:lstStyle/>
        <a:p>
          <a:endParaRPr lang="en-US"/>
        </a:p>
      </dgm:t>
    </dgm:pt>
    <dgm:pt modelId="{7D16FFE3-4DF9-4DB4-B6EC-52A5CA8D5039}" type="sibTrans" cxnId="{CBF9B2FB-7EBD-4075-AC6F-60BF21993DF6}">
      <dgm:prSet/>
      <dgm:spPr/>
      <dgm:t>
        <a:bodyPr/>
        <a:lstStyle/>
        <a:p>
          <a:endParaRPr lang="en-US"/>
        </a:p>
      </dgm:t>
    </dgm:pt>
    <dgm:pt modelId="{BC0472DC-64F1-48AD-8B64-6FA9C7403D15}">
      <dgm:prSet phldrT="[Text]"/>
      <dgm:spPr/>
      <dgm:t>
        <a:bodyPr/>
        <a:lstStyle/>
        <a:p>
          <a:r>
            <a:rPr lang="en-US" dirty="0"/>
            <a:t>Identify relationships with mappings</a:t>
          </a:r>
        </a:p>
      </dgm:t>
    </dgm:pt>
    <dgm:pt modelId="{747A26ED-D681-4448-8E66-C46D18B93DE8}" type="parTrans" cxnId="{AF2A78B8-ADAE-4E5C-940F-9F8888F132C2}">
      <dgm:prSet/>
      <dgm:spPr/>
      <dgm:t>
        <a:bodyPr/>
        <a:lstStyle/>
        <a:p>
          <a:endParaRPr lang="en-US"/>
        </a:p>
      </dgm:t>
    </dgm:pt>
    <dgm:pt modelId="{944A1DDB-8321-49E9-AA97-0278D35B80B5}" type="sibTrans" cxnId="{AF2A78B8-ADAE-4E5C-940F-9F8888F132C2}">
      <dgm:prSet/>
      <dgm:spPr/>
      <dgm:t>
        <a:bodyPr/>
        <a:lstStyle/>
        <a:p>
          <a:endParaRPr lang="en-US"/>
        </a:p>
      </dgm:t>
    </dgm:pt>
    <dgm:pt modelId="{CF6E6004-78F0-445A-A697-4EDC1F48D32A}">
      <dgm:prSet phldrT="[Text]"/>
      <dgm:spPr/>
      <dgm:t>
        <a:bodyPr/>
        <a:lstStyle/>
        <a:p>
          <a:r>
            <a:rPr lang="en-US" dirty="0"/>
            <a:t>Add attributes</a:t>
          </a:r>
        </a:p>
      </dgm:t>
    </dgm:pt>
    <dgm:pt modelId="{17322A47-2893-414B-9F99-CB9689E299F6}" type="parTrans" cxnId="{F8DFA268-3894-493C-915E-3002EEF74AD1}">
      <dgm:prSet/>
      <dgm:spPr/>
      <dgm:t>
        <a:bodyPr/>
        <a:lstStyle/>
        <a:p>
          <a:endParaRPr lang="en-US"/>
        </a:p>
      </dgm:t>
    </dgm:pt>
    <dgm:pt modelId="{A3AE831C-9645-44C3-9593-C9424BC45D10}" type="sibTrans" cxnId="{F8DFA268-3894-493C-915E-3002EEF74AD1}">
      <dgm:prSet/>
      <dgm:spPr/>
      <dgm:t>
        <a:bodyPr/>
        <a:lstStyle/>
        <a:p>
          <a:endParaRPr lang="en-US"/>
        </a:p>
      </dgm:t>
    </dgm:pt>
    <dgm:pt modelId="{E138944A-4179-4983-ADA0-EABCDA1B1D3D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/>
            <a:t>ER Model</a:t>
          </a:r>
        </a:p>
      </dgm:t>
    </dgm:pt>
    <dgm:pt modelId="{2F15AFBD-D808-4B65-BEF5-A3CCA43CE73A}" type="parTrans" cxnId="{7274F5F6-0E9F-47D5-A7FF-FF717BAEE432}">
      <dgm:prSet/>
      <dgm:spPr/>
      <dgm:t>
        <a:bodyPr/>
        <a:lstStyle/>
        <a:p>
          <a:endParaRPr lang="en-US"/>
        </a:p>
      </dgm:t>
    </dgm:pt>
    <dgm:pt modelId="{6A330ACE-8DB4-42AF-93AF-6033E358A2E3}" type="sibTrans" cxnId="{7274F5F6-0E9F-47D5-A7FF-FF717BAEE432}">
      <dgm:prSet/>
      <dgm:spPr/>
      <dgm:t>
        <a:bodyPr/>
        <a:lstStyle/>
        <a:p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>
        <a:noFill/>
        <a:ln>
          <a:solidFill>
            <a:srgbClr val="7030A0"/>
          </a:solidFill>
        </a:ln>
      </dgm:spPr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7355533" y="874089"/>
          <a:ext cx="2214497" cy="2214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7429603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ER Model</a:t>
          </a:r>
        </a:p>
      </dsp:txBody>
      <dsp:txXfrm>
        <a:off x="7724932" y="1243255"/>
        <a:ext cx="1476648" cy="1476277"/>
      </dsp:txXfrm>
    </dsp:sp>
    <dsp:sp modelId="{ADA68266-43A2-4162-8656-770027A69C6D}">
      <dsp:nvSpPr>
        <dsp:cNvPr id="0" name=""/>
        <dsp:cNvSpPr/>
      </dsp:nvSpPr>
      <dsp:spPr>
        <a:xfrm rot="2700000">
          <a:off x="5057452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5141036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attributes</a:t>
          </a:r>
        </a:p>
      </dsp:txBody>
      <dsp:txXfrm>
        <a:off x="5436365" y="1243255"/>
        <a:ext cx="1476648" cy="1476277"/>
      </dsp:txXfrm>
    </dsp:sp>
    <dsp:sp modelId="{C379AA93-2720-4CC0-9330-8B6D0455F70D}">
      <dsp:nvSpPr>
        <dsp:cNvPr id="0" name=""/>
        <dsp:cNvSpPr/>
      </dsp:nvSpPr>
      <dsp:spPr>
        <a:xfrm rot="2700000">
          <a:off x="2778381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2852469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relationships with mapping ratios</a:t>
          </a:r>
        </a:p>
      </dsp:txBody>
      <dsp:txXfrm>
        <a:off x="3147798" y="1243255"/>
        <a:ext cx="1476648" cy="1476277"/>
      </dsp:txXfrm>
    </dsp:sp>
    <dsp:sp modelId="{A7BDFE11-381D-45B7-A64F-6ED6DD450B3D}">
      <dsp:nvSpPr>
        <dsp:cNvPr id="0" name=""/>
        <dsp:cNvSpPr/>
      </dsp:nvSpPr>
      <dsp:spPr>
        <a:xfrm rot="2700000">
          <a:off x="489814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2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563902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entities	</a:t>
          </a:r>
        </a:p>
      </dsp:txBody>
      <dsp:txXfrm>
        <a:off x="859231" y="1243255"/>
        <a:ext cx="1476648" cy="1476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2843603" y="261923"/>
          <a:ext cx="693922" cy="693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2866813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ER Model</a:t>
          </a:r>
        </a:p>
      </dsp:txBody>
      <dsp:txXfrm>
        <a:off x="2959356" y="377603"/>
        <a:ext cx="462714" cy="462598"/>
      </dsp:txXfrm>
    </dsp:sp>
    <dsp:sp modelId="{ADA68266-43A2-4162-8656-770027A69C6D}">
      <dsp:nvSpPr>
        <dsp:cNvPr id="0" name=""/>
        <dsp:cNvSpPr/>
      </dsp:nvSpPr>
      <dsp:spPr>
        <a:xfrm rot="2700000">
          <a:off x="2123489" y="261875"/>
          <a:ext cx="693933" cy="693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2149681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Add attributes</a:t>
          </a:r>
        </a:p>
      </dsp:txBody>
      <dsp:txXfrm>
        <a:off x="2242224" y="377603"/>
        <a:ext cx="462714" cy="462598"/>
      </dsp:txXfrm>
    </dsp:sp>
    <dsp:sp modelId="{C379AA93-2720-4CC0-9330-8B6D0455F70D}">
      <dsp:nvSpPr>
        <dsp:cNvPr id="0" name=""/>
        <dsp:cNvSpPr/>
      </dsp:nvSpPr>
      <dsp:spPr>
        <a:xfrm rot="2700000">
          <a:off x="1409332" y="261875"/>
          <a:ext cx="693933" cy="693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432548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relationships with mappings</a:t>
          </a:r>
        </a:p>
      </dsp:txBody>
      <dsp:txXfrm>
        <a:off x="1525091" y="377603"/>
        <a:ext cx="462714" cy="462598"/>
      </dsp:txXfrm>
    </dsp:sp>
    <dsp:sp modelId="{A7BDFE11-381D-45B7-A64F-6ED6DD450B3D}">
      <dsp:nvSpPr>
        <dsp:cNvPr id="0" name=""/>
        <dsp:cNvSpPr/>
      </dsp:nvSpPr>
      <dsp:spPr>
        <a:xfrm rot="2700000">
          <a:off x="692200" y="261875"/>
          <a:ext cx="693933" cy="693933"/>
        </a:xfrm>
        <a:prstGeom prst="teardrop">
          <a:avLst>
            <a:gd name="adj" fmla="val 100000"/>
          </a:avLst>
        </a:prstGeom>
        <a:solidFill>
          <a:srgbClr val="FFFF0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715415" y="285059"/>
          <a:ext cx="647799" cy="647686"/>
        </a:xfrm>
        <a:prstGeom prst="ellipse">
          <a:avLst/>
        </a:prstGeom>
        <a:solidFill>
          <a:srgbClr val="FFFF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entities	</a:t>
          </a:r>
        </a:p>
      </dsp:txBody>
      <dsp:txXfrm>
        <a:off x="807958" y="377603"/>
        <a:ext cx="462714" cy="462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2843603" y="261923"/>
          <a:ext cx="693922" cy="693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2866813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ER Model</a:t>
          </a:r>
        </a:p>
      </dsp:txBody>
      <dsp:txXfrm>
        <a:off x="2959356" y="377603"/>
        <a:ext cx="462714" cy="462598"/>
      </dsp:txXfrm>
    </dsp:sp>
    <dsp:sp modelId="{ADA68266-43A2-4162-8656-770027A69C6D}">
      <dsp:nvSpPr>
        <dsp:cNvPr id="0" name=""/>
        <dsp:cNvSpPr/>
      </dsp:nvSpPr>
      <dsp:spPr>
        <a:xfrm rot="2700000">
          <a:off x="2123489" y="261875"/>
          <a:ext cx="693933" cy="693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2149681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Add attributes</a:t>
          </a:r>
        </a:p>
      </dsp:txBody>
      <dsp:txXfrm>
        <a:off x="2242224" y="377603"/>
        <a:ext cx="462714" cy="462598"/>
      </dsp:txXfrm>
    </dsp:sp>
    <dsp:sp modelId="{C379AA93-2720-4CC0-9330-8B6D0455F70D}">
      <dsp:nvSpPr>
        <dsp:cNvPr id="0" name=""/>
        <dsp:cNvSpPr/>
      </dsp:nvSpPr>
      <dsp:spPr>
        <a:xfrm rot="2700000">
          <a:off x="1409332" y="261875"/>
          <a:ext cx="693933" cy="693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432548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relationships with mappings</a:t>
          </a:r>
        </a:p>
      </dsp:txBody>
      <dsp:txXfrm>
        <a:off x="1525091" y="377603"/>
        <a:ext cx="462714" cy="462598"/>
      </dsp:txXfrm>
    </dsp:sp>
    <dsp:sp modelId="{A7BDFE11-381D-45B7-A64F-6ED6DD450B3D}">
      <dsp:nvSpPr>
        <dsp:cNvPr id="0" name=""/>
        <dsp:cNvSpPr/>
      </dsp:nvSpPr>
      <dsp:spPr>
        <a:xfrm rot="2700000">
          <a:off x="692200" y="261875"/>
          <a:ext cx="693933" cy="693933"/>
        </a:xfrm>
        <a:prstGeom prst="teardrop">
          <a:avLst>
            <a:gd name="adj" fmla="val 100000"/>
          </a:avLst>
        </a:prstGeom>
        <a:solidFill>
          <a:srgbClr val="FFFF0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715415" y="285059"/>
          <a:ext cx="647799" cy="647686"/>
        </a:xfrm>
        <a:prstGeom prst="ellipse">
          <a:avLst/>
        </a:prstGeom>
        <a:solidFill>
          <a:srgbClr val="FFFF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entities	</a:t>
          </a:r>
        </a:p>
      </dsp:txBody>
      <dsp:txXfrm>
        <a:off x="807958" y="377603"/>
        <a:ext cx="462714" cy="462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2724579" y="238787"/>
          <a:ext cx="632627" cy="6326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2745738" y="259880"/>
          <a:ext cx="590578" cy="5904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ER Model</a:t>
          </a:r>
        </a:p>
      </dsp:txBody>
      <dsp:txXfrm>
        <a:off x="2830107" y="344249"/>
        <a:ext cx="421841" cy="421736"/>
      </dsp:txXfrm>
    </dsp:sp>
    <dsp:sp modelId="{ADA68266-43A2-4162-8656-770027A69C6D}">
      <dsp:nvSpPr>
        <dsp:cNvPr id="0" name=""/>
        <dsp:cNvSpPr/>
      </dsp:nvSpPr>
      <dsp:spPr>
        <a:xfrm rot="2700000">
          <a:off x="2068073" y="238743"/>
          <a:ext cx="632637" cy="63263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2091951" y="259880"/>
          <a:ext cx="590578" cy="59047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Add attributes</a:t>
          </a:r>
        </a:p>
      </dsp:txBody>
      <dsp:txXfrm>
        <a:off x="2176320" y="344249"/>
        <a:ext cx="421841" cy="421736"/>
      </dsp:txXfrm>
    </dsp:sp>
    <dsp:sp modelId="{C379AA93-2720-4CC0-9330-8B6D0455F70D}">
      <dsp:nvSpPr>
        <dsp:cNvPr id="0" name=""/>
        <dsp:cNvSpPr/>
      </dsp:nvSpPr>
      <dsp:spPr>
        <a:xfrm rot="2700000">
          <a:off x="1416999" y="238743"/>
          <a:ext cx="632637" cy="63263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438164" y="259880"/>
          <a:ext cx="590578" cy="590474"/>
        </a:xfrm>
        <a:prstGeom prst="ellipse">
          <a:avLst/>
        </a:prstGeom>
        <a:solidFill>
          <a:srgbClr val="FFFF0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relationships with mappings</a:t>
          </a:r>
        </a:p>
      </dsp:txBody>
      <dsp:txXfrm>
        <a:off x="1522532" y="344249"/>
        <a:ext cx="421841" cy="421736"/>
      </dsp:txXfrm>
    </dsp:sp>
    <dsp:sp modelId="{A7BDFE11-381D-45B7-A64F-6ED6DD450B3D}">
      <dsp:nvSpPr>
        <dsp:cNvPr id="0" name=""/>
        <dsp:cNvSpPr/>
      </dsp:nvSpPr>
      <dsp:spPr>
        <a:xfrm rot="2700000">
          <a:off x="763212" y="238743"/>
          <a:ext cx="632637" cy="63263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784377" y="259880"/>
          <a:ext cx="590578" cy="590474"/>
        </a:xfrm>
        <a:prstGeom prst="ellipse">
          <a:avLst/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entities	</a:t>
          </a:r>
        </a:p>
      </dsp:txBody>
      <dsp:txXfrm>
        <a:off x="868745" y="344249"/>
        <a:ext cx="421841" cy="4217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2682557" y="266885"/>
          <a:ext cx="707068" cy="7071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2706207" y="290460"/>
          <a:ext cx="660071" cy="65995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ER Model</a:t>
          </a:r>
        </a:p>
      </dsp:txBody>
      <dsp:txXfrm>
        <a:off x="2800503" y="384757"/>
        <a:ext cx="471479" cy="471361"/>
      </dsp:txXfrm>
    </dsp:sp>
    <dsp:sp modelId="{ADA68266-43A2-4162-8656-770027A69C6D}">
      <dsp:nvSpPr>
        <dsp:cNvPr id="0" name=""/>
        <dsp:cNvSpPr/>
      </dsp:nvSpPr>
      <dsp:spPr>
        <a:xfrm rot="2700000">
          <a:off x="1948801" y="266836"/>
          <a:ext cx="707079" cy="707079"/>
        </a:xfrm>
        <a:prstGeom prst="teardrop">
          <a:avLst>
            <a:gd name="adj" fmla="val 10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1975489" y="290460"/>
          <a:ext cx="660071" cy="659955"/>
        </a:xfrm>
        <a:prstGeom prst="ellipse">
          <a:avLst/>
        </a:prstGeom>
        <a:solidFill>
          <a:srgbClr val="FFFF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Add attributes</a:t>
          </a:r>
        </a:p>
      </dsp:txBody>
      <dsp:txXfrm>
        <a:off x="2069785" y="384757"/>
        <a:ext cx="471479" cy="471361"/>
      </dsp:txXfrm>
    </dsp:sp>
    <dsp:sp modelId="{C379AA93-2720-4CC0-9330-8B6D0455F70D}">
      <dsp:nvSpPr>
        <dsp:cNvPr id="0" name=""/>
        <dsp:cNvSpPr/>
      </dsp:nvSpPr>
      <dsp:spPr>
        <a:xfrm rot="2700000">
          <a:off x="1221115" y="266836"/>
          <a:ext cx="707079" cy="7070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244770" y="290460"/>
          <a:ext cx="660071" cy="659955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relationships with mappings</a:t>
          </a:r>
        </a:p>
      </dsp:txBody>
      <dsp:txXfrm>
        <a:off x="1339066" y="384757"/>
        <a:ext cx="471479" cy="471361"/>
      </dsp:txXfrm>
    </dsp:sp>
    <dsp:sp modelId="{A7BDFE11-381D-45B7-A64F-6ED6DD450B3D}">
      <dsp:nvSpPr>
        <dsp:cNvPr id="0" name=""/>
        <dsp:cNvSpPr/>
      </dsp:nvSpPr>
      <dsp:spPr>
        <a:xfrm rot="2700000">
          <a:off x="490397" y="266836"/>
          <a:ext cx="707079" cy="70707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514052" y="290460"/>
          <a:ext cx="660071" cy="659955"/>
        </a:xfrm>
        <a:prstGeom prst="ellipse">
          <a:avLst/>
        </a:prstGeom>
        <a:solidFill>
          <a:schemeClr val="bg1">
            <a:alpha val="9000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entities	</a:t>
          </a:r>
        </a:p>
      </dsp:txBody>
      <dsp:txXfrm>
        <a:off x="608348" y="384757"/>
        <a:ext cx="471479" cy="4713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2843603" y="261923"/>
          <a:ext cx="693922" cy="693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2866813" y="285059"/>
          <a:ext cx="647799" cy="647686"/>
        </a:xfrm>
        <a:prstGeom prst="ellipse">
          <a:avLst/>
        </a:prstGeom>
        <a:solidFill>
          <a:srgbClr val="FFFF00">
            <a:alpha val="90000"/>
          </a:srgb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ER Model</a:t>
          </a:r>
        </a:p>
      </dsp:txBody>
      <dsp:txXfrm>
        <a:off x="2959356" y="377603"/>
        <a:ext cx="462714" cy="462598"/>
      </dsp:txXfrm>
    </dsp:sp>
    <dsp:sp modelId="{ADA68266-43A2-4162-8656-770027A69C6D}">
      <dsp:nvSpPr>
        <dsp:cNvPr id="0" name=""/>
        <dsp:cNvSpPr/>
      </dsp:nvSpPr>
      <dsp:spPr>
        <a:xfrm rot="2700000">
          <a:off x="2123489" y="261875"/>
          <a:ext cx="693933" cy="693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2149681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Add attributes</a:t>
          </a:r>
        </a:p>
      </dsp:txBody>
      <dsp:txXfrm>
        <a:off x="2242224" y="377603"/>
        <a:ext cx="462714" cy="462598"/>
      </dsp:txXfrm>
    </dsp:sp>
    <dsp:sp modelId="{C379AA93-2720-4CC0-9330-8B6D0455F70D}">
      <dsp:nvSpPr>
        <dsp:cNvPr id="0" name=""/>
        <dsp:cNvSpPr/>
      </dsp:nvSpPr>
      <dsp:spPr>
        <a:xfrm rot="2700000">
          <a:off x="1409332" y="261875"/>
          <a:ext cx="693933" cy="6939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1432548" y="285059"/>
          <a:ext cx="647799" cy="6476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relationships with mappings</a:t>
          </a:r>
        </a:p>
      </dsp:txBody>
      <dsp:txXfrm>
        <a:off x="1525091" y="377603"/>
        <a:ext cx="462714" cy="462598"/>
      </dsp:txXfrm>
    </dsp:sp>
    <dsp:sp modelId="{A7BDFE11-381D-45B7-A64F-6ED6DD450B3D}">
      <dsp:nvSpPr>
        <dsp:cNvPr id="0" name=""/>
        <dsp:cNvSpPr/>
      </dsp:nvSpPr>
      <dsp:spPr>
        <a:xfrm rot="2700000">
          <a:off x="692200" y="261875"/>
          <a:ext cx="693933" cy="693933"/>
        </a:xfrm>
        <a:prstGeom prst="teardrop">
          <a:avLst>
            <a:gd name="adj" fmla="val 100000"/>
          </a:avLst>
        </a:prstGeom>
        <a:noFill/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715415" y="285059"/>
          <a:ext cx="647799" cy="647686"/>
        </a:xfrm>
        <a:prstGeom prst="ellips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entities	</a:t>
          </a:r>
        </a:p>
      </dsp:txBody>
      <dsp:txXfrm>
        <a:off x="807958" y="377603"/>
        <a:ext cx="462714" cy="462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3DBD-7747-479F-A251-7E43AF60CA6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B0825-085B-4C65-A9DA-55BB01FE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872A3-DF9B-495F-8E16-049EF44F0CAF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438150"/>
            <a:ext cx="6718300" cy="3779838"/>
          </a:xfrm>
          <a:ln/>
        </p:spPr>
      </p:sp>
    </p:spTree>
    <p:extLst>
      <p:ext uri="{BB962C8B-B14F-4D97-AF65-F5344CB8AC3E}">
        <p14:creationId xmlns:p14="http://schemas.microsoft.com/office/powerpoint/2010/main" val="397806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FE2D-5999-4B34-8427-059F4508AD79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D816-8332-4105-B9AC-271B7C759220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3490-7278-489B-8FD0-B3A902637BB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B64F-2D26-4810-9CEB-F5F5AD1BBB49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EE02-ADE8-4923-BBB6-534051CEE8C7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9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145-0343-4A4F-92F2-EE28C4D9F306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2B06-ED0D-4944-A9D8-BF60D926F2DE}" type="datetime1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C1F9-2E68-490B-AF52-6C86003A2F22}" type="datetime1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A322-661B-4842-8C39-1CB5A68E77F1}" type="datetime1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3F457D-9BFF-499E-9E38-B294A3D9F0FA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74C1-8202-415A-94F7-C8C3827638F5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8B4EC5-1AC6-4A15-8EF2-3F2B826AD64C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7569B4-B469-4392-BB93-043800913A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517" y="828725"/>
            <a:ext cx="10572563" cy="3925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CIS 8040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/>
            </a:br>
            <a:r>
              <a:rPr lang="en-US" sz="4400" b="1" dirty="0"/>
              <a:t>Introduction to Conceptual Modeling </a:t>
            </a:r>
            <a:br>
              <a:rPr lang="en-US" sz="4400" b="1" dirty="0"/>
            </a:br>
            <a:r>
              <a:rPr lang="en-US" sz="4400" b="1" dirty="0"/>
              <a:t>Using the Entity-Relationship Model (Chen’s Model)</a:t>
            </a:r>
            <a:br>
              <a:rPr lang="en-US" sz="4400" b="1" dirty="0"/>
            </a:br>
            <a:r>
              <a:rPr lang="en-US" sz="4400" b="1" dirty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3" y="475420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30BA-887D-4B3C-BDE1-44CD7AED48D7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3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1285875"/>
            <a:ext cx="9601200" cy="79367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Entity and its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742256" y="4425541"/>
            <a:ext cx="750013" cy="1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4398" y="5062529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Employee:  (</a:t>
            </a:r>
            <a:r>
              <a:rPr lang="en-US" u="sng" dirty="0" err="1"/>
              <a:t>Emp</a:t>
            </a:r>
            <a:r>
              <a:rPr lang="en-US" u="sng" dirty="0"/>
              <a:t>#</a:t>
            </a:r>
            <a:r>
              <a:rPr lang="en-US" dirty="0"/>
              <a:t>, name, address, email, </a:t>
            </a:r>
            <a:r>
              <a:rPr lang="en-US" dirty="0" err="1"/>
              <a:t>dob</a:t>
            </a:r>
            <a:r>
              <a:rPr lang="en-US" dirty="0"/>
              <a:t>)</a:t>
            </a:r>
          </a:p>
        </p:txBody>
      </p:sp>
      <p:graphicFrame>
        <p:nvGraphicFramePr>
          <p:cNvPr id="9" name="Content Placeholder 2" descr="Circle Process" title="SmartArt"/>
          <p:cNvGraphicFramePr>
            <a:graphicFrameLocks/>
          </p:cNvGraphicFramePr>
          <p:nvPr/>
        </p:nvGraphicFramePr>
        <p:xfrm>
          <a:off x="190718" y="130848"/>
          <a:ext cx="3733582" cy="124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2034" y="5832224"/>
            <a:ext cx="805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 are characteristics of entities that are important to include in a database.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CE068-025C-4B7B-BF95-523DBB51884C}"/>
              </a:ext>
            </a:extLst>
          </p:cNvPr>
          <p:cNvSpPr txBox="1"/>
          <p:nvPr/>
        </p:nvSpPr>
        <p:spPr>
          <a:xfrm>
            <a:off x="4374211" y="4191660"/>
            <a:ext cx="28122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EMPLOYEE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66DF7B-9042-4A62-AE5B-FDC90B8ABFC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3456988" y="3711492"/>
            <a:ext cx="1767393" cy="48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EF6D65-2E41-4129-AA80-5843AF832598}"/>
              </a:ext>
            </a:extLst>
          </p:cNvPr>
          <p:cNvSpPr/>
          <p:nvPr/>
        </p:nvSpPr>
        <p:spPr>
          <a:xfrm>
            <a:off x="2639683" y="3429000"/>
            <a:ext cx="957532" cy="330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8DE53-2E79-4815-A35C-C792303EC15E}"/>
              </a:ext>
            </a:extLst>
          </p:cNvPr>
          <p:cNvSpPr txBox="1"/>
          <p:nvPr/>
        </p:nvSpPr>
        <p:spPr>
          <a:xfrm>
            <a:off x="2765155" y="3369991"/>
            <a:ext cx="7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Emp</a:t>
            </a:r>
            <a:r>
              <a:rPr lang="en-US" u="sng" dirty="0"/>
              <a:t>#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B1E38F-038F-4785-A502-B43384D74E01}"/>
              </a:ext>
            </a:extLst>
          </p:cNvPr>
          <p:cNvSpPr/>
          <p:nvPr/>
        </p:nvSpPr>
        <p:spPr>
          <a:xfrm>
            <a:off x="5274970" y="3047578"/>
            <a:ext cx="957532" cy="330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0C488-DBC6-4D34-846A-539E5AEAC063}"/>
              </a:ext>
            </a:extLst>
          </p:cNvPr>
          <p:cNvSpPr/>
          <p:nvPr/>
        </p:nvSpPr>
        <p:spPr>
          <a:xfrm>
            <a:off x="3998350" y="3246106"/>
            <a:ext cx="957532" cy="330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E791C5-F030-496D-801C-8B7ECE862703}"/>
              </a:ext>
            </a:extLst>
          </p:cNvPr>
          <p:cNvSpPr/>
          <p:nvPr/>
        </p:nvSpPr>
        <p:spPr>
          <a:xfrm>
            <a:off x="6428897" y="3139372"/>
            <a:ext cx="957532" cy="330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39DBFE-F01D-4E31-B0AD-B891416D8113}"/>
              </a:ext>
            </a:extLst>
          </p:cNvPr>
          <p:cNvSpPr/>
          <p:nvPr/>
        </p:nvSpPr>
        <p:spPr>
          <a:xfrm>
            <a:off x="7437018" y="3413352"/>
            <a:ext cx="957532" cy="3309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70A6A-F6DC-4896-AEA2-B6599F082DA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726715" y="3570206"/>
            <a:ext cx="1053602" cy="62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F46657-D5BE-4722-BCEC-39A497953DFF}"/>
              </a:ext>
            </a:extLst>
          </p:cNvPr>
          <p:cNvCxnSpPr>
            <a:cxnSpLocks/>
            <a:endCxn id="19" idx="4"/>
          </p:cNvCxnSpPr>
          <p:nvPr/>
        </p:nvCxnSpPr>
        <p:spPr>
          <a:xfrm flipH="1" flipV="1">
            <a:off x="5753736" y="3378538"/>
            <a:ext cx="145806" cy="79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2709F-3B08-49FE-A721-0112F460B83C}"/>
              </a:ext>
            </a:extLst>
          </p:cNvPr>
          <p:cNvCxnSpPr>
            <a:cxnSpLocks/>
          </p:cNvCxnSpPr>
          <p:nvPr/>
        </p:nvCxnSpPr>
        <p:spPr>
          <a:xfrm flipV="1">
            <a:off x="6041686" y="3474374"/>
            <a:ext cx="732784" cy="69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E1A300-13D1-4BE6-A2FE-F5EA8474AD7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638150" y="3578832"/>
            <a:ext cx="798868" cy="62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BF9BDB-24C7-421D-AC44-B1C357785661}"/>
              </a:ext>
            </a:extLst>
          </p:cNvPr>
          <p:cNvSpPr txBox="1"/>
          <p:nvPr/>
        </p:nvSpPr>
        <p:spPr>
          <a:xfrm>
            <a:off x="4169230" y="3204717"/>
            <a:ext cx="7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EA4A8-5D51-489E-A907-31D79025543E}"/>
              </a:ext>
            </a:extLst>
          </p:cNvPr>
          <p:cNvSpPr txBox="1"/>
          <p:nvPr/>
        </p:nvSpPr>
        <p:spPr>
          <a:xfrm>
            <a:off x="5380124" y="3035640"/>
            <a:ext cx="7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F79580-BEA5-41C6-8199-D3BE985CA46D}"/>
              </a:ext>
            </a:extLst>
          </p:cNvPr>
          <p:cNvSpPr txBox="1"/>
          <p:nvPr/>
        </p:nvSpPr>
        <p:spPr>
          <a:xfrm>
            <a:off x="6576276" y="3095205"/>
            <a:ext cx="7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AB68F6-2F49-4C28-B638-8D32203AEC97}"/>
              </a:ext>
            </a:extLst>
          </p:cNvPr>
          <p:cNvSpPr txBox="1"/>
          <p:nvPr/>
        </p:nvSpPr>
        <p:spPr>
          <a:xfrm>
            <a:off x="7607886" y="3385540"/>
            <a:ext cx="7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D46329-067C-4A00-866C-A621FC8A50F5}"/>
              </a:ext>
            </a:extLst>
          </p:cNvPr>
          <p:cNvSpPr txBox="1"/>
          <p:nvPr/>
        </p:nvSpPr>
        <p:spPr>
          <a:xfrm>
            <a:off x="1035170" y="4261449"/>
            <a:ext cx="33390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D853D-2D4D-4F3B-B34D-A77CA79AD2A5}"/>
              </a:ext>
            </a:extLst>
          </p:cNvPr>
          <p:cNvSpPr txBox="1"/>
          <p:nvPr/>
        </p:nvSpPr>
        <p:spPr>
          <a:xfrm>
            <a:off x="7216241" y="4326780"/>
            <a:ext cx="33390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CFE6E-7DA4-4D65-8658-239FD40EE1E5}"/>
              </a:ext>
            </a:extLst>
          </p:cNvPr>
          <p:cNvSpPr txBox="1"/>
          <p:nvPr/>
        </p:nvSpPr>
        <p:spPr>
          <a:xfrm>
            <a:off x="10428288" y="4261449"/>
            <a:ext cx="7841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0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466725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55" y="1561382"/>
            <a:ext cx="10368625" cy="453749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concept for attributes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physical design (implementation) where you must specify data type (later)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possible values for a given attribute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for grade point average (GPA) [0,4.3]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for answer – T or F (or some other equivalent code). 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share a domain. 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E.g.: student address and professor address share the same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         domain of all possible addresses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the concept of “application domain.” 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6BA5-00D6-450E-940C-3BF9342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Entity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6DCE-5195-41A9-902E-97F8AE4CA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5518"/>
            <a:ext cx="10058400" cy="21898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reasonable attributes?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you justify them?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C18F-A0CB-4DC0-A1A6-1C26FCA6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B64F-2D26-4810-9CEB-F5F5AD1BBB49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D277-4F88-4E14-9F25-E4CC433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0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9E00-6767-48BF-95A5-37442F9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Entity and its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E825-F4F6-40BD-B9DB-CD8E97C72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9632"/>
            <a:ext cx="10058400" cy="306746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Student:  (</a:t>
            </a:r>
            <a:r>
              <a:rPr lang="en-US" u="sng" dirty="0" err="1">
                <a:solidFill>
                  <a:schemeClr val="tx1"/>
                </a:solidFill>
              </a:rPr>
              <a:t>StudentID</a:t>
            </a:r>
            <a:r>
              <a:rPr lang="en-US" dirty="0">
                <a:solidFill>
                  <a:schemeClr val="tx1"/>
                </a:solidFill>
              </a:rPr>
              <a:t>, name, address, major, full-time, …)</a:t>
            </a:r>
          </a:p>
          <a:p>
            <a:r>
              <a:rPr lang="en-US" dirty="0">
                <a:solidFill>
                  <a:schemeClr val="tx1"/>
                </a:solidFill>
              </a:rPr>
              <a:t>Context: </a:t>
            </a:r>
            <a:r>
              <a:rPr lang="en-US" dirty="0" err="1">
                <a:solidFill>
                  <a:schemeClr val="tx1"/>
                </a:solidFill>
              </a:rPr>
              <a:t>StudentID</a:t>
            </a:r>
            <a:r>
              <a:rPr lang="en-US" dirty="0">
                <a:solidFill>
                  <a:schemeClr val="tx1"/>
                </a:solidFill>
              </a:rPr>
              <a:t> at GSU is a Panther#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other data?</a:t>
            </a:r>
          </a:p>
          <a:p>
            <a:r>
              <a:rPr lang="en-US" dirty="0">
                <a:solidFill>
                  <a:schemeClr val="tx1"/>
                </a:solidFill>
              </a:rPr>
              <a:t>How much do we collect and store? Why?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E966-9212-4297-9375-B67F4441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B64F-2D26-4810-9CEB-F5F5AD1BBB49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E37F1-AC79-42AF-B7A7-FDF2C70E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774F8-6557-48DC-80EF-2710525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3145-0343-4A4F-92F2-EE28C4D9F306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1DB6-B7D9-4065-A02D-BE4D29B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FA852BC-9CBD-4859-B80B-0841565AC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514" y="287339"/>
            <a:ext cx="11445073" cy="11897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Each entity type must have unique identifier (key)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5D32A1-FC90-4776-B0C3-31CBF6C6460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89425" y="1970038"/>
            <a:ext cx="5633296" cy="2601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 entity type may have several qualified keys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Candidate keys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Single key or composite key</a:t>
            </a:r>
          </a:p>
          <a:p>
            <a:r>
              <a:rPr lang="en-US" dirty="0">
                <a:solidFill>
                  <a:schemeClr val="tx1"/>
                </a:solidFill>
              </a:rPr>
              <a:t>Primary key – One of the candidate keys</a:t>
            </a:r>
          </a:p>
          <a:p>
            <a:r>
              <a:rPr lang="en-US" dirty="0">
                <a:solidFill>
                  <a:schemeClr val="tx1"/>
                </a:solidFill>
              </a:rPr>
              <a:t>Primary key attribute(s) is(are) underlined in an entity-relationship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308C28-2048-4AE0-88A1-83F228CD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11" y="1970038"/>
            <a:ext cx="3562350" cy="3514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C1251C-8B71-4446-A067-BD60E4ED3A3B}"/>
              </a:ext>
            </a:extLst>
          </p:cNvPr>
          <p:cNvSpPr txBox="1"/>
          <p:nvPr/>
        </p:nvSpPr>
        <p:spPr>
          <a:xfrm>
            <a:off x="446928" y="5484763"/>
            <a:ext cx="790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Definition: </a:t>
            </a:r>
          </a:p>
          <a:p>
            <a:r>
              <a:rPr lang="en-US" b="1" dirty="0"/>
              <a:t>Identifier -- </a:t>
            </a:r>
            <a:r>
              <a:rPr lang="en-US" dirty="0"/>
              <a:t>one or more attributes that uniquely identify each entity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2AA8F-16F4-48AB-93C2-FDC5261A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A322-661B-4842-8C39-1CB5A68E77F1}" type="datetime1">
              <a:rPr lang="en-US" smtClean="0"/>
              <a:t>12/28/2023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1B34B-E417-4DA9-93B5-59DE478C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89BF2-8CAF-46D5-8170-803A25C8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63168"/>
            <a:ext cx="9725025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F7F4E-9DBB-47F6-B6D5-9784D65DEC24}"/>
              </a:ext>
            </a:extLst>
          </p:cNvPr>
          <p:cNvSpPr txBox="1"/>
          <p:nvPr/>
        </p:nvSpPr>
        <p:spPr>
          <a:xfrm>
            <a:off x="581025" y="4987712"/>
            <a:ext cx="1125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Note</a:t>
            </a:r>
            <a:r>
              <a:rPr lang="en-US" dirty="0"/>
              <a:t>: terminology / representation can differ depending on modeling approach used. </a:t>
            </a:r>
          </a:p>
          <a:p>
            <a:r>
              <a:rPr lang="en-US" dirty="0"/>
              <a:t>This is an entity-relationship model representation.</a:t>
            </a:r>
          </a:p>
          <a:p>
            <a:r>
              <a:rPr lang="en-US" dirty="0"/>
              <a:t>Multi-values attributes – need to be modeled separate entities. </a:t>
            </a:r>
            <a:r>
              <a:rPr lang="en-US" u="sng" dirty="0"/>
              <a:t>Do not include</a:t>
            </a:r>
            <a:r>
              <a:rPr lang="en-US" dirty="0"/>
              <a:t> in your final model.  </a:t>
            </a:r>
          </a:p>
          <a:p>
            <a:r>
              <a:rPr lang="en-US" dirty="0"/>
              <a:t>Derived – obtained in application. Why? </a:t>
            </a:r>
            <a:r>
              <a:rPr lang="en-US" u="sng" dirty="0"/>
              <a:t>Do not include</a:t>
            </a:r>
            <a:r>
              <a:rPr lang="en-US" dirty="0"/>
              <a:t> on your final model.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8891D2-627B-4ED8-8E19-974DD8ED99A4}"/>
              </a:ext>
            </a:extLst>
          </p:cNvPr>
          <p:cNvSpPr txBox="1">
            <a:spLocks noChangeArrowheads="1"/>
          </p:cNvSpPr>
          <p:nvPr/>
        </p:nvSpPr>
        <p:spPr>
          <a:xfrm>
            <a:off x="581025" y="353029"/>
            <a:ext cx="11029950" cy="874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2"/>
                </a:solidFill>
              </a:rPr>
              <a:t>Attribute: single valued, multi-valued, derived</a:t>
            </a:r>
          </a:p>
        </p:txBody>
      </p:sp>
    </p:spTree>
    <p:extLst>
      <p:ext uri="{BB962C8B-B14F-4D97-AF65-F5344CB8AC3E}">
        <p14:creationId xmlns:p14="http://schemas.microsoft.com/office/powerpoint/2010/main" val="183298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402919" y="2058754"/>
            <a:ext cx="637401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624836" y="2352922"/>
            <a:ext cx="595528" cy="260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4"/>
            <a:endCxn id="52" idx="0"/>
          </p:cNvCxnSpPr>
          <p:nvPr/>
        </p:nvCxnSpPr>
        <p:spPr>
          <a:xfrm flipH="1">
            <a:off x="7241324" y="2332599"/>
            <a:ext cx="480296" cy="2194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476719" y="1957267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2" name="Oval 21"/>
          <p:cNvSpPr/>
          <p:nvPr/>
        </p:nvSpPr>
        <p:spPr>
          <a:xfrm>
            <a:off x="10563865" y="2045533"/>
            <a:ext cx="763114" cy="30348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size</a:t>
            </a:r>
            <a:endParaRPr lang="en-US" sz="1654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4"/>
            <a:endCxn id="51" idx="0"/>
          </p:cNvCxnSpPr>
          <p:nvPr/>
        </p:nvCxnSpPr>
        <p:spPr>
          <a:xfrm>
            <a:off x="9817988" y="2287771"/>
            <a:ext cx="615058" cy="2635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22" idx="4"/>
            <a:endCxn id="51" idx="0"/>
          </p:cNvCxnSpPr>
          <p:nvPr/>
        </p:nvCxnSpPr>
        <p:spPr>
          <a:xfrm flipH="1">
            <a:off x="10433046" y="2349019"/>
            <a:ext cx="512376" cy="202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546076" y="2462862"/>
            <a:ext cx="4497591" cy="480447"/>
            <a:chOff x="397315" y="5374632"/>
            <a:chExt cx="4893473" cy="522736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Room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Building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375885" y="5383529"/>
              <a:ext cx="36559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N </a:t>
              </a: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1911287" y="5380791"/>
              <a:ext cx="285363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1</a:t>
              </a:r>
            </a:p>
          </p:txBody>
        </p:sp>
        <p:sp>
          <p:nvSpPr>
            <p:cNvPr id="55" name="AutoShape 66"/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rgbClr val="000000"/>
                  </a:solidFill>
                  <a:latin typeface="Helv" charset="0"/>
                </a:rPr>
                <a:t>contains</a:t>
              </a:r>
            </a:p>
          </p:txBody>
        </p:sp>
        <p:cxnSp>
          <p:nvCxnSpPr>
            <p:cNvPr id="56" name="Straight Connector 55"/>
            <p:cNvCxnSpPr>
              <a:stCxn id="51" idx="1"/>
              <a:endCxn id="55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5" idx="1"/>
              <a:endCxn id="52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10139142" y="1673005"/>
            <a:ext cx="583524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77" name="Straight Connector 76"/>
          <p:cNvCxnSpPr>
            <a:stCxn id="76" idx="4"/>
            <a:endCxn id="51" idx="0"/>
          </p:cNvCxnSpPr>
          <p:nvPr/>
        </p:nvCxnSpPr>
        <p:spPr>
          <a:xfrm>
            <a:off x="10430904" y="2003509"/>
            <a:ext cx="2142" cy="547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304527" y="1961386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88" name="Oval 87"/>
          <p:cNvSpPr/>
          <p:nvPr/>
        </p:nvSpPr>
        <p:spPr>
          <a:xfrm>
            <a:off x="6774175" y="164004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89" name="Straight Connector 88"/>
          <p:cNvCxnSpPr>
            <a:stCxn id="88" idx="4"/>
            <a:endCxn id="52" idx="0"/>
          </p:cNvCxnSpPr>
          <p:nvPr/>
        </p:nvCxnSpPr>
        <p:spPr>
          <a:xfrm>
            <a:off x="7175180" y="1970551"/>
            <a:ext cx="66144" cy="581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46076" y="3346286"/>
            <a:ext cx="5090958" cy="68256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Simple Conceptual Model  for Buildings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Shuguang Hong, GSU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490" y="4968649"/>
            <a:ext cx="6332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Interpretation:  A building has 1 to many rooms.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Note: key and non-key attributes.</a:t>
            </a:r>
          </a:p>
        </p:txBody>
      </p:sp>
      <p:graphicFrame>
        <p:nvGraphicFramePr>
          <p:cNvPr id="37" name="Content Placeholder 2" descr="Circle Process" title="SmartArt"/>
          <p:cNvGraphicFramePr>
            <a:graphicFrameLocks/>
          </p:cNvGraphicFramePr>
          <p:nvPr/>
        </p:nvGraphicFramePr>
        <p:xfrm>
          <a:off x="133567" y="254672"/>
          <a:ext cx="4086008" cy="121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17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859" y="281785"/>
            <a:ext cx="9601200" cy="12192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Example: Symphony Orchestra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8859" y="2289834"/>
            <a:ext cx="930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want to develop a database for a symphony orchestra.  A concert is conducted by one conductor and includes the performance of one or more compositions.</a:t>
            </a:r>
          </a:p>
        </p:txBody>
      </p:sp>
    </p:spTree>
    <p:extLst>
      <p:ext uri="{BB962C8B-B14F-4D97-AF65-F5344CB8AC3E}">
        <p14:creationId xmlns:p14="http://schemas.microsoft.com/office/powerpoint/2010/main" val="447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70" y="393752"/>
            <a:ext cx="9601200" cy="12192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Example: Symphony Orchestra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0880" y="2082800"/>
            <a:ext cx="972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want to develop a database for a symphony orchestra.  A concert is conducted by one conductor and includes the performance of one or more compositions.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95" y="2788686"/>
            <a:ext cx="5334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Relationship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93554" y="3810001"/>
            <a:ext cx="4497591" cy="480447"/>
            <a:chOff x="397315" y="5374632"/>
            <a:chExt cx="4893473" cy="52273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Class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Student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530645" y="5383529"/>
              <a:ext cx="38652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M </a:t>
              </a: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911287" y="5380791"/>
              <a:ext cx="315011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N</a:t>
              </a:r>
            </a:p>
          </p:txBody>
        </p:sp>
        <p:sp>
          <p:nvSpPr>
            <p:cNvPr id="10" name="AutoShape 66"/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rgbClr val="000000"/>
                  </a:solidFill>
                  <a:latin typeface="Helv" charset="0"/>
                </a:rPr>
                <a:t>takes</a:t>
              </a:r>
            </a:p>
          </p:txBody>
        </p:sp>
        <p:cxnSp>
          <p:nvCxnSpPr>
            <p:cNvPr id="11" name="Straight Connector 10"/>
            <p:cNvCxnSpPr>
              <a:stCxn id="6" idx="1"/>
              <a:endCxn id="10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0" idx="1"/>
              <a:endCxn id="7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5230759" y="3217754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grade</a:t>
            </a:r>
          </a:p>
        </p:txBody>
      </p:sp>
      <p:cxnSp>
        <p:nvCxnSpPr>
          <p:cNvPr id="26" name="Straight Connector 25"/>
          <p:cNvCxnSpPr>
            <a:stCxn id="24" idx="4"/>
            <a:endCxn id="10" idx="0"/>
          </p:cNvCxnSpPr>
          <p:nvPr/>
        </p:nvCxnSpPr>
        <p:spPr>
          <a:xfrm>
            <a:off x="5631764" y="3548258"/>
            <a:ext cx="62346" cy="26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8830" y="5211720"/>
            <a:ext cx="739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Interpretation?</a:t>
            </a:r>
          </a:p>
          <a:p>
            <a:r>
              <a:rPr lang="en-US" dirty="0"/>
              <a:t>Note: Only many-to-many relationships can have relationship attributes.</a:t>
            </a:r>
          </a:p>
          <a:p>
            <a:r>
              <a:rPr lang="en-US" dirty="0"/>
              <a:t>Some exceptions (but not for this course).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01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050" y="252099"/>
            <a:ext cx="10058400" cy="82435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Important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050" y="1403126"/>
            <a:ext cx="10362630" cy="4572157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Nature of Data [Revisited]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asset – know what this refers to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Different types of useful data; lots of “non-useful” data</a:t>
            </a:r>
          </a:p>
          <a:p>
            <a:r>
              <a:rPr lang="en-US" dirty="0">
                <a:solidFill>
                  <a:schemeClr val="tx1"/>
                </a:solidFill>
              </a:rPr>
              <a:t>Conceptual modeling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Where it fits in the entire database design and development process. [After requirements collection/analysis]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Relational databases [This is what we will implement in this course]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what they are (generally, set of tables, called </a:t>
            </a:r>
            <a:r>
              <a:rPr lang="en-US" i="1" dirty="0">
                <a:solidFill>
                  <a:schemeClr val="tx1"/>
                </a:solidFill>
              </a:rPr>
              <a:t>relations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Where they fit in the entire database design and development process. [After conceptual modeling]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Terminology (Keep these handy. The list only grows ….. 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modeling, data models, entity, relationship, attribute, abstraction, instance, instantiation, occurrence, entity type, relationship type, association, mapping ratios, identifiers, key (primary, composite, candidate), mapping ratios, min/max cardinalities, application domain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778C-4E07-4C1C-91C2-9597CF48C907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90" y="304800"/>
            <a:ext cx="10204133" cy="12192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Example: Student-Advisor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052" y="1950097"/>
            <a:ext cx="9933959" cy="384110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Each semester, every student is assigned an advisor who helps the student understand degree requirements and register for classes. The advisor can change depending upon the semester. A database is needed to keep track of the students and their advisors for each semester. </a:t>
            </a:r>
          </a:p>
          <a:p>
            <a:r>
              <a:rPr lang="en-US" dirty="0">
                <a:solidFill>
                  <a:schemeClr val="tx1"/>
                </a:solidFill>
              </a:rPr>
              <a:t>Draw the conceptual model (entity-relationship model) for this application. </a:t>
            </a:r>
          </a:p>
          <a:p>
            <a:r>
              <a:rPr lang="en-US" dirty="0">
                <a:solidFill>
                  <a:schemeClr val="tx1"/>
                </a:solidFill>
              </a:rPr>
              <a:t>Identify the entities, relationship, mappings (mapping ratios),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82" y="2578243"/>
            <a:ext cx="10250630" cy="16335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Example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Roger’s Catering Service</a:t>
            </a:r>
            <a:br>
              <a:rPr lang="en-US" dirty="0"/>
            </a:br>
            <a:br>
              <a:rPr lang="en-US" dirty="0"/>
            </a:br>
            <a:r>
              <a:rPr lang="en-US" sz="3100" dirty="0">
                <a:solidFill>
                  <a:schemeClr val="tx1">
                    <a:lumMod val="75000"/>
                  </a:schemeClr>
                </a:solidFill>
              </a:rPr>
              <a:t>Each dinner is based on a single entree, but each entree can be served at many dinners. A guest can attend many dinners. Each dinner can be attended by many guests. Each dinner invitation can be mailed to many guests, and each guest can receive many invitations.  </a:t>
            </a:r>
            <a:br>
              <a:rPr lang="en-US" sz="3100" dirty="0">
                <a:solidFill>
                  <a:schemeClr val="tx1">
                    <a:lumMod val="7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3100" dirty="0">
                <a:solidFill>
                  <a:schemeClr val="tx1">
                    <a:lumMod val="75000"/>
                  </a:schemeClr>
                </a:solidFill>
              </a:rPr>
              <a:t>Develop a conceptual model for this application. </a:t>
            </a:r>
            <a:endParaRPr lang="en-US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57348" y="4389420"/>
            <a:ext cx="9509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Identify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Identify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Identify attributes (based on your own knowledge)  </a:t>
            </a:r>
          </a:p>
        </p:txBody>
      </p:sp>
    </p:spTree>
    <p:extLst>
      <p:ext uri="{BB962C8B-B14F-4D97-AF65-F5344CB8AC3E}">
        <p14:creationId xmlns:p14="http://schemas.microsoft.com/office/powerpoint/2010/main" val="28818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6822"/>
            <a:ext cx="10058400" cy="390227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Conceptual modeling – important phase of database design</a:t>
            </a:r>
          </a:p>
          <a:p>
            <a:r>
              <a:rPr lang="en-US" dirty="0">
                <a:solidFill>
                  <a:schemeClr val="accent1"/>
                </a:solidFill>
              </a:rPr>
              <a:t>Entity-relationship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Entities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Attributes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Relationships</a:t>
            </a:r>
          </a:p>
          <a:p>
            <a:r>
              <a:rPr lang="en-US" dirty="0">
                <a:solidFill>
                  <a:schemeClr val="accent1"/>
                </a:solidFill>
              </a:rPr>
              <a:t>Important notion of keys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Entities have keys. Must have primary keys (may be composite).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Relationships are associations among entities but do not, by themselves, have keys.</a:t>
            </a:r>
          </a:p>
          <a:p>
            <a:r>
              <a:rPr lang="en-US" dirty="0">
                <a:solidFill>
                  <a:schemeClr val="accent1"/>
                </a:solidFill>
              </a:rPr>
              <a:t>Examples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Capture essence of what is important in the real world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(e.g., attributes to include in a student database)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Important to identify correct mapping ratio. Why?</a:t>
            </a:r>
          </a:p>
          <a:p>
            <a:pPr marL="201168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E0F2F-B223-4B85-ACF0-03CFCB99AFEB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569B4-B469-4392-BB93-043800913A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006" y="405480"/>
            <a:ext cx="10044271" cy="823099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Database design methodology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006373" y="1669957"/>
            <a:ext cx="2025084" cy="544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43772" tIns="17509" rIns="43772" bIns="17509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Requirements</a:t>
            </a:r>
          </a:p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Collection &amp; Analysis 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8135269" y="1649001"/>
            <a:ext cx="1854299" cy="64057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 anchor="ctr">
            <a:spAutoFit/>
          </a:bodyPr>
          <a:lstStyle/>
          <a:p>
            <a:r>
              <a:rPr lang="en-US" sz="1654" dirty="0"/>
              <a:t>Requirement</a:t>
            </a:r>
            <a:br>
              <a:rPr lang="en-US" sz="1654" dirty="0"/>
            </a:br>
            <a:r>
              <a:rPr lang="en-US" sz="1654" dirty="0"/>
              <a:t>collection methods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7236994" y="1957652"/>
            <a:ext cx="813883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667576" y="2092715"/>
            <a:ext cx="1431956" cy="59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54" dirty="0"/>
              <a:t>Requirement</a:t>
            </a:r>
            <a:br>
              <a:rPr lang="en-US" sz="1654" dirty="0"/>
            </a:br>
            <a:r>
              <a:rPr lang="en-US" sz="1654" dirty="0"/>
              <a:t> specifications 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4071711" y="1984520"/>
            <a:ext cx="702371" cy="269259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836339" y="2599958"/>
            <a:ext cx="2365152" cy="544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43772" tIns="17509" rIns="43772" bIns="17509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Conceptual</a:t>
            </a:r>
          </a:p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Design 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943050" y="2615892"/>
            <a:ext cx="877721" cy="290761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8135269" y="2555091"/>
            <a:ext cx="3006282" cy="64057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626" tIns="42314" rIns="84626" bIns="42314" anchor="ctr">
            <a:spAutoFit/>
          </a:bodyPr>
          <a:lstStyle/>
          <a:p>
            <a:r>
              <a:rPr lang="en-US" sz="1654" dirty="0"/>
              <a:t>Data modeling methods, </a:t>
            </a:r>
            <a:br>
              <a:rPr lang="en-US" sz="1654" dirty="0"/>
            </a:br>
            <a:r>
              <a:rPr lang="en-US" sz="1654" dirty="0"/>
              <a:t>e.g. </a:t>
            </a:r>
            <a:r>
              <a:rPr lang="en-US" sz="1654" b="1" dirty="0">
                <a:solidFill>
                  <a:srgbClr val="FF0000"/>
                </a:solidFill>
              </a:rPr>
              <a:t>E-R modeling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248666" y="2871635"/>
            <a:ext cx="887114" cy="11673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3999707" y="3105086"/>
            <a:ext cx="809392" cy="217323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951758" y="3040914"/>
            <a:ext cx="1147774" cy="59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54" dirty="0"/>
              <a:t>Conceptual</a:t>
            </a:r>
            <a:br>
              <a:rPr lang="en-US" sz="1654" dirty="0"/>
            </a:br>
            <a:r>
              <a:rPr lang="en-US" sz="1654" dirty="0"/>
              <a:t>models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830501" y="3529960"/>
            <a:ext cx="2376826" cy="544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43772" tIns="17509" rIns="43772" bIns="17509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Logical </a:t>
            </a:r>
          </a:p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Design 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037481" y="3511268"/>
            <a:ext cx="770930" cy="273076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8135269" y="3464875"/>
            <a:ext cx="2589573" cy="64057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626" tIns="42314" rIns="84626" bIns="42314" anchor="ctr">
            <a:spAutoFit/>
          </a:bodyPr>
          <a:lstStyle/>
          <a:p>
            <a:r>
              <a:rPr lang="en-US" sz="1654" dirty="0"/>
              <a:t>Database Systems (Relational Databases)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7236993" y="3780214"/>
            <a:ext cx="941706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552452" y="4068107"/>
            <a:ext cx="2547080" cy="59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626" tIns="42314" rIns="84626" bIns="42314" anchor="ctr">
            <a:spAutoFit/>
          </a:bodyPr>
          <a:lstStyle/>
          <a:p>
            <a:pPr algn="r"/>
            <a:r>
              <a:rPr lang="en-US" sz="1654" dirty="0"/>
              <a:t>Logical models &amp; </a:t>
            </a:r>
          </a:p>
          <a:p>
            <a:pPr algn="r"/>
            <a:r>
              <a:rPr lang="en-US" sz="1654" dirty="0"/>
              <a:t>Performance requests  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4028038" y="3980598"/>
            <a:ext cx="795488" cy="295552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4830501" y="4459961"/>
            <a:ext cx="2376826" cy="544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43772" tIns="17509" rIns="43772" bIns="17509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 Physical </a:t>
            </a:r>
          </a:p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Design 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4028038" y="4455566"/>
            <a:ext cx="748109" cy="279011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8135269" y="4406793"/>
            <a:ext cx="2825275" cy="64057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626" tIns="42314" rIns="84626" bIns="42314" anchor="ctr">
            <a:spAutoFit/>
          </a:bodyPr>
          <a:lstStyle/>
          <a:p>
            <a:r>
              <a:rPr lang="en-US" sz="1654" dirty="0"/>
              <a:t>DBMS (Oracle, </a:t>
            </a:r>
            <a:r>
              <a:rPr lang="en-US" sz="1654" dirty="0" err="1"/>
              <a:t>SQLServer</a:t>
            </a:r>
            <a:r>
              <a:rPr lang="en-US" sz="1654" dirty="0"/>
              <a:t>, MySQL,…) </a:t>
            </a: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H="1">
            <a:off x="7248666" y="4717757"/>
            <a:ext cx="910460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4028037" y="4806565"/>
            <a:ext cx="756701" cy="291125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403914" y="4982284"/>
            <a:ext cx="1695618" cy="3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54" dirty="0"/>
              <a:t>Database Schema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4836339" y="5389965"/>
            <a:ext cx="2365152" cy="544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43772" tIns="17509" rIns="43772" bIns="17509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Application </a:t>
            </a:r>
          </a:p>
          <a:p>
            <a:pPr algn="ctr">
              <a:lnSpc>
                <a:spcPct val="100000"/>
              </a:lnSpc>
            </a:pPr>
            <a:r>
              <a:rPr lang="en-US" sz="1654" b="1" dirty="0">
                <a:solidFill>
                  <a:srgbClr val="000000"/>
                </a:solidFill>
              </a:rPr>
              <a:t> Design </a:t>
            </a:r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4016988" y="5302531"/>
            <a:ext cx="792111" cy="230450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8135269" y="5315490"/>
            <a:ext cx="2626841" cy="64057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626" tIns="42314" rIns="84626" bIns="42314" anchor="ctr">
            <a:spAutoFit/>
          </a:bodyPr>
          <a:lstStyle/>
          <a:p>
            <a:r>
              <a:rPr lang="en-US" sz="1654" dirty="0"/>
              <a:t>Application development methods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7248665" y="5650529"/>
            <a:ext cx="907946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1531041" y="5649449"/>
            <a:ext cx="2568491" cy="3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626" tIns="42314" rIns="84626" bIns="42314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54" dirty="0"/>
              <a:t>Database Applications</a:t>
            </a:r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4043087" y="5731416"/>
            <a:ext cx="754339" cy="97123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54"/>
          </a:p>
        </p:txBody>
      </p:sp>
    </p:spTree>
    <p:extLst>
      <p:ext uri="{BB962C8B-B14F-4D97-AF65-F5344CB8AC3E}">
        <p14:creationId xmlns:p14="http://schemas.microsoft.com/office/powerpoint/2010/main" val="25126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09182" y="249254"/>
            <a:ext cx="9601201" cy="12452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Conceptual Modeling: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Creation of ER (Entity-Relationship) Model</a:t>
            </a:r>
          </a:p>
        </p:txBody>
      </p:sp>
      <p:graphicFrame>
        <p:nvGraphicFramePr>
          <p:cNvPr id="3" name="Content Placeholder 2" descr="Circle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190766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214" y="5259456"/>
            <a:ext cx="8925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terminology: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Mapping ratios [For today]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Min/max cardinalities [Coming – finer level of granularity]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1" y="37535"/>
            <a:ext cx="2448823" cy="22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979" y="1674900"/>
            <a:ext cx="11042078" cy="73084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Entity: a “thing” of interest about which you want to record data in a database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3567" y="6361169"/>
            <a:ext cx="6411805" cy="4161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Source: Hoffer et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0432" y="2520806"/>
            <a:ext cx="90823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Person – employee, student, patient, professor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Place    – store, university,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 – machine,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Event   – sale,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Concept – course,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2980" y="5352350"/>
            <a:ext cx="620559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do these have in common?</a:t>
            </a:r>
          </a:p>
          <a:p>
            <a:r>
              <a:rPr lang="en-US" dirty="0"/>
              <a:t>What are the implications for database design?</a:t>
            </a:r>
          </a:p>
          <a:p>
            <a:r>
              <a:rPr lang="en-US" dirty="0"/>
              <a:t>Note: Can be concrete or conceptual.</a:t>
            </a:r>
          </a:p>
        </p:txBody>
      </p:sp>
      <p:graphicFrame>
        <p:nvGraphicFramePr>
          <p:cNvPr id="9" name="Content Placeholder 2" descr="Circle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397299"/>
              </p:ext>
            </p:extLst>
          </p:nvPr>
        </p:nvGraphicFramePr>
        <p:xfrm>
          <a:off x="133567" y="132671"/>
          <a:ext cx="4086008" cy="121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3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410" y="1883613"/>
            <a:ext cx="2326366" cy="8459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9629" y="3041720"/>
            <a:ext cx="1116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Suppose you want to design a database for managing student graduation and job acquisition at Georgia State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Identify 4-6 reasonable entities to include in your database. </a:t>
            </a:r>
            <a:endParaRPr lang="en-US" dirty="0"/>
          </a:p>
        </p:txBody>
      </p:sp>
      <p:graphicFrame>
        <p:nvGraphicFramePr>
          <p:cNvPr id="9" name="Content Placeholder 2" descr="Circle Process" title="SmartArt"/>
          <p:cNvGraphicFramePr>
            <a:graphicFrameLocks/>
          </p:cNvGraphicFramePr>
          <p:nvPr/>
        </p:nvGraphicFramePr>
        <p:xfrm>
          <a:off x="133567" y="254672"/>
          <a:ext cx="4086008" cy="121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64" y="1017343"/>
            <a:ext cx="11677820" cy="88201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Relationship</a:t>
            </a:r>
            <a:r>
              <a:rPr lang="en-US" dirty="0"/>
              <a:t>: association between [among] entities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103" y="2127467"/>
            <a:ext cx="10897921" cy="3823167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Examples (of </a:t>
            </a:r>
            <a:r>
              <a:rPr lang="en-US" u="sng" cap="none" dirty="0"/>
              <a:t>binary</a:t>
            </a:r>
            <a:r>
              <a:rPr lang="en-US" cap="none" dirty="0"/>
              <a:t> relationship):</a:t>
            </a:r>
          </a:p>
          <a:p>
            <a:endParaRPr lang="en-US" cap="none" dirty="0"/>
          </a:p>
          <a:p>
            <a:r>
              <a:rPr lang="en-US" cap="none" dirty="0"/>
              <a:t>STUDENT </a:t>
            </a:r>
            <a:r>
              <a:rPr lang="en-US" i="1" cap="none" dirty="0"/>
              <a:t>takes </a:t>
            </a:r>
            <a:r>
              <a:rPr lang="en-US" cap="none" dirty="0"/>
              <a:t>CLASS</a:t>
            </a:r>
          </a:p>
          <a:p>
            <a:r>
              <a:rPr lang="en-US" cap="none" dirty="0"/>
              <a:t>PROFESSOR </a:t>
            </a:r>
            <a:r>
              <a:rPr lang="en-US" i="1" cap="none" dirty="0"/>
              <a:t>teaches </a:t>
            </a:r>
            <a:r>
              <a:rPr lang="en-US" cap="none" dirty="0"/>
              <a:t> CLASS</a:t>
            </a:r>
          </a:p>
          <a:p>
            <a:r>
              <a:rPr lang="en-US" cap="none" dirty="0"/>
              <a:t>DEPARTMENT </a:t>
            </a:r>
            <a:r>
              <a:rPr lang="en-US" i="1" cap="none" dirty="0"/>
              <a:t>employs </a:t>
            </a:r>
            <a:r>
              <a:rPr lang="en-US" cap="none" dirty="0"/>
              <a:t>PROFESSOR</a:t>
            </a:r>
          </a:p>
          <a:p>
            <a:r>
              <a:rPr lang="en-US" cap="none" dirty="0"/>
              <a:t>DIVISION </a:t>
            </a:r>
            <a:r>
              <a:rPr lang="en-US" i="1" cap="none" dirty="0"/>
              <a:t>managed by </a:t>
            </a:r>
            <a:r>
              <a:rPr lang="en-US" cap="none" dirty="0"/>
              <a:t>EMPLOYEE</a:t>
            </a:r>
          </a:p>
          <a:p>
            <a:r>
              <a:rPr lang="en-US" cap="none" dirty="0"/>
              <a:t>AIRCRAFT </a:t>
            </a:r>
            <a:r>
              <a:rPr lang="en-US" i="1" cap="none" dirty="0"/>
              <a:t>flown by </a:t>
            </a:r>
            <a:r>
              <a:rPr lang="en-US" cap="none" dirty="0"/>
              <a:t>CREW</a:t>
            </a:r>
          </a:p>
          <a:p>
            <a:endParaRPr lang="en-US" cap="none" dirty="0"/>
          </a:p>
          <a:p>
            <a:r>
              <a:rPr lang="en-US" cap="none" dirty="0"/>
              <a:t>Questions: What do these have in common?</a:t>
            </a:r>
          </a:p>
          <a:p>
            <a:r>
              <a:rPr lang="en-US" cap="none" dirty="0"/>
              <a:t>	</a:t>
            </a:r>
            <a:r>
              <a:rPr lang="en-US" b="1" cap="none" dirty="0">
                <a:solidFill>
                  <a:schemeClr val="accent2"/>
                </a:solidFill>
              </a:rPr>
              <a:t>Why</a:t>
            </a:r>
            <a:r>
              <a:rPr lang="en-US" cap="none" dirty="0"/>
              <a:t> would you want to represent these in a database?	</a:t>
            </a:r>
          </a:p>
          <a:p>
            <a:r>
              <a:rPr lang="en-US" cap="none" dirty="0"/>
              <a:t>	</a:t>
            </a:r>
            <a:r>
              <a:rPr lang="en-US" b="1" cap="none" dirty="0">
                <a:solidFill>
                  <a:schemeClr val="accent2"/>
                </a:solidFill>
              </a:rPr>
              <a:t>How</a:t>
            </a:r>
            <a:r>
              <a:rPr lang="en-US" cap="none" dirty="0"/>
              <a:t> would you represent these in a database? [Later …]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9" name="Content Placeholder 2" descr="Circle Process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46178"/>
              </p:ext>
            </p:extLst>
          </p:nvPr>
        </p:nvGraphicFramePr>
        <p:xfrm>
          <a:off x="162726" y="74864"/>
          <a:ext cx="3989395" cy="111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00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19" y="380145"/>
            <a:ext cx="10818688" cy="1037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Relationship</a:t>
            </a:r>
            <a:r>
              <a:rPr lang="en-US" dirty="0"/>
              <a:t>: operates in both directions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752" y="1597153"/>
            <a:ext cx="10529732" cy="472900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cap="none" dirty="0"/>
              <a:t>Concept of mappings (reflects real world situation).</a:t>
            </a:r>
          </a:p>
          <a:p>
            <a:r>
              <a:rPr lang="en-US" cap="none" dirty="0"/>
              <a:t>Mapping ratios (M:N (or N:M), 1:N (or 1:M), 1:1)</a:t>
            </a:r>
          </a:p>
          <a:p>
            <a:r>
              <a:rPr lang="en-US" cap="none" dirty="0"/>
              <a:t>	Capture / represent some business rules.</a:t>
            </a:r>
          </a:p>
          <a:p>
            <a:r>
              <a:rPr lang="en-US" cap="none" dirty="0"/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STUDENT </a:t>
            </a:r>
            <a:r>
              <a:rPr lang="en-US" i="1" cap="none" dirty="0"/>
              <a:t>takes </a:t>
            </a:r>
            <a:r>
              <a:rPr lang="en-US" cap="none" dirty="0"/>
              <a:t>CLASS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    M	               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PROFESSOR </a:t>
            </a:r>
            <a:r>
              <a:rPr lang="en-US" i="1" cap="none" dirty="0"/>
              <a:t>teaches </a:t>
            </a:r>
            <a:r>
              <a:rPr lang="en-US" cap="none" dirty="0"/>
              <a:t> CLASS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     1	                          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DEPARTMENT </a:t>
            </a:r>
            <a:r>
              <a:rPr lang="en-US" i="1" cap="none" dirty="0"/>
              <a:t>employs </a:t>
            </a:r>
            <a:r>
              <a:rPr lang="en-US" cap="none" dirty="0"/>
              <a:t>PROFESSOR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     1		           N	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DIVISION </a:t>
            </a:r>
            <a:r>
              <a:rPr lang="en-US" i="1" cap="none" dirty="0"/>
              <a:t>managed by </a:t>
            </a:r>
            <a:r>
              <a:rPr lang="en-US" cap="none" dirty="0"/>
              <a:t>EMPLOYEE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     N	  	              1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cap="none" dirty="0"/>
              <a:t>AIRCRAFT </a:t>
            </a:r>
            <a:r>
              <a:rPr lang="en-US" i="1" cap="none" dirty="0"/>
              <a:t>flown by </a:t>
            </a:r>
            <a:r>
              <a:rPr lang="en-US" cap="none" dirty="0"/>
              <a:t>CREW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N	                         1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40EBF-2350-4F91-9A46-F3D225B67BD6}"/>
              </a:ext>
            </a:extLst>
          </p:cNvPr>
          <p:cNvSpPr txBox="1"/>
          <p:nvPr/>
        </p:nvSpPr>
        <p:spPr>
          <a:xfrm>
            <a:off x="6760029" y="1951672"/>
            <a:ext cx="490945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Note:   1:N versus N:1</a:t>
            </a:r>
          </a:p>
          <a:p>
            <a:r>
              <a:rPr lang="en-US" dirty="0"/>
              <a:t>             N:M versus M:N</a:t>
            </a:r>
          </a:p>
          <a:p>
            <a:r>
              <a:rPr lang="en-US" dirty="0"/>
              <a:t>             1:1 			</a:t>
            </a:r>
          </a:p>
          <a:p>
            <a:r>
              <a:rPr lang="en-US" dirty="0"/>
              <a:t>             Important to be correct</a:t>
            </a:r>
          </a:p>
          <a:p>
            <a:r>
              <a:rPr lang="en-US" dirty="0"/>
              <a:t>               (influences organization of a database)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44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19" y="380145"/>
            <a:ext cx="10818688" cy="10376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Relationships</a:t>
            </a:r>
            <a:r>
              <a:rPr lang="en-US" dirty="0"/>
              <a:t>: Mappings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280" y="1781720"/>
            <a:ext cx="9605440" cy="416103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cap="none" dirty="0"/>
              <a:t>Customer buys</a:t>
            </a:r>
            <a:r>
              <a:rPr lang="en-US" i="1" cap="none" dirty="0"/>
              <a:t> </a:t>
            </a:r>
            <a:r>
              <a:rPr lang="en-US" cap="none" dirty="0"/>
              <a:t>Car</a:t>
            </a:r>
          </a:p>
          <a:p>
            <a:r>
              <a:rPr lang="en-US" cap="none" dirty="0"/>
              <a:t>     </a:t>
            </a:r>
          </a:p>
          <a:p>
            <a:r>
              <a:rPr lang="en-US" cap="none" dirty="0"/>
              <a:t>Chef prepares</a:t>
            </a:r>
            <a:r>
              <a:rPr lang="en-US" i="1" cap="none" dirty="0"/>
              <a:t>  </a:t>
            </a:r>
            <a:r>
              <a:rPr lang="en-US" cap="none" dirty="0"/>
              <a:t>Menu-Items</a:t>
            </a:r>
          </a:p>
          <a:p>
            <a:r>
              <a:rPr lang="en-US" cap="none" dirty="0"/>
              <a:t> </a:t>
            </a:r>
          </a:p>
          <a:p>
            <a:r>
              <a:rPr lang="en-US" cap="none" dirty="0"/>
              <a:t>Team has Player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7">
      <a:dk1>
        <a:srgbClr val="39302A"/>
      </a:dk1>
      <a:lt1>
        <a:sysClr val="window" lastClr="FFFFFF"/>
      </a:lt1>
      <a:dk2>
        <a:srgbClr val="39302A"/>
      </a:dk2>
      <a:lt2>
        <a:srgbClr val="FFFFFF"/>
      </a:lt2>
      <a:accent1>
        <a:srgbClr val="000000"/>
      </a:accent1>
      <a:accent2>
        <a:srgbClr val="BF0000"/>
      </a:accent2>
      <a:accent3>
        <a:srgbClr val="6A461B"/>
      </a:accent3>
      <a:accent4>
        <a:srgbClr val="76210D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3721</TotalTime>
  <Words>1399</Words>
  <Application>Microsoft Office PowerPoint</Application>
  <PresentationFormat>Widescreen</PresentationFormat>
  <Paragraphs>251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</vt:lpstr>
      <vt:lpstr>Times New Roman</vt:lpstr>
      <vt:lpstr>Retrospect</vt:lpstr>
      <vt:lpstr>CIS 8040  Introduction to Conceptual Modeling  Using the Entity-Relationship Model (Chen’s Model)  </vt:lpstr>
      <vt:lpstr>Important Concepts</vt:lpstr>
      <vt:lpstr> Database design methodology</vt:lpstr>
      <vt:lpstr>Conceptual Modeling: Creation of ER (Entity-Relationship) Model</vt:lpstr>
      <vt:lpstr>Entity: a “thing” of interest about which you want to record data in a database. </vt:lpstr>
      <vt:lpstr>Entities</vt:lpstr>
      <vt:lpstr>           Relationship: association between [among] entities</vt:lpstr>
      <vt:lpstr>Relationship: operates in both directions</vt:lpstr>
      <vt:lpstr>Relationships: Mappings</vt:lpstr>
      <vt:lpstr>Entity and its attributes</vt:lpstr>
      <vt:lpstr>Attributes</vt:lpstr>
      <vt:lpstr>Entity Student</vt:lpstr>
      <vt:lpstr>Entity and its Attributes</vt:lpstr>
      <vt:lpstr>Each entity type must have unique identifier (key) </vt:lpstr>
      <vt:lpstr>PowerPoint Presentation</vt:lpstr>
      <vt:lpstr> Simple Conceptual Model  for Buildings</vt:lpstr>
      <vt:lpstr>Example: Symphony Orchestra</vt:lpstr>
      <vt:lpstr>Example: Symphony Orchestra</vt:lpstr>
      <vt:lpstr>Relationship attributes</vt:lpstr>
      <vt:lpstr>Example: Student-Advisor</vt:lpstr>
      <vt:lpstr>Example: Roger’s Catering Service  Each dinner is based on a single entree, but each entree can be served at many dinners. A guest can attend many dinners. Each dinner can be attended by many guests. Each dinner invitation can be mailed to many guests, and each guest can receive many invitations.    Develop a conceptual model for this application.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Info Rogers</dc:creator>
  <cp:lastModifiedBy>Veda C Storey</cp:lastModifiedBy>
  <cp:revision>59</cp:revision>
  <dcterms:created xsi:type="dcterms:W3CDTF">2017-09-01T14:42:21Z</dcterms:created>
  <dcterms:modified xsi:type="dcterms:W3CDTF">2023-12-29T13:25:15Z</dcterms:modified>
</cp:coreProperties>
</file>