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6" r:id="rId1"/>
  </p:sldMasterIdLst>
  <p:notesMasterIdLst>
    <p:notesMasterId r:id="rId20"/>
  </p:notesMasterIdLst>
  <p:sldIdLst>
    <p:sldId id="256" r:id="rId2"/>
    <p:sldId id="260" r:id="rId3"/>
    <p:sldId id="309" r:id="rId4"/>
    <p:sldId id="314" r:id="rId5"/>
    <p:sldId id="308" r:id="rId6"/>
    <p:sldId id="286" r:id="rId7"/>
    <p:sldId id="287" r:id="rId8"/>
    <p:sldId id="288" r:id="rId9"/>
    <p:sldId id="290" r:id="rId10"/>
    <p:sldId id="289" r:id="rId11"/>
    <p:sldId id="281" r:id="rId12"/>
    <p:sldId id="273" r:id="rId13"/>
    <p:sldId id="312" r:id="rId14"/>
    <p:sldId id="264" r:id="rId15"/>
    <p:sldId id="313" r:id="rId16"/>
    <p:sldId id="310" r:id="rId17"/>
    <p:sldId id="29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5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9A1E7-B47C-43DC-8A85-635D57EE6AD1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E2B62-337D-4E53-BE56-0709D25DD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38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1pPr>
            <a:lvl2pPr marL="701568" indent="-269834" defTabSz="911438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2pPr>
            <a:lvl3pPr marL="1079335" indent="-215867" defTabSz="911438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3pPr>
            <a:lvl4pPr marL="1511069" indent="-215867" defTabSz="911438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4pPr>
            <a:lvl5pPr marL="1942803" indent="-215867" defTabSz="911438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5pPr>
            <a:lvl6pPr marL="2374537" indent="-215867" defTabSz="911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6pPr>
            <a:lvl7pPr marL="2806271" indent="-215867" defTabSz="911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7pPr>
            <a:lvl8pPr marL="3238005" indent="-215867" defTabSz="911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8pPr>
            <a:lvl9pPr marL="3669739" indent="-215867" defTabSz="9114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9pPr>
          </a:lstStyle>
          <a:p>
            <a:fld id="{28F8B22F-B27F-41E4-AF98-876DD9AA1A09}" type="slidenum">
              <a:rPr lang="en-US" smtClean="0">
                <a:latin typeface="Times New Roman" pitchFamily="18" charset="0"/>
              </a:rPr>
              <a:pPr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9699" name="Rectangle 7"/>
          <p:cNvSpPr txBox="1">
            <a:spLocks noGrp="1" noChangeArrowheads="1"/>
          </p:cNvSpPr>
          <p:nvPr/>
        </p:nvSpPr>
        <p:spPr bwMode="auto">
          <a:xfrm>
            <a:off x="3884414" y="8684381"/>
            <a:ext cx="2972098" cy="4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7" tIns="43173" rIns="86347" bIns="43173" anchor="b"/>
          <a:lstStyle>
            <a:lvl1pPr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9pPr>
          </a:lstStyle>
          <a:p>
            <a:pPr algn="r" eaLnBrk="1" hangingPunct="1"/>
            <a:fld id="{A3E81C2B-807D-427A-99B1-43EA69EC6D69}" type="slidenum">
              <a:rPr lang="en-US" sz="1100">
                <a:latin typeface="Times New Roman" pitchFamily="18" charset="0"/>
              </a:rPr>
              <a:pPr algn="r" eaLnBrk="1" hangingPunct="1"/>
              <a:t>10</a:t>
            </a:fld>
            <a:endParaRPr lang="en-US" sz="1100">
              <a:latin typeface="Times New Roman" pitchFamily="18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1238" cy="3427412"/>
          </a:xfrm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7" tIns="43173" rIns="86347" bIns="43173"/>
          <a:lstStyle/>
          <a:p>
            <a:pPr eaLnBrk="1" hangingPunct="1"/>
            <a:r>
              <a:rPr lang="en-US" dirty="0"/>
              <a:t>Recall primary issues of security</a:t>
            </a:r>
            <a:r>
              <a:rPr lang="en-US" baseline="0" dirty="0"/>
              <a:t>: confidentiality, integrity, and availability. </a:t>
            </a:r>
          </a:p>
          <a:p>
            <a:pPr eaLnBrk="1" hangingPunct="1"/>
            <a:r>
              <a:rPr lang="en-US" baseline="0" dirty="0"/>
              <a:t>How does this relate to privacy and ethics? </a:t>
            </a:r>
          </a:p>
          <a:p>
            <a:pPr eaLnBrk="1" hangingPunct="1"/>
            <a:r>
              <a:rPr lang="en-US" baseline="0" dirty="0"/>
              <a:t>Role of databases and database management? </a:t>
            </a:r>
          </a:p>
          <a:p>
            <a:pPr eaLnBrk="1" hangingPunct="1"/>
            <a:r>
              <a:rPr lang="en-US" baseline="0" dirty="0"/>
              <a:t>Requirements to protect customer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1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4E4-A87A-464B-8F87-602208D31FAA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6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765-9C9B-400E-A35A-FDA0D0CA88DD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2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05F6-AE80-4233-9F8D-EF4D40561EFA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9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90F3-ADAA-47FB-901D-979D55A49249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8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3741-0EAF-4DB8-8630-D51EABD0CE64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0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4E16A-1775-4144-AC0B-2333CCB0087E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4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986F-B08A-4386-ADA6-59BD1A3B8C73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F776-B599-4B48-916B-9D7A0D3FC15F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9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BA59B-556D-4ABD-85E4-8EB0743151FC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32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9EE616-C439-4B91-A903-83595FE387FB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7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B1E-E407-4F1B-82B6-FDE2E7A6080F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7D1748-5505-4A33-9ECF-5D6195FA6AD5}" type="datetime1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vstorey@gsu.edu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9611" y="1157779"/>
            <a:ext cx="9179279" cy="297492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CIS 8040</a:t>
            </a:r>
            <a:br>
              <a:rPr lang="en-US" dirty="0"/>
            </a:br>
            <a:r>
              <a:rPr lang="en-US" sz="2400" dirty="0"/>
              <a:t>Fundamentals of Database Management  Systems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Veda C. Storey (vstorey@gsu.edu)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 on a journey to help my students succeed. Please come with me.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Course INTRODUCTION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AutoShape 4"/>
          <p:cNvSpPr>
            <a:spLocks noChangeAspect="1" noChangeArrowheads="1"/>
          </p:cNvSpPr>
          <p:nvPr/>
        </p:nvSpPr>
        <p:spPr bwMode="auto">
          <a:xfrm>
            <a:off x="3429000" y="1828801"/>
            <a:ext cx="502920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50000"/>
              </a:spcBef>
            </a:pPr>
            <a:endParaRPr lang="en-US" sz="900" b="1">
              <a:solidFill>
                <a:schemeClr val="accent1"/>
              </a:solidFill>
            </a:endParaRPr>
          </a:p>
        </p:txBody>
      </p:sp>
      <p:sp>
        <p:nvSpPr>
          <p:cNvPr id="6151" name="Text Box 80"/>
          <p:cNvSpPr txBox="1">
            <a:spLocks noChangeArrowheads="1"/>
          </p:cNvSpPr>
          <p:nvPr/>
        </p:nvSpPr>
        <p:spPr bwMode="auto">
          <a:xfrm>
            <a:off x="3352800" y="46482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3200">
              <a:latin typeface="Arial" charset="0"/>
            </a:endParaRPr>
          </a:p>
        </p:txBody>
      </p:sp>
      <p:grpSp>
        <p:nvGrpSpPr>
          <p:cNvPr id="2" name="Group 92"/>
          <p:cNvGrpSpPr/>
          <p:nvPr/>
        </p:nvGrpSpPr>
        <p:grpSpPr>
          <a:xfrm>
            <a:off x="7772400" y="3048000"/>
            <a:ext cx="2819400" cy="2590800"/>
            <a:chOff x="1219200" y="3429000"/>
            <a:chExt cx="2819400" cy="2590800"/>
          </a:xfrm>
          <a:solidFill>
            <a:srgbClr val="008000"/>
          </a:solidFill>
        </p:grpSpPr>
        <p:sp>
          <p:nvSpPr>
            <p:cNvPr id="94" name="Oval 93"/>
            <p:cNvSpPr/>
            <p:nvPr/>
          </p:nvSpPr>
          <p:spPr bwMode="auto">
            <a:xfrm>
              <a:off x="1219200" y="3429000"/>
              <a:ext cx="2819400" cy="25908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/>
            <a:lstStyle/>
            <a:p>
              <a:pPr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05579" y="4342169"/>
              <a:ext cx="2381459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latin typeface="Verdana" pitchFamily="34" charset="0"/>
                </a:rPr>
                <a:t>Processes</a:t>
              </a:r>
              <a:endParaRPr lang="en-US" sz="3200" dirty="0">
                <a:latin typeface="Verdana" pitchFamily="34" charset="0"/>
              </a:endParaRPr>
            </a:p>
          </p:txBody>
        </p:sp>
      </p:grpSp>
      <p:grpSp>
        <p:nvGrpSpPr>
          <p:cNvPr id="3" name="Group 96"/>
          <p:cNvGrpSpPr/>
          <p:nvPr/>
        </p:nvGrpSpPr>
        <p:grpSpPr>
          <a:xfrm>
            <a:off x="5181600" y="3124200"/>
            <a:ext cx="2819400" cy="2590800"/>
            <a:chOff x="1219200" y="3429000"/>
            <a:chExt cx="2819400" cy="2590800"/>
          </a:xfrm>
          <a:solidFill>
            <a:srgbClr val="FFC000"/>
          </a:solidFill>
        </p:grpSpPr>
        <p:sp>
          <p:nvSpPr>
            <p:cNvPr id="98" name="Oval 97"/>
            <p:cNvSpPr/>
            <p:nvPr/>
          </p:nvSpPr>
          <p:spPr bwMode="auto">
            <a:xfrm>
              <a:off x="1219200" y="3429000"/>
              <a:ext cx="2819400" cy="25908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/>
            <a:lstStyle/>
            <a:p>
              <a:pPr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19200" y="4358455"/>
              <a:ext cx="2590800" cy="70788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Verdana" pitchFamily="34" charset="0"/>
                </a:rPr>
                <a:t>Information</a:t>
              </a:r>
            </a:p>
            <a:p>
              <a:pPr algn="ctr">
                <a:defRPr/>
              </a:pPr>
              <a:r>
                <a:rPr lang="en-US" sz="2000" dirty="0">
                  <a:latin typeface="Verdana" pitchFamily="34" charset="0"/>
                </a:rPr>
                <a:t>Technology</a:t>
              </a:r>
            </a:p>
          </p:txBody>
        </p:sp>
      </p:grpSp>
      <p:grpSp>
        <p:nvGrpSpPr>
          <p:cNvPr id="4" name="Group 89"/>
          <p:cNvGrpSpPr/>
          <p:nvPr/>
        </p:nvGrpSpPr>
        <p:grpSpPr>
          <a:xfrm>
            <a:off x="6670548" y="1133415"/>
            <a:ext cx="2819400" cy="2590800"/>
            <a:chOff x="1219200" y="3276600"/>
            <a:chExt cx="2819400" cy="25908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1" name="Oval 90"/>
            <p:cNvSpPr/>
            <p:nvPr/>
          </p:nvSpPr>
          <p:spPr bwMode="auto">
            <a:xfrm>
              <a:off x="1219200" y="3276600"/>
              <a:ext cx="2819400" cy="2590800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/>
            <a:lstStyle/>
            <a:p>
              <a:pPr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31867" y="4370200"/>
              <a:ext cx="2291414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latin typeface="Verdana" pitchFamily="34" charset="0"/>
                </a:rPr>
                <a:t>Organizations</a:t>
              </a: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59130" y="1402857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Business Today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94866-46E5-4529-81FD-A765A79688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A2016-0D69-4EE9-B960-E5B01629665B}"/>
              </a:ext>
            </a:extLst>
          </p:cNvPr>
          <p:cNvSpPr txBox="1"/>
          <p:nvPr/>
        </p:nvSpPr>
        <p:spPr>
          <a:xfrm>
            <a:off x="332032" y="1821607"/>
            <a:ext cx="47177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Organizations, information technology, and processes are all inter-dependent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Change in one affects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Example: information technology can support a virtual organization; impact on processes?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implications of today’s online data management?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0198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1538048" y="4767492"/>
            <a:ext cx="7543222" cy="137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738336" y="1804396"/>
            <a:ext cx="5578290" cy="27315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1525219" y="1865592"/>
            <a:ext cx="3014211" cy="273155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329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Course 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47622" y="2003882"/>
            <a:ext cx="2723500" cy="5354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Conceptual Modeling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7622" y="2921257"/>
            <a:ext cx="2723500" cy="5354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 Modeling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47622" y="3853931"/>
            <a:ext cx="2723500" cy="5354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Modeling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16738" y="4894307"/>
            <a:ext cx="2723500" cy="535482"/>
          </a:xfrm>
          <a:prstGeom prst="roundRect">
            <a:avLst/>
          </a:prstGeom>
          <a:solidFill>
            <a:srgbClr val="FF0000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DBMS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44347" y="2921257"/>
            <a:ext cx="2723500" cy="53548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Oval 8"/>
          <p:cNvSpPr/>
          <p:nvPr/>
        </p:nvSpPr>
        <p:spPr>
          <a:xfrm>
            <a:off x="5962381" y="1865592"/>
            <a:ext cx="1805467" cy="53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0" name="Oval 9"/>
          <p:cNvSpPr/>
          <p:nvPr/>
        </p:nvSpPr>
        <p:spPr>
          <a:xfrm>
            <a:off x="7767848" y="2133333"/>
            <a:ext cx="1805467" cy="53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11" name="Oval 10"/>
          <p:cNvSpPr/>
          <p:nvPr/>
        </p:nvSpPr>
        <p:spPr>
          <a:xfrm>
            <a:off x="8394566" y="2921257"/>
            <a:ext cx="1805467" cy="53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12" name="Oval 11"/>
          <p:cNvSpPr/>
          <p:nvPr/>
        </p:nvSpPr>
        <p:spPr>
          <a:xfrm>
            <a:off x="7767848" y="3646198"/>
            <a:ext cx="1805467" cy="53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Deleting</a:t>
            </a:r>
          </a:p>
        </p:txBody>
      </p:sp>
      <p:sp>
        <p:nvSpPr>
          <p:cNvPr id="13" name="Oval 12"/>
          <p:cNvSpPr/>
          <p:nvPr/>
        </p:nvSpPr>
        <p:spPr>
          <a:xfrm>
            <a:off x="5962381" y="3913939"/>
            <a:ext cx="1805467" cy="53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Querying</a:t>
            </a:r>
          </a:p>
        </p:txBody>
      </p:sp>
      <p:sp>
        <p:nvSpPr>
          <p:cNvPr id="14" name="Oval 13"/>
          <p:cNvSpPr/>
          <p:nvPr/>
        </p:nvSpPr>
        <p:spPr>
          <a:xfrm>
            <a:off x="1690447" y="4894307"/>
            <a:ext cx="1805467" cy="53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5" name="Oval 14"/>
          <p:cNvSpPr/>
          <p:nvPr/>
        </p:nvSpPr>
        <p:spPr>
          <a:xfrm>
            <a:off x="7137448" y="4868978"/>
            <a:ext cx="1805467" cy="53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Privacy</a:t>
            </a:r>
          </a:p>
        </p:txBody>
      </p:sp>
      <p:sp>
        <p:nvSpPr>
          <p:cNvPr id="16" name="Oval 15"/>
          <p:cNvSpPr/>
          <p:nvPr/>
        </p:nvSpPr>
        <p:spPr>
          <a:xfrm>
            <a:off x="6234715" y="5549551"/>
            <a:ext cx="1805467" cy="53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Triggers</a:t>
            </a:r>
          </a:p>
        </p:txBody>
      </p:sp>
      <p:sp>
        <p:nvSpPr>
          <p:cNvPr id="17" name="Oval 16"/>
          <p:cNvSpPr/>
          <p:nvPr/>
        </p:nvSpPr>
        <p:spPr>
          <a:xfrm>
            <a:off x="2884497" y="5549551"/>
            <a:ext cx="1805467" cy="5354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Multi-User</a:t>
            </a:r>
          </a:p>
        </p:txBody>
      </p: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>
            <a:off x="3009372" y="2539365"/>
            <a:ext cx="0" cy="38189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>
            <a:off x="3009372" y="3456739"/>
            <a:ext cx="0" cy="39719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</p:cNvCxnSpPr>
          <p:nvPr/>
        </p:nvCxnSpPr>
        <p:spPr>
          <a:xfrm flipV="1">
            <a:off x="4371123" y="3189594"/>
            <a:ext cx="673225" cy="93207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865115" y="2401075"/>
            <a:ext cx="15300" cy="520183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3"/>
          </p:cNvCxnSpPr>
          <p:nvPr/>
        </p:nvCxnSpPr>
        <p:spPr>
          <a:xfrm flipH="1">
            <a:off x="7614842" y="2590395"/>
            <a:ext cx="417410" cy="330862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</p:cNvCxnSpPr>
          <p:nvPr/>
        </p:nvCxnSpPr>
        <p:spPr>
          <a:xfrm flipH="1">
            <a:off x="7767847" y="3188999"/>
            <a:ext cx="626718" cy="595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1"/>
          </p:cNvCxnSpPr>
          <p:nvPr/>
        </p:nvCxnSpPr>
        <p:spPr>
          <a:xfrm flipH="1" flipV="1">
            <a:off x="7614842" y="3456740"/>
            <a:ext cx="417410" cy="26787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0"/>
          </p:cNvCxnSpPr>
          <p:nvPr/>
        </p:nvCxnSpPr>
        <p:spPr>
          <a:xfrm flipV="1">
            <a:off x="6865115" y="3456739"/>
            <a:ext cx="1" cy="45720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</p:cNvCxnSpPr>
          <p:nvPr/>
        </p:nvCxnSpPr>
        <p:spPr>
          <a:xfrm flipV="1">
            <a:off x="3495914" y="5147940"/>
            <a:ext cx="520825" cy="1410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0"/>
          </p:cNvCxnSpPr>
          <p:nvPr/>
        </p:nvCxnSpPr>
        <p:spPr>
          <a:xfrm flipV="1">
            <a:off x="3787230" y="5404461"/>
            <a:ext cx="229508" cy="14509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0"/>
          </p:cNvCxnSpPr>
          <p:nvPr/>
        </p:nvCxnSpPr>
        <p:spPr>
          <a:xfrm flipH="1" flipV="1">
            <a:off x="6740238" y="5404461"/>
            <a:ext cx="397210" cy="145091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7" idx="3"/>
          </p:cNvCxnSpPr>
          <p:nvPr/>
        </p:nvCxnSpPr>
        <p:spPr>
          <a:xfrm flipH="1">
            <a:off x="6740239" y="5136720"/>
            <a:ext cx="397209" cy="25329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</p:cNvCxnSpPr>
          <p:nvPr/>
        </p:nvCxnSpPr>
        <p:spPr>
          <a:xfrm flipV="1">
            <a:off x="5378488" y="3456739"/>
            <a:ext cx="0" cy="1437568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9243691" y="4767492"/>
            <a:ext cx="1225335" cy="13446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9391354" y="4894307"/>
            <a:ext cx="925272" cy="103388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6F2D4B5-5633-4AE2-BD70-831D142394DB}"/>
              </a:ext>
            </a:extLst>
          </p:cNvPr>
          <p:cNvSpPr/>
          <p:nvPr/>
        </p:nvSpPr>
        <p:spPr>
          <a:xfrm>
            <a:off x="447358" y="2138537"/>
            <a:ext cx="978408" cy="276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2401555"/>
            <a:ext cx="10058399" cy="2478557"/>
          </a:xfrm>
        </p:spPr>
        <p:txBody>
          <a:bodyPr>
            <a:normAutofit/>
          </a:bodyPr>
          <a:lstStyle/>
          <a:p>
            <a:r>
              <a:rPr lang="en-US" sz="2800" dirty="0"/>
              <a:t>Kroenke, D., &amp; Auer, D. J. (2022). </a:t>
            </a:r>
            <a:r>
              <a:rPr lang="en-US" sz="2800" i="1" dirty="0"/>
              <a:t>Database processing: Fundamentals, Design, and Implementation</a:t>
            </a:r>
            <a:r>
              <a:rPr lang="en-US" sz="2800" dirty="0"/>
              <a:t>, 16</a:t>
            </a:r>
            <a:r>
              <a:rPr lang="en-US" sz="2800" baseline="30000" dirty="0"/>
              <a:t>th</a:t>
            </a:r>
            <a:r>
              <a:rPr lang="en-US" sz="2800" dirty="0"/>
              <a:t> Edition. Prentice Hall</a:t>
            </a:r>
          </a:p>
          <a:p>
            <a:pPr lvl="1"/>
            <a:r>
              <a:rPr lang="en-US" sz="2400" dirty="0"/>
              <a:t>Alternatives for acquiring textbook (e.g., rent)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Secure access to textbook by Session 2.</a:t>
            </a:r>
          </a:p>
          <a:p>
            <a:pPr lvl="0"/>
            <a:endParaRPr lang="en-US" sz="2800" dirty="0"/>
          </a:p>
          <a:p>
            <a:pPr lvl="0"/>
            <a:endParaRPr lang="en-US" sz="2800" dirty="0"/>
          </a:p>
          <a:p>
            <a:pPr lvl="0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7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2A41-C285-4D07-8968-B8BB131E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762FD-44ED-7651-316F-FA039291C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70" y="813228"/>
            <a:ext cx="11331160" cy="47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5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3" y="1948321"/>
            <a:ext cx="10058400" cy="3487635"/>
          </a:xfrm>
        </p:spPr>
        <p:txBody>
          <a:bodyPr>
            <a:normAutofit/>
          </a:bodyPr>
          <a:lstStyle/>
          <a:p>
            <a:r>
              <a:rPr lang="en-US" sz="2400" dirty="0"/>
              <a:t>Outline in syllabus</a:t>
            </a:r>
          </a:p>
          <a:p>
            <a:r>
              <a:rPr lang="en-US" sz="2400" dirty="0"/>
              <a:t>Deviations </a:t>
            </a:r>
            <a:r>
              <a:rPr lang="en-US" sz="2400" b="1" dirty="0">
                <a:solidFill>
                  <a:srgbClr val="FF0000"/>
                </a:solidFill>
              </a:rPr>
              <a:t>possible</a:t>
            </a:r>
            <a:r>
              <a:rPr lang="en-US" sz="2400" dirty="0"/>
              <a:t> (probable)</a:t>
            </a:r>
          </a:p>
          <a:p>
            <a:r>
              <a:rPr lang="en-US" sz="2400" dirty="0"/>
              <a:t>Please ask questions if you need help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7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50279-5146-4C2E-8C56-23EAB490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B246F7-B0FC-4BF1-8EE9-2F9F39F3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4" y="215653"/>
            <a:ext cx="11150221" cy="3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D15B0C-0FD0-4144-D024-53EA4BECE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717987"/>
              </p:ext>
            </p:extLst>
          </p:nvPr>
        </p:nvGraphicFramePr>
        <p:xfrm>
          <a:off x="768551" y="2227340"/>
          <a:ext cx="10443932" cy="30079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9953">
                  <a:extLst>
                    <a:ext uri="{9D8B030D-6E8A-4147-A177-3AD203B41FA5}">
                      <a16:colId xmlns:a16="http://schemas.microsoft.com/office/drawing/2014/main" val="1634044876"/>
                    </a:ext>
                  </a:extLst>
                </a:gridCol>
                <a:gridCol w="4236015">
                  <a:extLst>
                    <a:ext uri="{9D8B030D-6E8A-4147-A177-3AD203B41FA5}">
                      <a16:colId xmlns:a16="http://schemas.microsoft.com/office/drawing/2014/main" val="1197944002"/>
                    </a:ext>
                  </a:extLst>
                </a:gridCol>
                <a:gridCol w="3057964">
                  <a:extLst>
                    <a:ext uri="{9D8B030D-6E8A-4147-A177-3AD203B41FA5}">
                      <a16:colId xmlns:a16="http://schemas.microsoft.com/office/drawing/2014/main" val="1932734841"/>
                    </a:ext>
                  </a:extLst>
                </a:gridCol>
              </a:tblGrid>
              <a:tr h="693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Session 1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 January 2024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Introduction to course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nature of data 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Introduction to conceptual modeling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 syllabus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Chapter 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003614"/>
                  </a:ext>
                </a:extLst>
              </a:tr>
              <a:tr h="693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 January 2024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 (</a:t>
                      </a:r>
                      <a:r>
                        <a:rPr lang="en-US" sz="1200" dirty="0">
                          <a:effectLst/>
                          <a:highlight>
                            <a:srgbClr val="FFFF00"/>
                          </a:highlight>
                        </a:rPr>
                        <a:t>Saturday 8:00 am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Conceptual modeling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(Chen and Crow’s Feet notations)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Min/max cardinalities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Chapter 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7771018"/>
                  </a:ext>
                </a:extLst>
              </a:tr>
              <a:tr h="928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 January 2024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Logical design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Relational model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Transformation of conceptual models to logical models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SQL: DDL / DML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Chapter 3 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Due: Assignment 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(4:00 pm)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415292"/>
                  </a:ext>
                </a:extLst>
              </a:tr>
              <a:tr h="6932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 January 2024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Single table queries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Multiple table queries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Chapter 2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587258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30F99F75-2F06-293F-900E-872194734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766" y="974762"/>
            <a:ext cx="43723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Schedule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[Adjustments may be necessary]­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2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50279-5146-4C2E-8C56-23EAB490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B246F7-B0FC-4BF1-8EE9-2F9F39F3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4" y="215653"/>
            <a:ext cx="11150221" cy="328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ADC2F-3D61-5C05-DA98-7DDA2F4FC0BF}"/>
              </a:ext>
            </a:extLst>
          </p:cNvPr>
          <p:cNvSpPr txBox="1"/>
          <p:nvPr/>
        </p:nvSpPr>
        <p:spPr>
          <a:xfrm>
            <a:off x="1096321" y="832918"/>
            <a:ext cx="449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Schedule (Cont’d)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7F8A94-36E4-35C0-7213-FEE83B231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2581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EE37AC-BA88-B0E4-245D-52F929C13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8078"/>
              </p:ext>
            </p:extLst>
          </p:nvPr>
        </p:nvGraphicFramePr>
        <p:xfrm>
          <a:off x="1096963" y="2581339"/>
          <a:ext cx="10058400" cy="2559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33674">
                  <a:extLst>
                    <a:ext uri="{9D8B030D-6E8A-4147-A177-3AD203B41FA5}">
                      <a16:colId xmlns:a16="http://schemas.microsoft.com/office/drawing/2014/main" val="960777639"/>
                    </a:ext>
                  </a:extLst>
                </a:gridCol>
                <a:gridCol w="4245205">
                  <a:extLst>
                    <a:ext uri="{9D8B030D-6E8A-4147-A177-3AD203B41FA5}">
                      <a16:colId xmlns:a16="http://schemas.microsoft.com/office/drawing/2014/main" val="333642772"/>
                    </a:ext>
                  </a:extLst>
                </a:gridCol>
                <a:gridCol w="2779521">
                  <a:extLst>
                    <a:ext uri="{9D8B030D-6E8A-4147-A177-3AD203B41FA5}">
                      <a16:colId xmlns:a16="http://schemas.microsoft.com/office/drawing/2014/main" val="749679749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 January 2024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SQL (cont’d)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Business intelligence and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mining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Midterm examination (closed book, closed notes)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Chapter 12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1002243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 January 2024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Reverse engineering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Disruptive technologies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Quiz (SQL, closed book)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Due: Assignment 2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 (4:00 pm)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3167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7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 February 2024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Big data, data privacy, data ethics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 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Chapter 13 (big data)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466365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 8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 February 2024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Course wrap-up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 Final Examination (closed book)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Due: Assignment 3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(4:00 pm)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6638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8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GSU email is the official communication channel between the instructor and the students. Please do not use the </a:t>
            </a:r>
            <a:r>
              <a:rPr lang="en-US" sz="2800" dirty="0" err="1"/>
              <a:t>iCollege’s</a:t>
            </a:r>
            <a:r>
              <a:rPr lang="en-US" sz="2800" dirty="0"/>
              <a:t> email application for communicating with the instructor. The email address assigned by </a:t>
            </a:r>
            <a:r>
              <a:rPr lang="en-US" sz="2800" dirty="0" err="1"/>
              <a:t>iCollege</a:t>
            </a:r>
            <a:r>
              <a:rPr lang="en-US" sz="2800" dirty="0"/>
              <a:t> is not recognized by the GSU Outlook email server. Thus, email messages initiated from </a:t>
            </a:r>
            <a:r>
              <a:rPr lang="en-US" sz="2800" dirty="0" err="1"/>
              <a:t>iCollege</a:t>
            </a:r>
            <a:r>
              <a:rPr lang="en-US" sz="2800" dirty="0"/>
              <a:t> cannot be replied.</a:t>
            </a:r>
          </a:p>
          <a:p>
            <a:r>
              <a:rPr lang="en-US" sz="2800" dirty="0">
                <a:hlinkClick r:id="rId2"/>
              </a:rPr>
              <a:t>vstorey@gsu.edu</a:t>
            </a:r>
            <a:endParaRPr lang="en-US" sz="2800" dirty="0"/>
          </a:p>
          <a:p>
            <a:r>
              <a:rPr lang="en-US" sz="2800" dirty="0"/>
              <a:t>(Might get reply from mobile.)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Office Hours: By appointment. Before/after class.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Administration today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Name tags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Group formation (</a:t>
            </a:r>
            <a:r>
              <a:rPr lang="en-US" sz="2600" b="1" dirty="0" err="1">
                <a:solidFill>
                  <a:srgbClr val="C00000"/>
                </a:solidFill>
              </a:rPr>
              <a:t>iCollege</a:t>
            </a:r>
            <a:r>
              <a:rPr lang="en-US" sz="2600" b="1" dirty="0">
                <a:solidFill>
                  <a:srgbClr val="C00000"/>
                </a:solidFill>
              </a:rPr>
              <a:t>)</a:t>
            </a:r>
          </a:p>
          <a:p>
            <a:pPr lvl="8"/>
            <a:endParaRPr lang="en-US" sz="1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7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913" y="382385"/>
            <a:ext cx="9006625" cy="106882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120" y="2419002"/>
            <a:ext cx="9534698" cy="32505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9900" dirty="0">
                <a:solidFill>
                  <a:srgbClr val="FF0000"/>
                </a:solidFill>
              </a:rPr>
              <a:t>?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US" sz="34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0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115204" cy="4386102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Understand basic concepts and principles of database management systems. </a:t>
            </a:r>
          </a:p>
          <a:p>
            <a:r>
              <a:rPr lang="en-US" sz="2400" dirty="0"/>
              <a:t>Create a valid conceptual model of a database application.</a:t>
            </a:r>
          </a:p>
          <a:p>
            <a:pPr lvl="1"/>
            <a:r>
              <a:rPr lang="en-US" sz="2200" dirty="0"/>
              <a:t>Chen’s notation</a:t>
            </a:r>
          </a:p>
          <a:p>
            <a:pPr lvl="1"/>
            <a:r>
              <a:rPr lang="en-US" sz="2200" dirty="0"/>
              <a:t>Crows Feet notation</a:t>
            </a:r>
          </a:p>
          <a:p>
            <a:r>
              <a:rPr lang="en-US" sz="2400" dirty="0"/>
              <a:t>Design and implement a relational database (Oracle). </a:t>
            </a:r>
          </a:p>
          <a:p>
            <a:r>
              <a:rPr lang="en-US" sz="2400" dirty="0"/>
              <a:t>Use SQL queries to create and query a complete database. </a:t>
            </a:r>
          </a:p>
          <a:p>
            <a:r>
              <a:rPr lang="en-US" sz="2400" dirty="0"/>
              <a:t>Understand the major aspects of database administration and database applications. </a:t>
            </a:r>
          </a:p>
          <a:p>
            <a:r>
              <a:rPr lang="en-US" sz="2400" dirty="0"/>
              <a:t>Understand data warehouses and their role in business intelligence. </a:t>
            </a:r>
          </a:p>
          <a:p>
            <a:r>
              <a:rPr lang="en-US" sz="2400" dirty="0"/>
              <a:t>Appreciate trends in database technology and use (as time permits)</a:t>
            </a:r>
          </a:p>
          <a:p>
            <a:pPr lvl="2"/>
            <a:r>
              <a:rPr lang="en-US" sz="2200" dirty="0"/>
              <a:t>Big data management  </a:t>
            </a:r>
          </a:p>
          <a:p>
            <a:pPr lvl="2"/>
            <a:r>
              <a:rPr lang="en-US" sz="2200" dirty="0"/>
              <a:t>Disruptive technologies</a:t>
            </a:r>
          </a:p>
          <a:p>
            <a:pPr lvl="2"/>
            <a:r>
              <a:rPr lang="en-US" sz="2200" dirty="0"/>
              <a:t>Privacy, security, ethics</a:t>
            </a:r>
          </a:p>
          <a:p>
            <a:pPr lvl="2"/>
            <a:endParaRPr lang="en-US" sz="2200" dirty="0"/>
          </a:p>
          <a:p>
            <a:pPr marL="201168" lvl="1" indent="0">
              <a:buNone/>
            </a:pPr>
            <a:r>
              <a:rPr lang="en-US" sz="2600" dirty="0"/>
              <a:t>Identify, understand, and communicate the business implications and impact of data management (written and oral)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6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F050-E147-4396-A414-4A210F94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91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Data: This course is about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D7404-1405-4E5B-B331-D56DAFE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CE30A-3D53-4B09-8F3A-CA8DA72F00FA}"/>
              </a:ext>
            </a:extLst>
          </p:cNvPr>
          <p:cNvSpPr txBox="1"/>
          <p:nvPr/>
        </p:nvSpPr>
        <p:spPr>
          <a:xfrm>
            <a:off x="8042076" y="2516591"/>
            <a:ext cx="4149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we collect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we </a:t>
            </a:r>
            <a:r>
              <a:rPr lang="en-US" sz="2400" dirty="0">
                <a:solidFill>
                  <a:schemeClr val="accent1"/>
                </a:solidFill>
              </a:rPr>
              <a:t>represent</a:t>
            </a:r>
            <a:r>
              <a:rPr lang="en-US" sz="2400" dirty="0"/>
              <a:t>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we use data?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B39F1-C7F6-00AA-AF61-0D61E5B5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77" y="1251602"/>
            <a:ext cx="2241236" cy="3479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CDC30-6C5D-EA55-41D2-5177946D1CBA}"/>
              </a:ext>
            </a:extLst>
          </p:cNvPr>
          <p:cNvSpPr txBox="1"/>
          <p:nvPr/>
        </p:nvSpPr>
        <p:spPr>
          <a:xfrm>
            <a:off x="262517" y="6458644"/>
            <a:ext cx="57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https://www.worldometers.info/coronavirus/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49BF3-9DC5-4AB0-B85D-D4B88460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20" y="1251602"/>
            <a:ext cx="4228705" cy="47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9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E157-7E2F-FD02-9118-957DFB91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BDAFC-FF08-B36F-5FDC-669F24B2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6E688-B0BA-2ADB-D761-E3871488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282" y="2667149"/>
            <a:ext cx="5418718" cy="379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997843-BDEB-BC40-A938-DCEB656F2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773"/>
            <a:ext cx="6650182" cy="334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F2A1F-B952-A99D-BDEE-7C30A9809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1" y="5233638"/>
            <a:ext cx="2488185" cy="1046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393765-AFEE-ED31-1480-D24AFEBF2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135" y="5233638"/>
            <a:ext cx="2412448" cy="10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F7C36B-2A95-4DB1-A402-5367DFD51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CA75FA-F681-4B5D-93C7-49F3DDA1D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E074C-27C4-4E38-B099-012123B75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0F050-E147-4396-A414-4A210F94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89" y="321293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Why do we care about data?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B1404-270A-06AD-25B4-120A08276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39" r="14513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74A350-E0D2-43F7-873C-CA65A6112C95}"/>
              </a:ext>
            </a:extLst>
          </p:cNvPr>
          <p:cNvSpPr txBox="1"/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as basis for decision making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Drivers to data acquisition (3)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data capture 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how?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Telecommunications</a:t>
            </a:r>
          </a:p>
          <a:p>
            <a:pPr marL="12001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removes distance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Powerful processing capabilities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D7404-1405-4E5B-B331-D56DAFE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9E57DC2-970A-4B3E-BB1C-7A09969E49DF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5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What is a database, exactly?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14" y="2088006"/>
            <a:ext cx="11514509" cy="3451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 database is a set of data that has a </a:t>
            </a:r>
            <a:r>
              <a:rPr lang="en-US" sz="3200" i="1" dirty="0">
                <a:solidFill>
                  <a:srgbClr val="FF0000"/>
                </a:solidFill>
              </a:rPr>
              <a:t>regular structure </a:t>
            </a:r>
            <a:r>
              <a:rPr lang="en-US" sz="3200" dirty="0"/>
              <a:t>and is </a:t>
            </a:r>
            <a:r>
              <a:rPr lang="en-US" sz="3200" i="1" dirty="0">
                <a:solidFill>
                  <a:srgbClr val="FF0000"/>
                </a:solidFill>
              </a:rPr>
              <a:t>organized</a:t>
            </a:r>
            <a:r>
              <a:rPr lang="en-US" sz="3200" dirty="0"/>
              <a:t> in such a way that a computer can easily </a:t>
            </a:r>
            <a:r>
              <a:rPr lang="en-US" sz="3200" i="1" dirty="0">
                <a:solidFill>
                  <a:srgbClr val="FF0000"/>
                </a:solidFill>
              </a:rPr>
              <a:t>retrieve the desired results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r>
              <a:rPr lang="en-US" sz="3200" dirty="0"/>
              <a:t>(Well, a good one is, anyway)</a:t>
            </a:r>
          </a:p>
          <a:p>
            <a:pPr marL="0" indent="0">
              <a:buNone/>
            </a:pPr>
            <a:r>
              <a:rPr lang="en-US" sz="3200" dirty="0"/>
              <a:t>Important: Need to be able to store and retrieved data need.</a:t>
            </a:r>
          </a:p>
          <a:p>
            <a:pPr marL="0" indent="0">
              <a:buNone/>
            </a:pPr>
            <a:r>
              <a:rPr lang="en-US" sz="3200" dirty="0"/>
              <a:t>		 Requires: data availability and data manipulation 			  capabilities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1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8" y="286603"/>
            <a:ext cx="10088881" cy="14417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What is a database management system (DBMS)?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8" y="1997137"/>
            <a:ext cx="10426505" cy="4031594"/>
          </a:xfrm>
        </p:spPr>
        <p:txBody>
          <a:bodyPr>
            <a:noAutofit/>
          </a:bodyPr>
          <a:lstStyle/>
          <a:p>
            <a:r>
              <a:rPr lang="en-US" sz="2800" dirty="0"/>
              <a:t>Software package </a:t>
            </a:r>
          </a:p>
          <a:p>
            <a:pPr lvl="1"/>
            <a:r>
              <a:rPr lang="en-US" sz="2600" dirty="0"/>
              <a:t>Create, implement, and use database</a:t>
            </a:r>
          </a:p>
          <a:p>
            <a:pPr lvl="1"/>
            <a:r>
              <a:rPr lang="en-US" sz="2600" dirty="0"/>
              <a:t>Oracle (GSU accounts for students)</a:t>
            </a:r>
          </a:p>
          <a:p>
            <a:r>
              <a:rPr lang="en-US" sz="2800" dirty="0"/>
              <a:t>Tools </a:t>
            </a:r>
          </a:p>
          <a:p>
            <a:pPr lvl="1"/>
            <a:r>
              <a:rPr lang="en-US" sz="2600" dirty="0"/>
              <a:t>Querying, security/privacy, handling multiple users</a:t>
            </a:r>
          </a:p>
          <a:p>
            <a:r>
              <a:rPr lang="en-US" sz="2800" dirty="0"/>
              <a:t>This course</a:t>
            </a:r>
          </a:p>
          <a:p>
            <a:pPr lvl="1"/>
            <a:r>
              <a:rPr lang="en-US" sz="2600" dirty="0"/>
              <a:t>Design, develop, and use a database </a:t>
            </a:r>
          </a:p>
          <a:p>
            <a:pPr lvl="1"/>
            <a:r>
              <a:rPr lang="en-US" sz="2600" dirty="0"/>
              <a:t>Understand the notion of “data as a corporate asset”</a:t>
            </a:r>
          </a:p>
          <a:p>
            <a:pPr lvl="1"/>
            <a:r>
              <a:rPr lang="en-US" sz="2600" dirty="0"/>
              <a:t>Identify and communicate impact of data management on organization</a:t>
            </a:r>
          </a:p>
          <a:p>
            <a:pPr lvl="1"/>
            <a:endParaRPr lang="en-US" sz="2600" dirty="0"/>
          </a:p>
          <a:p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78472" y="194701"/>
            <a:ext cx="10058400" cy="7197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 System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839200" y="2667000"/>
            <a:ext cx="1500188" cy="2731532"/>
            <a:chOff x="6831806" y="2667000"/>
            <a:chExt cx="1500188" cy="2731532"/>
          </a:xfrm>
        </p:grpSpPr>
        <p:pic>
          <p:nvPicPr>
            <p:cNvPr id="78850" name="Picture 2" descr="http://iformds.com/images/database_icon.pn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5625" r="18750"/>
            <a:stretch>
              <a:fillRect/>
            </a:stretch>
          </p:blipFill>
          <p:spPr bwMode="auto">
            <a:xfrm>
              <a:off x="6831806" y="2667000"/>
              <a:ext cx="1500188" cy="22860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6858000" y="50292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Database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53200" y="2667001"/>
            <a:ext cx="1676400" cy="3562529"/>
            <a:chOff x="4495800" y="2667000"/>
            <a:chExt cx="1676400" cy="3562529"/>
          </a:xfrm>
        </p:grpSpPr>
        <p:pic>
          <p:nvPicPr>
            <p:cNvPr id="78852" name="Picture 4" descr="http://1userverrack.net/wp-content/uploads/2011/04/hp-server.jp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4495800" y="2667000"/>
              <a:ext cx="1662546" cy="22860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4495800" y="5029200"/>
              <a:ext cx="1676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Database Management System (DBMS)</a:t>
              </a:r>
            </a:p>
            <a:p>
              <a:pPr algn="ctr"/>
              <a:r>
                <a:rPr lang="en-US" dirty="0"/>
                <a:t>(software)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78806" y="2404397"/>
            <a:ext cx="3733800" cy="3311097"/>
            <a:chOff x="228600" y="2133600"/>
            <a:chExt cx="3733800" cy="3311097"/>
          </a:xfrm>
        </p:grpSpPr>
        <p:sp>
          <p:nvSpPr>
            <p:cNvPr id="11" name="TextBox 10"/>
            <p:cNvSpPr txBox="1"/>
            <p:nvPr/>
          </p:nvSpPr>
          <p:spPr>
            <a:xfrm>
              <a:off x="2438400" y="4798366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Database Application</a:t>
              </a:r>
            </a:p>
          </p:txBody>
        </p:sp>
        <p:pic>
          <p:nvPicPr>
            <p:cNvPr id="78858" name="Picture 10" descr="http://lisaamorao.files.wordpress.com/2008/07/img_0016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28600" y="2133600"/>
              <a:ext cx="1422400" cy="2133600"/>
            </a:xfrm>
            <a:prstGeom prst="rect">
              <a:avLst/>
            </a:prstGeom>
            <a:noFill/>
          </p:spPr>
        </p:pic>
      </p:grp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6031832" y="38100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29600" y="3810000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064272" y="318869"/>
            <a:ext cx="8686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Database System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55F0A-938D-4582-962E-8869B8B15DCF}"/>
              </a:ext>
            </a:extLst>
          </p:cNvPr>
          <p:cNvSpPr txBox="1"/>
          <p:nvPr/>
        </p:nvSpPr>
        <p:spPr>
          <a:xfrm>
            <a:off x="1580420" y="5037292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 Application</a:t>
            </a:r>
          </a:p>
          <a:p>
            <a:pPr algn="ctr"/>
            <a:r>
              <a:rPr lang="en-US" dirty="0"/>
              <a:t>(e.g., banking)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0BC05-7E53-4B25-985A-2CBF2200DA15}"/>
              </a:ext>
            </a:extLst>
          </p:cNvPr>
          <p:cNvSpPr txBox="1"/>
          <p:nvPr/>
        </p:nvSpPr>
        <p:spPr>
          <a:xfrm>
            <a:off x="8810088" y="1870997"/>
            <a:ext cx="181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Raw data must be protected.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818B8-CC77-4A48-A51C-DC9400E4B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447" y="1828800"/>
            <a:ext cx="1961716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51B6E5-99CC-C208-B71F-72A7B1AA2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0798" y="2194162"/>
            <a:ext cx="2244139" cy="852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071880-AF0C-B77B-F36D-A8C698CE7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4035" y="3214251"/>
            <a:ext cx="2577663" cy="11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2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80" y="215860"/>
            <a:ext cx="11266999" cy="102536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Uses of 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443" y="1731505"/>
            <a:ext cx="9791114" cy="461405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Archive data </a:t>
            </a:r>
          </a:p>
          <a:p>
            <a:pPr lvl="1"/>
            <a:r>
              <a:rPr lang="en-US" sz="2600" dirty="0"/>
              <a:t>For later use, trend analysis, legal requirements</a:t>
            </a:r>
          </a:p>
          <a:p>
            <a:r>
              <a:rPr lang="en-US" sz="2800" dirty="0"/>
              <a:t>Transactions (OLTP – Online Transaction Processing)</a:t>
            </a:r>
          </a:p>
          <a:p>
            <a:pPr lvl="1"/>
            <a:r>
              <a:rPr lang="en-US" sz="2400" dirty="0"/>
              <a:t>Point of Sale (POS)</a:t>
            </a:r>
          </a:p>
          <a:p>
            <a:pPr lvl="1"/>
            <a:r>
              <a:rPr lang="en-US" sz="2400" dirty="0"/>
              <a:t>Banking</a:t>
            </a:r>
          </a:p>
          <a:p>
            <a:r>
              <a:rPr lang="en-US" sz="2800" dirty="0"/>
              <a:t>Analysis (OLAP – Online Analytic Processing)</a:t>
            </a:r>
          </a:p>
          <a:p>
            <a:pPr lvl="1"/>
            <a:r>
              <a:rPr lang="en-US" sz="2400" dirty="0"/>
              <a:t>Business Intelligence/Data Mining</a:t>
            </a:r>
          </a:p>
          <a:p>
            <a:r>
              <a:rPr lang="en-US" sz="2600" dirty="0"/>
              <a:t>Real-time Data</a:t>
            </a:r>
          </a:p>
          <a:p>
            <a:pPr lvl="1"/>
            <a:r>
              <a:rPr lang="en-US" sz="2400" dirty="0"/>
              <a:t>GPS</a:t>
            </a:r>
          </a:p>
          <a:p>
            <a:r>
              <a:rPr lang="en-US" sz="2600" dirty="0"/>
              <a:t>Applications</a:t>
            </a:r>
          </a:p>
          <a:p>
            <a:pPr marL="201168" lvl="1" indent="0">
              <a:buNone/>
            </a:pPr>
            <a:r>
              <a:rPr lang="en-US" sz="2400" dirty="0"/>
              <a:t>	Many, many applications for business and personal applications. </a:t>
            </a:r>
          </a:p>
          <a:p>
            <a:pPr marL="201168" lvl="1" indent="0">
              <a:buNone/>
            </a:pPr>
            <a:r>
              <a:rPr lang="en-US" sz="2400" dirty="0"/>
              <a:t>	Examples?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9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11937</TotalTime>
  <Words>939</Words>
  <Application>Microsoft Office PowerPoint</Application>
  <PresentationFormat>Widescreen</PresentationFormat>
  <Paragraphs>205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Verdana</vt:lpstr>
      <vt:lpstr>Retrospect</vt:lpstr>
      <vt:lpstr>CIS 8040 Fundamentals of Database Management  Systems  Veda C. Storey (vstorey@gsu.edu)  I am on a journey to help my students succeed. Please come with me.</vt:lpstr>
      <vt:lpstr>Course Learning Objectives</vt:lpstr>
      <vt:lpstr>Data: This course is about data</vt:lpstr>
      <vt:lpstr> </vt:lpstr>
      <vt:lpstr>Why do we care about data?</vt:lpstr>
      <vt:lpstr>What is a database, exactly?</vt:lpstr>
      <vt:lpstr>What is a database management system (DBMS)?</vt:lpstr>
      <vt:lpstr>Database System</vt:lpstr>
      <vt:lpstr>Uses of Database Management System (DBMS)</vt:lpstr>
      <vt:lpstr>Business Today </vt:lpstr>
      <vt:lpstr>Course Overview</vt:lpstr>
      <vt:lpstr>Textbook</vt:lpstr>
      <vt:lpstr>PowerPoint Presentation</vt:lpstr>
      <vt:lpstr>Lectures</vt:lpstr>
      <vt:lpstr>PowerPoint Presentation</vt:lpstr>
      <vt:lpstr>PowerPoint Presentation</vt:lpstr>
      <vt:lpstr>Communication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Info Rogers</dc:creator>
  <cp:lastModifiedBy>Veda C Storey</cp:lastModifiedBy>
  <cp:revision>133</cp:revision>
  <dcterms:created xsi:type="dcterms:W3CDTF">2016-08-16T12:21:00Z</dcterms:created>
  <dcterms:modified xsi:type="dcterms:W3CDTF">2023-12-29T13:51:58Z</dcterms:modified>
</cp:coreProperties>
</file>