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olorful drops of water">
            <a:extLst>
              <a:ext uri="{FF2B5EF4-FFF2-40B4-BE49-F238E27FC236}">
                <a16:creationId xmlns:a16="http://schemas.microsoft.com/office/drawing/2014/main" id="{D9BBA82B-A9E7-6C6C-0BB2-A7DA96551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1" b="117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60B49-5645-56BF-DE5E-521BC275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18" y="5390882"/>
            <a:ext cx="8728364" cy="80785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Conceptual Model Example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Recording Studio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Chen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0E523-4CED-13A7-4417-8D74A32E4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18" y="6198740"/>
            <a:ext cx="8728364" cy="557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CIS 8040</a:t>
            </a:r>
          </a:p>
        </p:txBody>
      </p:sp>
    </p:spTree>
    <p:extLst>
      <p:ext uri="{BB962C8B-B14F-4D97-AF65-F5344CB8AC3E}">
        <p14:creationId xmlns:p14="http://schemas.microsoft.com/office/powerpoint/2010/main" val="14387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7919-511D-412D-B748-93EE86B8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71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33CE-5B37-404D-838E-AF3944C9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1417739"/>
            <a:ext cx="11501306" cy="4678261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Suppose you have been hired to develop a database for a small recording studio. You have hired engineers who are responsible for (recording) projects. Each project will require several recording sessions with one or more artists. A recording session has a starting time and an ending time which is important for billing purposes. A project can involve multiple artists. The artists, of course, can be involved in many recording sessions.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Draw a conceptual model for this example using the Chen notation.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Note. You will need to make up some reasonable attributes. </a:t>
            </a:r>
          </a:p>
          <a:p>
            <a:pPr marL="4572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4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7919-511D-412D-B748-93EE86B8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71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33CE-5B37-404D-838E-AF3944C9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14" y="1191916"/>
            <a:ext cx="11207692" cy="1383516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 you have been hired to develop a database for a small recording studio. You have hired engineers who are responsible for (recording) projects. Each project will require several recording sessions with one or more artists. A recording session has a starting time and an ending time which is important for billing purposes. A project can involve multiple artists. The artists, of course, can be involved in many recording sessions.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1AE19B-5725-40FD-B540-D3613D3402DF}"/>
              </a:ext>
            </a:extLst>
          </p:cNvPr>
          <p:cNvSpPr/>
          <p:nvPr/>
        </p:nvSpPr>
        <p:spPr>
          <a:xfrm>
            <a:off x="2548932" y="3403259"/>
            <a:ext cx="865742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specialty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18B1D4-4055-44EC-87DB-0A7331D67331}"/>
              </a:ext>
            </a:extLst>
          </p:cNvPr>
          <p:cNvCxnSpPr>
            <a:stCxn id="19" idx="4"/>
            <a:endCxn id="11" idx="0"/>
          </p:cNvCxnSpPr>
          <p:nvPr/>
        </p:nvCxnSpPr>
        <p:spPr>
          <a:xfrm>
            <a:off x="1019663" y="4445364"/>
            <a:ext cx="836526" cy="494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645447-C09B-4D47-A09E-68AD9A45B750}"/>
              </a:ext>
            </a:extLst>
          </p:cNvPr>
          <p:cNvCxnSpPr>
            <a:stCxn id="4" idx="4"/>
            <a:endCxn id="11" idx="0"/>
          </p:cNvCxnSpPr>
          <p:nvPr/>
        </p:nvCxnSpPr>
        <p:spPr>
          <a:xfrm flipH="1">
            <a:off x="1856189" y="3677104"/>
            <a:ext cx="1125614" cy="1262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59CF6B-C06E-46A9-8498-408F56E15063}"/>
              </a:ext>
            </a:extLst>
          </p:cNvPr>
          <p:cNvSpPr/>
          <p:nvPr/>
        </p:nvSpPr>
        <p:spPr>
          <a:xfrm>
            <a:off x="6667971" y="3542629"/>
            <a:ext cx="1399998" cy="2278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end-date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BF30B-135F-4A06-A0C2-7D31BE122F5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5047911" y="3770435"/>
            <a:ext cx="2320059" cy="1168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5A85ECA-598C-4862-A16C-5027F5049E3E}"/>
              </a:ext>
            </a:extLst>
          </p:cNvPr>
          <p:cNvGrpSpPr/>
          <p:nvPr/>
        </p:nvGrpSpPr>
        <p:grpSpPr>
          <a:xfrm>
            <a:off x="1160941" y="4819663"/>
            <a:ext cx="4497591" cy="502738"/>
            <a:chOff x="397315" y="5340700"/>
            <a:chExt cx="4893473" cy="54698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E21999C2-BE37-41D0-A298-B58527E21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 Project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8ED86F8-5901-4831-AD1C-2ACB549F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Engineer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5F1626B8-07F5-40F9-B96E-0F8649588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885" y="5383529"/>
              <a:ext cx="365591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N </a:t>
              </a:r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9A13C08E-B220-44C3-BCBB-1C2E70A33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87" y="5380791"/>
              <a:ext cx="285363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1</a:t>
              </a:r>
            </a:p>
          </p:txBody>
        </p:sp>
        <p:sp>
          <p:nvSpPr>
            <p:cNvPr id="14" name="AutoShape 66">
              <a:extLst>
                <a:ext uri="{FF2B5EF4-FFF2-40B4-BE49-F238E27FC236}">
                  <a16:creationId xmlns:a16="http://schemas.microsoft.com/office/drawing/2014/main" id="{FE27014C-E474-4795-AE77-640C1FEE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444" y="5340700"/>
              <a:ext cx="765869" cy="546989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Helv" charset="0"/>
                </a:rPr>
                <a:t>Works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Helv" charset="0"/>
                </a:rPr>
                <a:t> 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24AB9A-6212-41F6-BECB-9D875750F678}"/>
                </a:ext>
              </a:extLst>
            </p:cNvPr>
            <p:cNvCxnSpPr>
              <a:stCxn id="10" idx="1"/>
              <a:endCxn id="14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2502D0-A7BC-4453-A473-F4310C225999}"/>
                </a:ext>
              </a:extLst>
            </p:cNvPr>
            <p:cNvCxnSpPr>
              <a:stCxn id="14" idx="1"/>
              <a:endCxn id="11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A268E4C-47C2-4293-BBA3-FE739BCC8FEC}"/>
              </a:ext>
            </a:extLst>
          </p:cNvPr>
          <p:cNvSpPr/>
          <p:nvPr/>
        </p:nvSpPr>
        <p:spPr>
          <a:xfrm>
            <a:off x="3782691" y="3867512"/>
            <a:ext cx="93234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Project#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35A74B-266E-40F3-B687-25AA4219769C}"/>
              </a:ext>
            </a:extLst>
          </p:cNvPr>
          <p:cNvCxnSpPr>
            <a:cxnSpLocks/>
            <a:stCxn id="17" idx="4"/>
            <a:endCxn id="10" idx="0"/>
          </p:cNvCxnSpPr>
          <p:nvPr/>
        </p:nvCxnSpPr>
        <p:spPr>
          <a:xfrm>
            <a:off x="4248861" y="4198016"/>
            <a:ext cx="799050" cy="741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53D787B-C1B4-4261-B52C-90FF132EA72D}"/>
              </a:ext>
            </a:extLst>
          </p:cNvPr>
          <p:cNvSpPr/>
          <p:nvPr/>
        </p:nvSpPr>
        <p:spPr>
          <a:xfrm>
            <a:off x="575508" y="4071581"/>
            <a:ext cx="888310" cy="3737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Emp#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D4043B-EAEB-4DB2-B0C9-15ACAF214B19}"/>
              </a:ext>
            </a:extLst>
          </p:cNvPr>
          <p:cNvSpPr/>
          <p:nvPr/>
        </p:nvSpPr>
        <p:spPr>
          <a:xfrm>
            <a:off x="1716664" y="3702260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ACC72-5474-4203-B878-99A77B028D1D}"/>
              </a:ext>
            </a:extLst>
          </p:cNvPr>
          <p:cNvCxnSpPr>
            <a:stCxn id="20" idx="4"/>
            <a:endCxn id="11" idx="0"/>
          </p:cNvCxnSpPr>
          <p:nvPr/>
        </p:nvCxnSpPr>
        <p:spPr>
          <a:xfrm flipH="1">
            <a:off x="1856189" y="4032764"/>
            <a:ext cx="261480" cy="907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88AF722-B4FA-42A6-831D-FE7D70F7710E}"/>
              </a:ext>
            </a:extLst>
          </p:cNvPr>
          <p:cNvSpPr/>
          <p:nvPr/>
        </p:nvSpPr>
        <p:spPr>
          <a:xfrm>
            <a:off x="5843470" y="3226367"/>
            <a:ext cx="796044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start-date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ED144418-41C0-4002-93C4-FE5552DC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034" y="4844150"/>
            <a:ext cx="1390495" cy="30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287" dirty="0"/>
              <a:t>Session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53755-5BC4-4D53-8596-6BCF3FC8733D}"/>
              </a:ext>
            </a:extLst>
          </p:cNvPr>
          <p:cNvCxnSpPr>
            <a:cxnSpLocks/>
            <a:stCxn id="26" idx="1"/>
            <a:endCxn id="10" idx="3"/>
          </p:cNvCxnSpPr>
          <p:nvPr/>
        </p:nvCxnSpPr>
        <p:spPr>
          <a:xfrm flipH="1">
            <a:off x="5658532" y="5043077"/>
            <a:ext cx="1348218" cy="47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3363EF-EA53-4BB9-964A-F3F5E27C18E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38073" y="4995164"/>
            <a:ext cx="1511961" cy="12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66">
            <a:extLst>
              <a:ext uri="{FF2B5EF4-FFF2-40B4-BE49-F238E27FC236}">
                <a16:creationId xmlns:a16="http://schemas.microsoft.com/office/drawing/2014/main" id="{10516A05-5B65-4F08-8F90-D404F3A1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750" y="4791708"/>
            <a:ext cx="885745" cy="50273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Helv" charset="0"/>
              </a:rPr>
              <a:t>has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6D8C257-812C-4400-AE6B-0372EC295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064" y="4772787"/>
            <a:ext cx="289527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N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58980892-FE4E-4CC7-8588-66B17E1D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917" y="4784384"/>
            <a:ext cx="262277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FA1FE5-8298-4636-B652-A775D0F9D9E5}"/>
              </a:ext>
            </a:extLst>
          </p:cNvPr>
          <p:cNvSpPr/>
          <p:nvPr/>
        </p:nvSpPr>
        <p:spPr>
          <a:xfrm>
            <a:off x="8780041" y="3293426"/>
            <a:ext cx="1002585" cy="3305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Session#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8E3548-058C-45F3-BF27-243CF05F1F6B}"/>
              </a:ext>
            </a:extLst>
          </p:cNvPr>
          <p:cNvSpPr/>
          <p:nvPr/>
        </p:nvSpPr>
        <p:spPr>
          <a:xfrm>
            <a:off x="9872956" y="3163006"/>
            <a:ext cx="796044" cy="4083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Room#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A8651C-A85B-41C3-9826-79284986A8D6}"/>
              </a:ext>
            </a:extLst>
          </p:cNvPr>
          <p:cNvSpPr/>
          <p:nvPr/>
        </p:nvSpPr>
        <p:spPr>
          <a:xfrm>
            <a:off x="10835370" y="3371008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start time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C9A4F7-2F32-4081-81BB-A3844BF9899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9945282" y="3702260"/>
            <a:ext cx="1147292" cy="1141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92CA14-F121-4242-B3E2-8523BC376E40}"/>
              </a:ext>
            </a:extLst>
          </p:cNvPr>
          <p:cNvCxnSpPr>
            <a:cxnSpLocks/>
          </p:cNvCxnSpPr>
          <p:nvPr/>
        </p:nvCxnSpPr>
        <p:spPr>
          <a:xfrm>
            <a:off x="9378526" y="3605122"/>
            <a:ext cx="462951" cy="1214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E80F02-2965-49BE-995C-E587BDA81ED2}"/>
              </a:ext>
            </a:extLst>
          </p:cNvPr>
          <p:cNvCxnSpPr>
            <a:cxnSpLocks/>
          </p:cNvCxnSpPr>
          <p:nvPr/>
        </p:nvCxnSpPr>
        <p:spPr>
          <a:xfrm flipH="1">
            <a:off x="10042228" y="4366326"/>
            <a:ext cx="904752" cy="470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D735AE8-5CB0-41C1-8DB9-1A297ECA6614}"/>
              </a:ext>
            </a:extLst>
          </p:cNvPr>
          <p:cNvSpPr/>
          <p:nvPr/>
        </p:nvSpPr>
        <p:spPr>
          <a:xfrm>
            <a:off x="10765802" y="4238168"/>
            <a:ext cx="1002585" cy="3305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end time</a:t>
            </a:r>
            <a:r>
              <a:rPr lang="en-US" sz="1287" u="sn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E20D59-9708-4B1F-9799-B9EF0DB6708D}"/>
              </a:ext>
            </a:extLst>
          </p:cNvPr>
          <p:cNvSpPr/>
          <p:nvPr/>
        </p:nvSpPr>
        <p:spPr>
          <a:xfrm>
            <a:off x="4162591" y="3421684"/>
            <a:ext cx="1324843" cy="2424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music genre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DBB2F1-6048-4220-A246-19F96C1B10F1}"/>
              </a:ext>
            </a:extLst>
          </p:cNvPr>
          <p:cNvCxnSpPr>
            <a:cxnSpLocks/>
          </p:cNvCxnSpPr>
          <p:nvPr/>
        </p:nvCxnSpPr>
        <p:spPr>
          <a:xfrm flipH="1">
            <a:off x="5081053" y="3542629"/>
            <a:ext cx="1021697" cy="138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3B2C41-771F-4F3B-B436-98D4505AA226}"/>
              </a:ext>
            </a:extLst>
          </p:cNvPr>
          <p:cNvCxnSpPr>
            <a:cxnSpLocks/>
          </p:cNvCxnSpPr>
          <p:nvPr/>
        </p:nvCxnSpPr>
        <p:spPr>
          <a:xfrm>
            <a:off x="4864246" y="3674012"/>
            <a:ext cx="191242" cy="1265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C864EA-2FB7-4477-BF6A-8940D55B5FF8}"/>
              </a:ext>
            </a:extLst>
          </p:cNvPr>
          <p:cNvCxnSpPr>
            <a:cxnSpLocks/>
            <a:stCxn id="30" idx="4"/>
            <a:endCxn id="23" idx="0"/>
          </p:cNvCxnSpPr>
          <p:nvPr/>
        </p:nvCxnSpPr>
        <p:spPr>
          <a:xfrm flipH="1">
            <a:off x="9945282" y="3571381"/>
            <a:ext cx="325696" cy="1272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5">
            <a:extLst>
              <a:ext uri="{FF2B5EF4-FFF2-40B4-BE49-F238E27FC236}">
                <a16:creationId xmlns:a16="http://schemas.microsoft.com/office/drawing/2014/main" id="{40052AB8-8557-4164-94BB-6AE253589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386" y="6428295"/>
            <a:ext cx="1390495" cy="30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287" dirty="0"/>
              <a:t>Artist</a:t>
            </a:r>
          </a:p>
        </p:txBody>
      </p:sp>
      <p:sp>
        <p:nvSpPr>
          <p:cNvPr id="42" name="AutoShape 66">
            <a:extLst>
              <a:ext uri="{FF2B5EF4-FFF2-40B4-BE49-F238E27FC236}">
                <a16:creationId xmlns:a16="http://schemas.microsoft.com/office/drawing/2014/main" id="{8A82B35E-3C03-416E-A976-CC83C0BD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12" y="5512655"/>
            <a:ext cx="885745" cy="50273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Helv" charset="0"/>
              </a:rPr>
              <a:t>participates</a:t>
            </a:r>
          </a:p>
          <a:p>
            <a:r>
              <a:rPr lang="en-US" sz="1100" dirty="0">
                <a:solidFill>
                  <a:srgbClr val="000000"/>
                </a:solidFill>
                <a:latin typeface="Helv" charset="0"/>
              </a:rPr>
              <a:t> in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4E51A8-EC7D-4B4D-BEAD-BD62CF2292B9}"/>
              </a:ext>
            </a:extLst>
          </p:cNvPr>
          <p:cNvCxnSpPr>
            <a:cxnSpLocks/>
          </p:cNvCxnSpPr>
          <p:nvPr/>
        </p:nvCxnSpPr>
        <p:spPr>
          <a:xfrm flipH="1">
            <a:off x="7972438" y="5991012"/>
            <a:ext cx="848545" cy="437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FE262-4E42-4405-9AA5-7BD70C15B6A0}"/>
              </a:ext>
            </a:extLst>
          </p:cNvPr>
          <p:cNvCxnSpPr>
            <a:cxnSpLocks/>
          </p:cNvCxnSpPr>
          <p:nvPr/>
        </p:nvCxnSpPr>
        <p:spPr>
          <a:xfrm flipH="1">
            <a:off x="9039483" y="5153521"/>
            <a:ext cx="848545" cy="437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1">
            <a:extLst>
              <a:ext uri="{FF2B5EF4-FFF2-40B4-BE49-F238E27FC236}">
                <a16:creationId xmlns:a16="http://schemas.microsoft.com/office/drawing/2014/main" id="{3C2FD07A-D656-4475-B1F6-25BFC1FC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300" y="6129392"/>
            <a:ext cx="289527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N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3577E863-EA39-4C43-BB4C-1401A022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033" y="5235423"/>
            <a:ext cx="308763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071139-1602-40DA-9B8B-00295B9CF717}"/>
              </a:ext>
            </a:extLst>
          </p:cNvPr>
          <p:cNvSpPr/>
          <p:nvPr/>
        </p:nvSpPr>
        <p:spPr>
          <a:xfrm>
            <a:off x="7026753" y="5601380"/>
            <a:ext cx="865742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846E36-15BD-4D0C-A290-741B02EED600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591743" y="6324970"/>
            <a:ext cx="890576" cy="103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D40BEF-029F-44F5-94DD-8816B769D77F}"/>
              </a:ext>
            </a:extLst>
          </p:cNvPr>
          <p:cNvCxnSpPr>
            <a:cxnSpLocks/>
          </p:cNvCxnSpPr>
          <p:nvPr/>
        </p:nvCxnSpPr>
        <p:spPr>
          <a:xfrm>
            <a:off x="7491112" y="5875426"/>
            <a:ext cx="246961" cy="535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7EF5064-EE33-42E3-882F-75EC2D52697C}"/>
              </a:ext>
            </a:extLst>
          </p:cNvPr>
          <p:cNvSpPr/>
          <p:nvPr/>
        </p:nvSpPr>
        <p:spPr>
          <a:xfrm>
            <a:off x="5703433" y="6138078"/>
            <a:ext cx="888310" cy="3737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Artist-id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DFB769E-4E6D-4577-8F68-47428CD61BEF}"/>
              </a:ext>
            </a:extLst>
          </p:cNvPr>
          <p:cNvSpPr/>
          <p:nvPr/>
        </p:nvSpPr>
        <p:spPr>
          <a:xfrm>
            <a:off x="6420775" y="5808827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C57721-BCE3-4CBE-B21F-292978F08B7C}"/>
              </a:ext>
            </a:extLst>
          </p:cNvPr>
          <p:cNvCxnSpPr>
            <a:cxnSpLocks/>
          </p:cNvCxnSpPr>
          <p:nvPr/>
        </p:nvCxnSpPr>
        <p:spPr>
          <a:xfrm>
            <a:off x="7091581" y="6103118"/>
            <a:ext cx="514493" cy="325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1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7919-511D-412D-B748-93EE86B8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71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33CE-5B37-404D-838E-AF3944C9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14" y="1191916"/>
            <a:ext cx="11207692" cy="1383516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 you have been hired to develop a database for a small recording studio. You have hired engineers who are responsible for (recording) projects. Each project will require several recording sessions with one or more artists. A recording session has a starting time and an ending time which is important for billing purposes. A project can involve multiple artists. The artists, of course, can be involved in many recording sessions.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1AE19B-5725-40FD-B540-D3613D3402DF}"/>
              </a:ext>
            </a:extLst>
          </p:cNvPr>
          <p:cNvSpPr/>
          <p:nvPr/>
        </p:nvSpPr>
        <p:spPr>
          <a:xfrm>
            <a:off x="2548932" y="3403259"/>
            <a:ext cx="865742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specialty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18B1D4-4055-44EC-87DB-0A7331D67331}"/>
              </a:ext>
            </a:extLst>
          </p:cNvPr>
          <p:cNvCxnSpPr>
            <a:stCxn id="19" idx="4"/>
            <a:endCxn id="11" idx="0"/>
          </p:cNvCxnSpPr>
          <p:nvPr/>
        </p:nvCxnSpPr>
        <p:spPr>
          <a:xfrm>
            <a:off x="1019663" y="4445364"/>
            <a:ext cx="836526" cy="494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645447-C09B-4D47-A09E-68AD9A45B750}"/>
              </a:ext>
            </a:extLst>
          </p:cNvPr>
          <p:cNvCxnSpPr>
            <a:stCxn id="4" idx="4"/>
            <a:endCxn id="11" idx="0"/>
          </p:cNvCxnSpPr>
          <p:nvPr/>
        </p:nvCxnSpPr>
        <p:spPr>
          <a:xfrm flipH="1">
            <a:off x="1856189" y="3677104"/>
            <a:ext cx="1125614" cy="1262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59CF6B-C06E-46A9-8498-408F56E15063}"/>
              </a:ext>
            </a:extLst>
          </p:cNvPr>
          <p:cNvSpPr/>
          <p:nvPr/>
        </p:nvSpPr>
        <p:spPr>
          <a:xfrm>
            <a:off x="6667971" y="3542629"/>
            <a:ext cx="1399998" cy="2278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end-date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BF30B-135F-4A06-A0C2-7D31BE122F5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5047911" y="3770435"/>
            <a:ext cx="2320059" cy="1168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5A85ECA-598C-4862-A16C-5027F5049E3E}"/>
              </a:ext>
            </a:extLst>
          </p:cNvPr>
          <p:cNvGrpSpPr/>
          <p:nvPr/>
        </p:nvGrpSpPr>
        <p:grpSpPr>
          <a:xfrm>
            <a:off x="1160941" y="4819663"/>
            <a:ext cx="4497591" cy="502738"/>
            <a:chOff x="397315" y="5340700"/>
            <a:chExt cx="4893473" cy="54698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E21999C2-BE37-41D0-A298-B58527E21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 Project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8ED86F8-5901-4831-AD1C-2ACB549F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Engineer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5F1626B8-07F5-40F9-B96E-0F8649588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885" y="5383529"/>
              <a:ext cx="604533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(1,1) </a:t>
              </a:r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9A13C08E-B220-44C3-BCBB-1C2E70A33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87" y="5380791"/>
              <a:ext cx="583604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(1,N)</a:t>
              </a:r>
            </a:p>
          </p:txBody>
        </p:sp>
        <p:sp>
          <p:nvSpPr>
            <p:cNvPr id="14" name="AutoShape 66">
              <a:extLst>
                <a:ext uri="{FF2B5EF4-FFF2-40B4-BE49-F238E27FC236}">
                  <a16:creationId xmlns:a16="http://schemas.microsoft.com/office/drawing/2014/main" id="{FE27014C-E474-4795-AE77-640C1FEE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444" y="5340700"/>
              <a:ext cx="765869" cy="546989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Helv" charset="0"/>
                </a:rPr>
                <a:t>Works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Helv" charset="0"/>
                </a:rPr>
                <a:t> 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24AB9A-6212-41F6-BECB-9D875750F678}"/>
                </a:ext>
              </a:extLst>
            </p:cNvPr>
            <p:cNvCxnSpPr>
              <a:stCxn id="10" idx="1"/>
              <a:endCxn id="14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2502D0-A7BC-4453-A473-F4310C225999}"/>
                </a:ext>
              </a:extLst>
            </p:cNvPr>
            <p:cNvCxnSpPr>
              <a:stCxn id="14" idx="1"/>
              <a:endCxn id="11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A268E4C-47C2-4293-BBA3-FE739BCC8FEC}"/>
              </a:ext>
            </a:extLst>
          </p:cNvPr>
          <p:cNvSpPr/>
          <p:nvPr/>
        </p:nvSpPr>
        <p:spPr>
          <a:xfrm>
            <a:off x="3782691" y="3867512"/>
            <a:ext cx="93234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Project#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35A74B-266E-40F3-B687-25AA4219769C}"/>
              </a:ext>
            </a:extLst>
          </p:cNvPr>
          <p:cNvCxnSpPr>
            <a:cxnSpLocks/>
            <a:stCxn id="17" idx="4"/>
            <a:endCxn id="10" idx="0"/>
          </p:cNvCxnSpPr>
          <p:nvPr/>
        </p:nvCxnSpPr>
        <p:spPr>
          <a:xfrm>
            <a:off x="4248861" y="4198016"/>
            <a:ext cx="799050" cy="741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53D787B-C1B4-4261-B52C-90FF132EA72D}"/>
              </a:ext>
            </a:extLst>
          </p:cNvPr>
          <p:cNvSpPr/>
          <p:nvPr/>
        </p:nvSpPr>
        <p:spPr>
          <a:xfrm>
            <a:off x="575508" y="4071581"/>
            <a:ext cx="888310" cy="3737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Emp#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D4043B-EAEB-4DB2-B0C9-15ACAF214B19}"/>
              </a:ext>
            </a:extLst>
          </p:cNvPr>
          <p:cNvSpPr/>
          <p:nvPr/>
        </p:nvSpPr>
        <p:spPr>
          <a:xfrm>
            <a:off x="1716664" y="3702260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ACC72-5474-4203-B878-99A77B028D1D}"/>
              </a:ext>
            </a:extLst>
          </p:cNvPr>
          <p:cNvCxnSpPr>
            <a:stCxn id="20" idx="4"/>
            <a:endCxn id="11" idx="0"/>
          </p:cNvCxnSpPr>
          <p:nvPr/>
        </p:nvCxnSpPr>
        <p:spPr>
          <a:xfrm flipH="1">
            <a:off x="1856189" y="4032764"/>
            <a:ext cx="261480" cy="907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88AF722-B4FA-42A6-831D-FE7D70F7710E}"/>
              </a:ext>
            </a:extLst>
          </p:cNvPr>
          <p:cNvSpPr/>
          <p:nvPr/>
        </p:nvSpPr>
        <p:spPr>
          <a:xfrm>
            <a:off x="5843470" y="3226367"/>
            <a:ext cx="796044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start-date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ED144418-41C0-4002-93C4-FE5552DC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034" y="4844150"/>
            <a:ext cx="1390495" cy="30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287" dirty="0"/>
              <a:t>Session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53755-5BC4-4D53-8596-6BCF3FC8733D}"/>
              </a:ext>
            </a:extLst>
          </p:cNvPr>
          <p:cNvCxnSpPr>
            <a:cxnSpLocks/>
            <a:stCxn id="26" idx="1"/>
            <a:endCxn id="10" idx="3"/>
          </p:cNvCxnSpPr>
          <p:nvPr/>
        </p:nvCxnSpPr>
        <p:spPr>
          <a:xfrm flipH="1">
            <a:off x="5658532" y="5043077"/>
            <a:ext cx="1348218" cy="47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3363EF-EA53-4BB9-964A-F3F5E27C18E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38073" y="4995164"/>
            <a:ext cx="1511961" cy="12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66">
            <a:extLst>
              <a:ext uri="{FF2B5EF4-FFF2-40B4-BE49-F238E27FC236}">
                <a16:creationId xmlns:a16="http://schemas.microsoft.com/office/drawing/2014/main" id="{10516A05-5B65-4F08-8F90-D404F3A1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750" y="4791708"/>
            <a:ext cx="885745" cy="50273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Helv" charset="0"/>
              </a:rPr>
              <a:t>has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6D8C257-812C-4400-AE6B-0372EC295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300" y="4677901"/>
            <a:ext cx="509139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(1,1)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58980892-FE4E-4CC7-8588-66B17E1D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665" y="4784384"/>
            <a:ext cx="536390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(1,N)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FA1FE5-8298-4636-B652-A775D0F9D9E5}"/>
              </a:ext>
            </a:extLst>
          </p:cNvPr>
          <p:cNvSpPr/>
          <p:nvPr/>
        </p:nvSpPr>
        <p:spPr>
          <a:xfrm>
            <a:off x="8780041" y="3293426"/>
            <a:ext cx="1002585" cy="3305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Session#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8E3548-058C-45F3-BF27-243CF05F1F6B}"/>
              </a:ext>
            </a:extLst>
          </p:cNvPr>
          <p:cNvSpPr/>
          <p:nvPr/>
        </p:nvSpPr>
        <p:spPr>
          <a:xfrm>
            <a:off x="9872956" y="3163006"/>
            <a:ext cx="796044" cy="4083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Room#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A8651C-A85B-41C3-9826-79284986A8D6}"/>
              </a:ext>
            </a:extLst>
          </p:cNvPr>
          <p:cNvSpPr/>
          <p:nvPr/>
        </p:nvSpPr>
        <p:spPr>
          <a:xfrm>
            <a:off x="10835370" y="3371008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start time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C9A4F7-2F32-4081-81BB-A3844BF9899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9945282" y="3702260"/>
            <a:ext cx="1147292" cy="1141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92CA14-F121-4242-B3E2-8523BC376E40}"/>
              </a:ext>
            </a:extLst>
          </p:cNvPr>
          <p:cNvCxnSpPr>
            <a:cxnSpLocks/>
          </p:cNvCxnSpPr>
          <p:nvPr/>
        </p:nvCxnSpPr>
        <p:spPr>
          <a:xfrm>
            <a:off x="9378526" y="3605122"/>
            <a:ext cx="462951" cy="1214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E80F02-2965-49BE-995C-E587BDA81ED2}"/>
              </a:ext>
            </a:extLst>
          </p:cNvPr>
          <p:cNvCxnSpPr>
            <a:cxnSpLocks/>
          </p:cNvCxnSpPr>
          <p:nvPr/>
        </p:nvCxnSpPr>
        <p:spPr>
          <a:xfrm flipH="1">
            <a:off x="10042228" y="4366326"/>
            <a:ext cx="904752" cy="470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D735AE8-5CB0-41C1-8DB9-1A297ECA6614}"/>
              </a:ext>
            </a:extLst>
          </p:cNvPr>
          <p:cNvSpPr/>
          <p:nvPr/>
        </p:nvSpPr>
        <p:spPr>
          <a:xfrm>
            <a:off x="10765802" y="4238168"/>
            <a:ext cx="1002585" cy="3305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end time</a:t>
            </a:r>
            <a:r>
              <a:rPr lang="en-US" sz="1287" u="sn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E20D59-9708-4B1F-9799-B9EF0DB6708D}"/>
              </a:ext>
            </a:extLst>
          </p:cNvPr>
          <p:cNvSpPr/>
          <p:nvPr/>
        </p:nvSpPr>
        <p:spPr>
          <a:xfrm>
            <a:off x="4162591" y="3421684"/>
            <a:ext cx="1324843" cy="2424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music genre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DBB2F1-6048-4220-A246-19F96C1B10F1}"/>
              </a:ext>
            </a:extLst>
          </p:cNvPr>
          <p:cNvCxnSpPr>
            <a:cxnSpLocks/>
          </p:cNvCxnSpPr>
          <p:nvPr/>
        </p:nvCxnSpPr>
        <p:spPr>
          <a:xfrm flipH="1">
            <a:off x="5081053" y="3542629"/>
            <a:ext cx="1021697" cy="138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3B2C41-771F-4F3B-B436-98D4505AA226}"/>
              </a:ext>
            </a:extLst>
          </p:cNvPr>
          <p:cNvCxnSpPr>
            <a:cxnSpLocks/>
          </p:cNvCxnSpPr>
          <p:nvPr/>
        </p:nvCxnSpPr>
        <p:spPr>
          <a:xfrm>
            <a:off x="4864246" y="3674012"/>
            <a:ext cx="191242" cy="1265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C864EA-2FB7-4477-BF6A-8940D55B5FF8}"/>
              </a:ext>
            </a:extLst>
          </p:cNvPr>
          <p:cNvCxnSpPr>
            <a:cxnSpLocks/>
            <a:stCxn id="30" idx="4"/>
            <a:endCxn id="23" idx="0"/>
          </p:cNvCxnSpPr>
          <p:nvPr/>
        </p:nvCxnSpPr>
        <p:spPr>
          <a:xfrm flipH="1">
            <a:off x="9945282" y="3571381"/>
            <a:ext cx="325696" cy="1272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5">
            <a:extLst>
              <a:ext uri="{FF2B5EF4-FFF2-40B4-BE49-F238E27FC236}">
                <a16:creationId xmlns:a16="http://schemas.microsoft.com/office/drawing/2014/main" id="{40052AB8-8557-4164-94BB-6AE253589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386" y="6428295"/>
            <a:ext cx="1390495" cy="30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287" dirty="0"/>
              <a:t>Artist</a:t>
            </a:r>
          </a:p>
        </p:txBody>
      </p:sp>
      <p:sp>
        <p:nvSpPr>
          <p:cNvPr id="42" name="AutoShape 66">
            <a:extLst>
              <a:ext uri="{FF2B5EF4-FFF2-40B4-BE49-F238E27FC236}">
                <a16:creationId xmlns:a16="http://schemas.microsoft.com/office/drawing/2014/main" id="{8A82B35E-3C03-416E-A976-CC83C0BD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12" y="5512655"/>
            <a:ext cx="885745" cy="50273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Helv" charset="0"/>
              </a:rPr>
              <a:t>participates</a:t>
            </a:r>
          </a:p>
          <a:p>
            <a:r>
              <a:rPr lang="en-US" sz="1100" dirty="0">
                <a:solidFill>
                  <a:srgbClr val="000000"/>
                </a:solidFill>
                <a:latin typeface="Helv" charset="0"/>
              </a:rPr>
              <a:t> in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4E51A8-EC7D-4B4D-BEAD-BD62CF2292B9}"/>
              </a:ext>
            </a:extLst>
          </p:cNvPr>
          <p:cNvCxnSpPr>
            <a:cxnSpLocks/>
          </p:cNvCxnSpPr>
          <p:nvPr/>
        </p:nvCxnSpPr>
        <p:spPr>
          <a:xfrm flipH="1">
            <a:off x="7972438" y="5991012"/>
            <a:ext cx="848545" cy="437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FE262-4E42-4405-9AA5-7BD70C15B6A0}"/>
              </a:ext>
            </a:extLst>
          </p:cNvPr>
          <p:cNvCxnSpPr>
            <a:cxnSpLocks/>
          </p:cNvCxnSpPr>
          <p:nvPr/>
        </p:nvCxnSpPr>
        <p:spPr>
          <a:xfrm flipH="1">
            <a:off x="9039483" y="5153521"/>
            <a:ext cx="848545" cy="437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1">
            <a:extLst>
              <a:ext uri="{FF2B5EF4-FFF2-40B4-BE49-F238E27FC236}">
                <a16:creationId xmlns:a16="http://schemas.microsoft.com/office/drawing/2014/main" id="{3C2FD07A-D656-4475-B1F6-25BFC1FC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300" y="6129392"/>
            <a:ext cx="536390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(1,N)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3577E863-EA39-4C43-BB4C-1401A022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033" y="5235423"/>
            <a:ext cx="536390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(1,N)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071139-1602-40DA-9B8B-00295B9CF717}"/>
              </a:ext>
            </a:extLst>
          </p:cNvPr>
          <p:cNvSpPr/>
          <p:nvPr/>
        </p:nvSpPr>
        <p:spPr>
          <a:xfrm>
            <a:off x="7026753" y="5601380"/>
            <a:ext cx="865742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846E36-15BD-4D0C-A290-741B02EED600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591743" y="6324970"/>
            <a:ext cx="890576" cy="103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D40BEF-029F-44F5-94DD-8816B769D77F}"/>
              </a:ext>
            </a:extLst>
          </p:cNvPr>
          <p:cNvCxnSpPr>
            <a:cxnSpLocks/>
          </p:cNvCxnSpPr>
          <p:nvPr/>
        </p:nvCxnSpPr>
        <p:spPr>
          <a:xfrm>
            <a:off x="7491112" y="5875426"/>
            <a:ext cx="246961" cy="535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7EF5064-EE33-42E3-882F-75EC2D52697C}"/>
              </a:ext>
            </a:extLst>
          </p:cNvPr>
          <p:cNvSpPr/>
          <p:nvPr/>
        </p:nvSpPr>
        <p:spPr>
          <a:xfrm>
            <a:off x="5703433" y="6138078"/>
            <a:ext cx="888310" cy="3737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Artist-id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DFB769E-4E6D-4577-8F68-47428CD61BEF}"/>
              </a:ext>
            </a:extLst>
          </p:cNvPr>
          <p:cNvSpPr/>
          <p:nvPr/>
        </p:nvSpPr>
        <p:spPr>
          <a:xfrm>
            <a:off x="6420775" y="5808827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C57721-BCE3-4CBE-B21F-292978F08B7C}"/>
              </a:ext>
            </a:extLst>
          </p:cNvPr>
          <p:cNvCxnSpPr>
            <a:cxnSpLocks/>
          </p:cNvCxnSpPr>
          <p:nvPr/>
        </p:nvCxnSpPr>
        <p:spPr>
          <a:xfrm>
            <a:off x="7091581" y="6103118"/>
            <a:ext cx="514493" cy="325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782C-D899-4BA3-B2E5-FFD348B3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0636"/>
          </a:xfrm>
        </p:spPr>
        <p:txBody>
          <a:bodyPr/>
          <a:lstStyle/>
          <a:p>
            <a:r>
              <a:rPr lang="en-US" dirty="0"/>
              <a:t>Crow’s Feet Notation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ED1EE-AC58-41AE-880F-504758593110}"/>
              </a:ext>
            </a:extLst>
          </p:cNvPr>
          <p:cNvSpPr txBox="1"/>
          <p:nvPr/>
        </p:nvSpPr>
        <p:spPr>
          <a:xfrm>
            <a:off x="1444239" y="2495372"/>
            <a:ext cx="92294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Emp#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EA86B-9135-4B04-9803-2F0DFE2E63CD}"/>
              </a:ext>
            </a:extLst>
          </p:cNvPr>
          <p:cNvSpPr txBox="1"/>
          <p:nvPr/>
        </p:nvSpPr>
        <p:spPr>
          <a:xfrm>
            <a:off x="1444239" y="2864704"/>
            <a:ext cx="92294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sz="1400" dirty="0"/>
              <a:t>specialty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D1F49-3C49-4B1B-99AA-EB2EF2B90574}"/>
              </a:ext>
            </a:extLst>
          </p:cNvPr>
          <p:cNvSpPr txBox="1"/>
          <p:nvPr/>
        </p:nvSpPr>
        <p:spPr>
          <a:xfrm>
            <a:off x="4262927" y="2495372"/>
            <a:ext cx="10311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Project</a:t>
            </a:r>
            <a:r>
              <a:rPr lang="en-US" dirty="0"/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D99C6-D234-4086-A930-11120ADF63B4}"/>
              </a:ext>
            </a:extLst>
          </p:cNvPr>
          <p:cNvSpPr txBox="1"/>
          <p:nvPr/>
        </p:nvSpPr>
        <p:spPr>
          <a:xfrm>
            <a:off x="6355221" y="2495372"/>
            <a:ext cx="103110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Session#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0440F-AEFD-4FCF-BC32-30F8AAFABF15}"/>
              </a:ext>
            </a:extLst>
          </p:cNvPr>
          <p:cNvSpPr txBox="1"/>
          <p:nvPr/>
        </p:nvSpPr>
        <p:spPr>
          <a:xfrm>
            <a:off x="8685546" y="2495372"/>
            <a:ext cx="103110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Artist-Id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4BD0D-A61C-477C-A17C-0BBA0240EACF}"/>
              </a:ext>
            </a:extLst>
          </p:cNvPr>
          <p:cNvSpPr txBox="1"/>
          <p:nvPr/>
        </p:nvSpPr>
        <p:spPr>
          <a:xfrm>
            <a:off x="4262927" y="2864704"/>
            <a:ext cx="103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music-genre</a:t>
            </a:r>
          </a:p>
          <a:p>
            <a:r>
              <a:rPr lang="en-US" sz="1200" dirty="0"/>
              <a:t>start-date</a:t>
            </a:r>
          </a:p>
          <a:p>
            <a:r>
              <a:rPr lang="en-US" sz="1200" dirty="0"/>
              <a:t>end-date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C51E-CD2A-4DDF-BDED-BECD95BA00E4}"/>
              </a:ext>
            </a:extLst>
          </p:cNvPr>
          <p:cNvSpPr txBox="1"/>
          <p:nvPr/>
        </p:nvSpPr>
        <p:spPr>
          <a:xfrm>
            <a:off x="6355221" y="2803149"/>
            <a:ext cx="1031108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room#</a:t>
            </a:r>
          </a:p>
          <a:p>
            <a:r>
              <a:rPr lang="en-US" sz="1400" dirty="0"/>
              <a:t>start-time</a:t>
            </a:r>
          </a:p>
          <a:p>
            <a:r>
              <a:rPr lang="en-US" sz="1400" dirty="0"/>
              <a:t>end-time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CEA15-345E-4C58-9B1F-9A709848BD0A}"/>
              </a:ext>
            </a:extLst>
          </p:cNvPr>
          <p:cNvSpPr txBox="1"/>
          <p:nvPr/>
        </p:nvSpPr>
        <p:spPr>
          <a:xfrm>
            <a:off x="8685546" y="2864705"/>
            <a:ext cx="103110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email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E1B593-01A2-49A7-A1B4-D7896AB05C19}"/>
              </a:ext>
            </a:extLst>
          </p:cNvPr>
          <p:cNvSpPr txBox="1"/>
          <p:nvPr/>
        </p:nvSpPr>
        <p:spPr>
          <a:xfrm>
            <a:off x="1444239" y="2068296"/>
            <a:ext cx="11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B42025-CC3D-4105-BEE5-5BB9449DB112}"/>
              </a:ext>
            </a:extLst>
          </p:cNvPr>
          <p:cNvSpPr txBox="1"/>
          <p:nvPr/>
        </p:nvSpPr>
        <p:spPr>
          <a:xfrm>
            <a:off x="4262927" y="2042659"/>
            <a:ext cx="11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A96F0A-1C4E-4B7D-9608-8FE432BD02B9}"/>
              </a:ext>
            </a:extLst>
          </p:cNvPr>
          <p:cNvSpPr txBox="1"/>
          <p:nvPr/>
        </p:nvSpPr>
        <p:spPr>
          <a:xfrm>
            <a:off x="6247059" y="2124989"/>
            <a:ext cx="11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E2047-D07B-422B-83A5-F490F9BCCD49}"/>
              </a:ext>
            </a:extLst>
          </p:cNvPr>
          <p:cNvSpPr txBox="1"/>
          <p:nvPr/>
        </p:nvSpPr>
        <p:spPr>
          <a:xfrm>
            <a:off x="8677000" y="2073715"/>
            <a:ext cx="11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E611B0-48D7-4E29-9540-AB1ED366A59B}"/>
              </a:ext>
            </a:extLst>
          </p:cNvPr>
          <p:cNvCxnSpPr/>
          <p:nvPr/>
        </p:nvCxnSpPr>
        <p:spPr>
          <a:xfrm flipV="1">
            <a:off x="2457116" y="2803703"/>
            <a:ext cx="0" cy="168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37832-3A99-4B21-B2CD-4EB5A6EB80FE}"/>
              </a:ext>
            </a:extLst>
          </p:cNvPr>
          <p:cNvCxnSpPr/>
          <p:nvPr/>
        </p:nvCxnSpPr>
        <p:spPr>
          <a:xfrm flipV="1">
            <a:off x="2533317" y="2814586"/>
            <a:ext cx="0" cy="168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9DF215-7C86-4293-A9F7-3ABD3703A3C3}"/>
              </a:ext>
            </a:extLst>
          </p:cNvPr>
          <p:cNvCxnSpPr>
            <a:cxnSpLocks/>
          </p:cNvCxnSpPr>
          <p:nvPr/>
        </p:nvCxnSpPr>
        <p:spPr>
          <a:xfrm flipV="1">
            <a:off x="7370902" y="2912798"/>
            <a:ext cx="170795" cy="108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EE13AF-86B4-47B6-957B-9F7BF9EA225A}"/>
              </a:ext>
            </a:extLst>
          </p:cNvPr>
          <p:cNvCxnSpPr/>
          <p:nvPr/>
        </p:nvCxnSpPr>
        <p:spPr>
          <a:xfrm flipV="1">
            <a:off x="4049366" y="2771688"/>
            <a:ext cx="150960" cy="123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BD6FCF-F4F4-40DF-B38D-FCE73029064C}"/>
              </a:ext>
            </a:extLst>
          </p:cNvPr>
          <p:cNvCxnSpPr/>
          <p:nvPr/>
        </p:nvCxnSpPr>
        <p:spPr>
          <a:xfrm>
            <a:off x="4038485" y="2894993"/>
            <a:ext cx="129115" cy="106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31D949-AAD2-4E7A-80D1-91BD9CEB953D}"/>
              </a:ext>
            </a:extLst>
          </p:cNvPr>
          <p:cNvCxnSpPr/>
          <p:nvPr/>
        </p:nvCxnSpPr>
        <p:spPr>
          <a:xfrm>
            <a:off x="4022453" y="2805978"/>
            <a:ext cx="7029" cy="18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918426-3398-48A8-9B34-6D00BEA3890A}"/>
              </a:ext>
            </a:extLst>
          </p:cNvPr>
          <p:cNvCxnSpPr>
            <a:cxnSpLocks/>
          </p:cNvCxnSpPr>
          <p:nvPr/>
        </p:nvCxnSpPr>
        <p:spPr>
          <a:xfrm flipV="1">
            <a:off x="6158754" y="2864704"/>
            <a:ext cx="196467" cy="131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FA7086-2D38-46FB-9CB5-A407F46BFBF4}"/>
              </a:ext>
            </a:extLst>
          </p:cNvPr>
          <p:cNvCxnSpPr>
            <a:cxnSpLocks/>
          </p:cNvCxnSpPr>
          <p:nvPr/>
        </p:nvCxnSpPr>
        <p:spPr>
          <a:xfrm>
            <a:off x="6173159" y="2990864"/>
            <a:ext cx="182062" cy="9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FF0690-7C37-4C97-929E-BC729DF2CB57}"/>
              </a:ext>
            </a:extLst>
          </p:cNvPr>
          <p:cNvCxnSpPr/>
          <p:nvPr/>
        </p:nvCxnSpPr>
        <p:spPr>
          <a:xfrm>
            <a:off x="6148933" y="2898557"/>
            <a:ext cx="7029" cy="18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B4B307-7798-418E-8BF2-60AAEA7B576E}"/>
              </a:ext>
            </a:extLst>
          </p:cNvPr>
          <p:cNvCxnSpPr>
            <a:cxnSpLocks/>
          </p:cNvCxnSpPr>
          <p:nvPr/>
        </p:nvCxnSpPr>
        <p:spPr>
          <a:xfrm flipV="1">
            <a:off x="8517389" y="2778272"/>
            <a:ext cx="150960" cy="123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8B28E8-DD97-4E8C-AED9-F495D6C170C3}"/>
              </a:ext>
            </a:extLst>
          </p:cNvPr>
          <p:cNvCxnSpPr>
            <a:cxnSpLocks/>
          </p:cNvCxnSpPr>
          <p:nvPr/>
        </p:nvCxnSpPr>
        <p:spPr>
          <a:xfrm>
            <a:off x="8515054" y="2901577"/>
            <a:ext cx="129115" cy="106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9F871E-583C-4B42-8D16-CD45FFE534E2}"/>
              </a:ext>
            </a:extLst>
          </p:cNvPr>
          <p:cNvCxnSpPr>
            <a:cxnSpLocks/>
          </p:cNvCxnSpPr>
          <p:nvPr/>
        </p:nvCxnSpPr>
        <p:spPr>
          <a:xfrm>
            <a:off x="8507339" y="2805947"/>
            <a:ext cx="7029" cy="18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870234-E5E6-4676-A95A-712606643B12}"/>
              </a:ext>
            </a:extLst>
          </p:cNvPr>
          <p:cNvCxnSpPr>
            <a:cxnSpLocks/>
          </p:cNvCxnSpPr>
          <p:nvPr/>
        </p:nvCxnSpPr>
        <p:spPr>
          <a:xfrm>
            <a:off x="2367185" y="2886045"/>
            <a:ext cx="1884522" cy="182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56C26C-4746-41E5-841D-551789CE97FD}"/>
              </a:ext>
            </a:extLst>
          </p:cNvPr>
          <p:cNvCxnSpPr>
            <a:cxnSpLocks/>
          </p:cNvCxnSpPr>
          <p:nvPr/>
        </p:nvCxnSpPr>
        <p:spPr>
          <a:xfrm flipV="1">
            <a:off x="5280049" y="2972877"/>
            <a:ext cx="1075172" cy="20079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020D03-5605-4976-A88C-625B2E0CC7E8}"/>
              </a:ext>
            </a:extLst>
          </p:cNvPr>
          <p:cNvCxnSpPr/>
          <p:nvPr/>
        </p:nvCxnSpPr>
        <p:spPr>
          <a:xfrm>
            <a:off x="5369844" y="2914222"/>
            <a:ext cx="7029" cy="18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A4D0A4-A6DD-42A5-90B2-78D6D80ECACA}"/>
              </a:ext>
            </a:extLst>
          </p:cNvPr>
          <p:cNvCxnSpPr/>
          <p:nvPr/>
        </p:nvCxnSpPr>
        <p:spPr>
          <a:xfrm>
            <a:off x="5428238" y="2912797"/>
            <a:ext cx="7029" cy="18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DA7BB1-6918-42F4-88C7-2A79CC45BA56}"/>
              </a:ext>
            </a:extLst>
          </p:cNvPr>
          <p:cNvCxnSpPr>
            <a:cxnSpLocks/>
          </p:cNvCxnSpPr>
          <p:nvPr/>
        </p:nvCxnSpPr>
        <p:spPr>
          <a:xfrm flipV="1">
            <a:off x="7382343" y="2886045"/>
            <a:ext cx="1303203" cy="2006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27FAC8-8F24-47A6-9443-E74CAA4077F3}"/>
              </a:ext>
            </a:extLst>
          </p:cNvPr>
          <p:cNvCxnSpPr>
            <a:cxnSpLocks/>
          </p:cNvCxnSpPr>
          <p:nvPr/>
        </p:nvCxnSpPr>
        <p:spPr>
          <a:xfrm>
            <a:off x="7565877" y="2804519"/>
            <a:ext cx="7029" cy="18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62C70E-3129-4D10-A00E-1AE217AA04FD}"/>
              </a:ext>
            </a:extLst>
          </p:cNvPr>
          <p:cNvCxnSpPr>
            <a:cxnSpLocks/>
          </p:cNvCxnSpPr>
          <p:nvPr/>
        </p:nvCxnSpPr>
        <p:spPr>
          <a:xfrm>
            <a:off x="7386328" y="2778272"/>
            <a:ext cx="170109" cy="127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1449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404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</vt:lpstr>
      <vt:lpstr>Neue Haas Grotesk Text Pro</vt:lpstr>
      <vt:lpstr>VanillaVTI</vt:lpstr>
      <vt:lpstr>Conceptual Model Example Recording Studio Chen Notation</vt:lpstr>
      <vt:lpstr>User Requirements</vt:lpstr>
      <vt:lpstr>User Requirements</vt:lpstr>
      <vt:lpstr>User Requirements</vt:lpstr>
      <vt:lpstr>Crow’s Feet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Model Example Recording Studio Chen Notation</dc:title>
  <dc:creator>Veda C Storey</dc:creator>
  <cp:lastModifiedBy>Veda C Storey</cp:lastModifiedBy>
  <cp:revision>5</cp:revision>
  <dcterms:created xsi:type="dcterms:W3CDTF">2023-08-17T17:55:08Z</dcterms:created>
  <dcterms:modified xsi:type="dcterms:W3CDTF">2023-12-29T15:01:36Z</dcterms:modified>
</cp:coreProperties>
</file>