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7"/>
  </p:notesMasterIdLst>
  <p:sldIdLst>
    <p:sldId id="257" r:id="rId2"/>
    <p:sldId id="264" r:id="rId3"/>
    <p:sldId id="266" r:id="rId4"/>
    <p:sldId id="265"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4" autoAdjust="0"/>
    <p:restoredTop sz="94660"/>
  </p:normalViewPr>
  <p:slideViewPr>
    <p:cSldViewPr snapToGrid="0">
      <p:cViewPr varScale="1">
        <p:scale>
          <a:sx n="148" d="100"/>
          <a:sy n="148" d="100"/>
        </p:scale>
        <p:origin x="27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ECF5A-769B-48E0-B1D3-49484BDBD6B4}" type="datetimeFigureOut">
              <a:rPr lang="en-US" smtClean="0"/>
              <a:t>12/30/2023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D5CA6-9B46-4BE2-AD13-29880640A6A7}" type="slidenum">
              <a:rPr lang="en-US" smtClean="0"/>
              <a:t>‹#›</a:t>
            </a:fld>
            <a:endParaRPr lang="en-US"/>
          </a:p>
        </p:txBody>
      </p:sp>
    </p:spTree>
    <p:extLst>
      <p:ext uri="{BB962C8B-B14F-4D97-AF65-F5344CB8AC3E}">
        <p14:creationId xmlns:p14="http://schemas.microsoft.com/office/powerpoint/2010/main" val="207380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08A4-637D-419F-B962-6ABD1BD30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F13055-F799-4230-89DA-7729BD446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DD53E7-317C-4744-8533-9720CDFE59CB}"/>
              </a:ext>
            </a:extLst>
          </p:cNvPr>
          <p:cNvSpPr>
            <a:spLocks noGrp="1"/>
          </p:cNvSpPr>
          <p:nvPr>
            <p:ph type="dt" sz="half" idx="10"/>
          </p:nvPr>
        </p:nvSpPr>
        <p:spPr/>
        <p:txBody>
          <a:bodyPr/>
          <a:lstStyle/>
          <a:p>
            <a:fld id="{EA0C0817-A112-4847-8014-A94B7D2A4EA3}" type="datetime1">
              <a:rPr lang="en-US" smtClean="0"/>
              <a:t>12/30/2023</a:t>
            </a:fld>
            <a:endParaRPr lang="en-US" dirty="0"/>
          </a:p>
        </p:txBody>
      </p:sp>
      <p:sp>
        <p:nvSpPr>
          <p:cNvPr id="5" name="Footer Placeholder 4">
            <a:extLst>
              <a:ext uri="{FF2B5EF4-FFF2-40B4-BE49-F238E27FC236}">
                <a16:creationId xmlns:a16="http://schemas.microsoft.com/office/drawing/2014/main" id="{18D56A3A-881D-409D-A3AF-1A247F5D478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262BF5-7F58-40A8-9000-20DDD88F2E0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74750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7D0E-F183-4A9A-BD8D-1B496EAC5F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658540-4E22-43F5-ACBC-25B9332662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4F463-438E-45EA-8588-C806DEA805C3}"/>
              </a:ext>
            </a:extLst>
          </p:cNvPr>
          <p:cNvSpPr>
            <a:spLocks noGrp="1"/>
          </p:cNvSpPr>
          <p:nvPr>
            <p:ph type="dt" sz="half" idx="10"/>
          </p:nvPr>
        </p:nvSpPr>
        <p:spPr/>
        <p:txBody>
          <a:bodyPr/>
          <a:lstStyle/>
          <a:p>
            <a:fld id="{134F40B7-36AB-4376-BE14-EF7004D79BB9}" type="datetime1">
              <a:rPr lang="en-US" smtClean="0"/>
              <a:t>12/30/2023</a:t>
            </a:fld>
            <a:endParaRPr lang="en-US"/>
          </a:p>
        </p:txBody>
      </p:sp>
      <p:sp>
        <p:nvSpPr>
          <p:cNvPr id="5" name="Footer Placeholder 4">
            <a:extLst>
              <a:ext uri="{FF2B5EF4-FFF2-40B4-BE49-F238E27FC236}">
                <a16:creationId xmlns:a16="http://schemas.microsoft.com/office/drawing/2014/main" id="{7723D5DC-9D7D-42BA-9F2A-26014D5A9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4FF6A-A1AC-4D0A-AA3E-B61C67EABF33}"/>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837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482CA2-F352-46C8-893C-E56EEDC73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0C07F8-B5F7-40F4-A140-CBCFE57CF5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EABE29-5BE4-4E1E-A3A6-4203F2AD0D4F}"/>
              </a:ext>
            </a:extLst>
          </p:cNvPr>
          <p:cNvSpPr>
            <a:spLocks noGrp="1"/>
          </p:cNvSpPr>
          <p:nvPr>
            <p:ph type="dt" sz="half" idx="10"/>
          </p:nvPr>
        </p:nvSpPr>
        <p:spPr/>
        <p:txBody>
          <a:bodyPr/>
          <a:lstStyle/>
          <a:p>
            <a:fld id="{FF87CAB8-DCAE-46A5-AADA-B3FAD11A54E0}" type="datetime1">
              <a:rPr lang="en-US" smtClean="0"/>
              <a:t>12/30/2023</a:t>
            </a:fld>
            <a:endParaRPr lang="en-US"/>
          </a:p>
        </p:txBody>
      </p:sp>
      <p:sp>
        <p:nvSpPr>
          <p:cNvPr id="5" name="Footer Placeholder 4">
            <a:extLst>
              <a:ext uri="{FF2B5EF4-FFF2-40B4-BE49-F238E27FC236}">
                <a16:creationId xmlns:a16="http://schemas.microsoft.com/office/drawing/2014/main" id="{E212C538-E4B0-483D-ACA3-362CB0310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247DC-BC93-42D8-9D79-68EC9A7C7EC5}"/>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0673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017D-7052-47C0-BC64-5A6A1F974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DE48B-91BF-4AF3-A0ED-C3ABD4EBD7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7F798A-1BC4-49A9-8B69-ED05556B9B5F}"/>
              </a:ext>
            </a:extLst>
          </p:cNvPr>
          <p:cNvSpPr>
            <a:spLocks noGrp="1"/>
          </p:cNvSpPr>
          <p:nvPr>
            <p:ph type="dt" sz="half" idx="10"/>
          </p:nvPr>
        </p:nvSpPr>
        <p:spPr/>
        <p:txBody>
          <a:bodyPr/>
          <a:lstStyle/>
          <a:p>
            <a:fld id="{7332B432-ACDA-4023-A761-2BAB76577B62}" type="datetime1">
              <a:rPr lang="en-US" smtClean="0"/>
              <a:t>12/30/2023</a:t>
            </a:fld>
            <a:endParaRPr lang="en-US"/>
          </a:p>
        </p:txBody>
      </p:sp>
      <p:sp>
        <p:nvSpPr>
          <p:cNvPr id="5" name="Footer Placeholder 4">
            <a:extLst>
              <a:ext uri="{FF2B5EF4-FFF2-40B4-BE49-F238E27FC236}">
                <a16:creationId xmlns:a16="http://schemas.microsoft.com/office/drawing/2014/main" id="{9DE97978-A0C9-4A3E-9A92-44DB831D8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3C0FE-D617-4CD0-B6B5-B8883949F01F}"/>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1885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BC561-907E-4D67-A2A3-4272D8D30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0C9F3-E827-42B7-A377-CAA11C1DB9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D09A6F-6923-4D6F-B095-83B2F05B12FD}"/>
              </a:ext>
            </a:extLst>
          </p:cNvPr>
          <p:cNvSpPr>
            <a:spLocks noGrp="1"/>
          </p:cNvSpPr>
          <p:nvPr>
            <p:ph type="dt" sz="half" idx="10"/>
          </p:nvPr>
        </p:nvSpPr>
        <p:spPr/>
        <p:txBody>
          <a:bodyPr/>
          <a:lstStyle/>
          <a:p>
            <a:fld id="{D9C646AA-F36E-4540-911D-FFFC0A0EF24A}" type="datetime1">
              <a:rPr lang="en-US" smtClean="0"/>
              <a:t>12/30/2023</a:t>
            </a:fld>
            <a:endParaRPr lang="en-US" dirty="0"/>
          </a:p>
        </p:txBody>
      </p:sp>
      <p:sp>
        <p:nvSpPr>
          <p:cNvPr id="5" name="Footer Placeholder 4">
            <a:extLst>
              <a:ext uri="{FF2B5EF4-FFF2-40B4-BE49-F238E27FC236}">
                <a16:creationId xmlns:a16="http://schemas.microsoft.com/office/drawing/2014/main" id="{3D231652-F736-408D-9078-0D77C69F1E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E144E0D-BA39-4C1D-B4F5-837200E25697}"/>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183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B9B9-E1FA-4F1E-A90B-773AC4CB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B60D8-57AD-404C-B8AC-6C9E09979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3CB06A-9B7B-45D1-B4AE-0D1AE4CB92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9D01D5-CF24-4B08-8A56-C53EFA6F3541}"/>
              </a:ext>
            </a:extLst>
          </p:cNvPr>
          <p:cNvSpPr>
            <a:spLocks noGrp="1"/>
          </p:cNvSpPr>
          <p:nvPr>
            <p:ph type="dt" sz="half" idx="10"/>
          </p:nvPr>
        </p:nvSpPr>
        <p:spPr/>
        <p:txBody>
          <a:bodyPr/>
          <a:lstStyle/>
          <a:p>
            <a:fld id="{69186D26-FA5F-4637-B602-B7C2DC34CFD4}" type="datetime1">
              <a:rPr lang="en-US" smtClean="0"/>
              <a:t>12/30/2023</a:t>
            </a:fld>
            <a:endParaRPr lang="en-US"/>
          </a:p>
        </p:txBody>
      </p:sp>
      <p:sp>
        <p:nvSpPr>
          <p:cNvPr id="6" name="Footer Placeholder 5">
            <a:extLst>
              <a:ext uri="{FF2B5EF4-FFF2-40B4-BE49-F238E27FC236}">
                <a16:creationId xmlns:a16="http://schemas.microsoft.com/office/drawing/2014/main" id="{7372CF0A-A09C-44E8-9B8B-606C009F3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B65ED0-9686-4D82-8D6D-6B253843F9F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4492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B92F-11DD-4574-BB23-9D683B6843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0EE66-3970-4909-9E84-7E6A766F8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57496B-C969-4F15-9315-C31CA54FF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EFA4A7-91AA-402B-9174-5070507B3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2063D-D730-4D9C-8BAC-1F067D5AF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EE2E-0AB5-48C5-82D1-776543387DED}"/>
              </a:ext>
            </a:extLst>
          </p:cNvPr>
          <p:cNvSpPr>
            <a:spLocks noGrp="1"/>
          </p:cNvSpPr>
          <p:nvPr>
            <p:ph type="dt" sz="half" idx="10"/>
          </p:nvPr>
        </p:nvSpPr>
        <p:spPr/>
        <p:txBody>
          <a:bodyPr/>
          <a:lstStyle/>
          <a:p>
            <a:fld id="{8A7F15D8-96D1-4781-BC50-CA8A088B2FE4}" type="datetime1">
              <a:rPr lang="en-US" smtClean="0"/>
              <a:t>12/30/2023</a:t>
            </a:fld>
            <a:endParaRPr lang="en-US"/>
          </a:p>
        </p:txBody>
      </p:sp>
      <p:sp>
        <p:nvSpPr>
          <p:cNvPr id="8" name="Footer Placeholder 7">
            <a:extLst>
              <a:ext uri="{FF2B5EF4-FFF2-40B4-BE49-F238E27FC236}">
                <a16:creationId xmlns:a16="http://schemas.microsoft.com/office/drawing/2014/main" id="{1730A2FB-27E3-4A1F-8918-47FB242559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C7A3C8-6A9C-42A5-B6DC-6AC8AC7776CD}"/>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5551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1296-DC05-40F1-8D73-936A7BDB18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F80656-5759-4224-B0D7-1FC876BA5A54}"/>
              </a:ext>
            </a:extLst>
          </p:cNvPr>
          <p:cNvSpPr>
            <a:spLocks noGrp="1"/>
          </p:cNvSpPr>
          <p:nvPr>
            <p:ph type="dt" sz="half" idx="10"/>
          </p:nvPr>
        </p:nvSpPr>
        <p:spPr/>
        <p:txBody>
          <a:bodyPr/>
          <a:lstStyle/>
          <a:p>
            <a:fld id="{F9A96C99-B8F8-4528-BD05-0E16E943DC09}" type="datetime1">
              <a:rPr lang="en-US" smtClean="0"/>
              <a:t>12/30/2023</a:t>
            </a:fld>
            <a:endParaRPr lang="en-US"/>
          </a:p>
        </p:txBody>
      </p:sp>
      <p:sp>
        <p:nvSpPr>
          <p:cNvPr id="4" name="Footer Placeholder 3">
            <a:extLst>
              <a:ext uri="{FF2B5EF4-FFF2-40B4-BE49-F238E27FC236}">
                <a16:creationId xmlns:a16="http://schemas.microsoft.com/office/drawing/2014/main" id="{F6E31430-4965-463F-A818-C912D012A7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F6F4E1-B41A-46DB-8682-243BF9D302A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60522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692E8-93C9-4E7E-9D4A-F9EE3FF153C2}"/>
              </a:ext>
            </a:extLst>
          </p:cNvPr>
          <p:cNvSpPr>
            <a:spLocks noGrp="1"/>
          </p:cNvSpPr>
          <p:nvPr>
            <p:ph type="dt" sz="half" idx="10"/>
          </p:nvPr>
        </p:nvSpPr>
        <p:spPr/>
        <p:txBody>
          <a:bodyPr/>
          <a:lstStyle/>
          <a:p>
            <a:fld id="{03636942-C211-4B28-8DBD-C953E00AF71B}" type="datetime1">
              <a:rPr lang="en-US" smtClean="0"/>
              <a:t>12/30/2023</a:t>
            </a:fld>
            <a:endParaRPr lang="en-US"/>
          </a:p>
        </p:txBody>
      </p:sp>
      <p:sp>
        <p:nvSpPr>
          <p:cNvPr id="3" name="Footer Placeholder 2">
            <a:extLst>
              <a:ext uri="{FF2B5EF4-FFF2-40B4-BE49-F238E27FC236}">
                <a16:creationId xmlns:a16="http://schemas.microsoft.com/office/drawing/2014/main" id="{5D3775FB-C62C-4E6E-B663-880A98CF0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6B5F76-DA96-4362-8215-14FD23E9E39C}"/>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8334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46C68-A649-4F81-8C5E-FD3AFBC60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07AC9-61CE-4CAA-8A7A-241BD0E78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D70598-D934-4E10-AB19-DC58A3925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88D1F-2BDF-4F57-A2DA-6C9FA36F380D}"/>
              </a:ext>
            </a:extLst>
          </p:cNvPr>
          <p:cNvSpPr>
            <a:spLocks noGrp="1"/>
          </p:cNvSpPr>
          <p:nvPr>
            <p:ph type="dt" sz="half" idx="10"/>
          </p:nvPr>
        </p:nvSpPr>
        <p:spPr/>
        <p:txBody>
          <a:bodyPr/>
          <a:lstStyle/>
          <a:p>
            <a:fld id="{7E8D12A6-918A-48BD-8CB9-CA713993B0EA}" type="datetime1">
              <a:rPr lang="en-US" smtClean="0"/>
              <a:t>12/30/2023</a:t>
            </a:fld>
            <a:endParaRPr lang="en-US"/>
          </a:p>
        </p:txBody>
      </p:sp>
      <p:sp>
        <p:nvSpPr>
          <p:cNvPr id="6" name="Footer Placeholder 5">
            <a:extLst>
              <a:ext uri="{FF2B5EF4-FFF2-40B4-BE49-F238E27FC236}">
                <a16:creationId xmlns:a16="http://schemas.microsoft.com/office/drawing/2014/main" id="{E026AE7F-187E-4174-B0D8-84D604CF70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13E26-72CF-4ECD-8727-10A62A97B562}"/>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9662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BB41-86F9-44AD-82E9-BFD49C41D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FAE2B2-80D2-4AF0-9CDF-A428826CE1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64F99-DB44-4B04-AFD8-26579F9AC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BDC72-1F09-42E7-B494-90A5D984DBA3}"/>
              </a:ext>
            </a:extLst>
          </p:cNvPr>
          <p:cNvSpPr>
            <a:spLocks noGrp="1"/>
          </p:cNvSpPr>
          <p:nvPr>
            <p:ph type="dt" sz="half" idx="10"/>
          </p:nvPr>
        </p:nvSpPr>
        <p:spPr/>
        <p:txBody>
          <a:bodyPr/>
          <a:lstStyle/>
          <a:p>
            <a:fld id="{E778CE86-875F-4587-BCF6-FA054AFC0D53}" type="datetime1">
              <a:rPr lang="en-US" smtClean="0"/>
              <a:pPr/>
              <a:t>12/30/2023</a:t>
            </a:fld>
            <a:endParaRPr lang="en-US" dirty="0"/>
          </a:p>
        </p:txBody>
      </p:sp>
      <p:sp>
        <p:nvSpPr>
          <p:cNvPr id="6" name="Footer Placeholder 5">
            <a:extLst>
              <a:ext uri="{FF2B5EF4-FFF2-40B4-BE49-F238E27FC236}">
                <a16:creationId xmlns:a16="http://schemas.microsoft.com/office/drawing/2014/main" id="{6FE7FC71-01F3-4D4F-A5BF-ECD6A0377658}"/>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6D08500-B3E0-47A3-944A-F2591B1B24B9}"/>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332462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06B3C-D2A6-421F-8EE7-41FC2567D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15C178-D5D8-4BB4-9555-58B145C20B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0CF86-ED2F-4239-8423-50C9DC131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12/30/2023</a:t>
            </a:fld>
            <a:endParaRPr lang="en-US"/>
          </a:p>
        </p:txBody>
      </p:sp>
      <p:sp>
        <p:nvSpPr>
          <p:cNvPr id="5" name="Footer Placeholder 4">
            <a:extLst>
              <a:ext uri="{FF2B5EF4-FFF2-40B4-BE49-F238E27FC236}">
                <a16:creationId xmlns:a16="http://schemas.microsoft.com/office/drawing/2014/main" id="{7496A531-4244-4064-8E01-241C9FD56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ACCF93D-5FF2-483A-B8C8-42A63658B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71651871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1979" cy="6857990"/>
          </a:xfrm>
          <a:prstGeom prst="rect">
            <a:avLst/>
          </a:prstGeom>
        </p:spPr>
      </p:pic>
      <p:sp>
        <p:nvSpPr>
          <p:cNvPr id="11"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8200247" y="2843116"/>
            <a:ext cx="3495588" cy="1834056"/>
          </a:xfrm>
        </p:spPr>
        <p:txBody>
          <a:bodyPr>
            <a:normAutofit/>
          </a:bodyPr>
          <a:lstStyle/>
          <a:p>
            <a:r>
              <a:rPr lang="en-US" sz="4000" dirty="0"/>
              <a:t> Art Museum</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7782910" y="5242675"/>
            <a:ext cx="4330262" cy="683284"/>
          </a:xfrm>
        </p:spPr>
        <p:txBody>
          <a:bodyPr>
            <a:normAutofit/>
          </a:bodyPr>
          <a:lstStyle/>
          <a:p>
            <a:pPr>
              <a:spcAft>
                <a:spcPts val="600"/>
              </a:spcAft>
            </a:pPr>
            <a:r>
              <a:rPr lang="en-US" sz="3200" dirty="0"/>
              <a:t>Conceptual Model</a:t>
            </a:r>
          </a:p>
        </p:txBody>
      </p:sp>
      <p:cxnSp>
        <p:nvCxnSpPr>
          <p:cNvPr id="13" name="Straight Connector 12">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BF903BC4-3819-439F-AE6F-503DFE11B5E1}"/>
              </a:ext>
            </a:extLst>
          </p:cNvPr>
          <p:cNvSpPr txBox="1">
            <a:spLocks/>
          </p:cNvSpPr>
          <p:nvPr/>
        </p:nvSpPr>
        <p:spPr>
          <a:xfrm>
            <a:off x="78828" y="5993972"/>
            <a:ext cx="4330262" cy="6832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600"/>
              </a:spcBef>
            </a:pPr>
            <a:r>
              <a:rPr lang="en-US" sz="1600" b="1" dirty="0"/>
              <a:t>Entity-Relationship Model</a:t>
            </a:r>
          </a:p>
          <a:p>
            <a:pPr>
              <a:spcBef>
                <a:spcPts val="600"/>
              </a:spcBef>
            </a:pPr>
            <a:r>
              <a:rPr lang="en-US" sz="1600" b="1" dirty="0"/>
              <a:t>Chen’s Notation and Crow’s Feet Notation</a:t>
            </a:r>
          </a:p>
        </p:txBody>
      </p:sp>
    </p:spTree>
    <p:extLst>
      <p:ext uri="{BB962C8B-B14F-4D97-AF65-F5344CB8AC3E}">
        <p14:creationId xmlns:p14="http://schemas.microsoft.com/office/powerpoint/2010/main" val="2584280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89D-2A46-4669-8D3F-CF4B778826F3}"/>
              </a:ext>
            </a:extLst>
          </p:cNvPr>
          <p:cNvSpPr>
            <a:spLocks noGrp="1"/>
          </p:cNvSpPr>
          <p:nvPr>
            <p:ph type="title"/>
          </p:nvPr>
        </p:nvSpPr>
        <p:spPr/>
        <p:txBody>
          <a:bodyPr/>
          <a:lstStyle/>
          <a:p>
            <a:r>
              <a:rPr lang="en-US" dirty="0"/>
              <a:t>Art Museum Description</a:t>
            </a:r>
          </a:p>
        </p:txBody>
      </p:sp>
      <p:sp>
        <p:nvSpPr>
          <p:cNvPr id="4" name="Content Placeholder 3">
            <a:extLst>
              <a:ext uri="{FF2B5EF4-FFF2-40B4-BE49-F238E27FC236}">
                <a16:creationId xmlns:a16="http://schemas.microsoft.com/office/drawing/2014/main" id="{621B85B2-4818-4061-82F3-5455E35E4BC3}"/>
              </a:ext>
            </a:extLst>
          </p:cNvPr>
          <p:cNvSpPr>
            <a:spLocks noGrp="1"/>
          </p:cNvSpPr>
          <p:nvPr>
            <p:ph idx="1"/>
          </p:nvPr>
        </p:nvSpPr>
        <p:spPr>
          <a:xfrm>
            <a:off x="838200" y="1825625"/>
            <a:ext cx="10515600" cy="3970318"/>
          </a:xfrm>
          <a:prstGeom prst="rect">
            <a:avLst/>
          </a:prstGeom>
        </p:spPr>
        <p:txBody>
          <a:bodyPr wrap="square">
            <a:spAutoFit/>
          </a:bodyPr>
          <a:lstStyle/>
          <a:p>
            <a:pPr marL="0" indent="0">
              <a:buNone/>
            </a:pPr>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developed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sp>
        <p:nvSpPr>
          <p:cNvPr id="3" name="TextBox 2">
            <a:extLst>
              <a:ext uri="{FF2B5EF4-FFF2-40B4-BE49-F238E27FC236}">
                <a16:creationId xmlns:a16="http://schemas.microsoft.com/office/drawing/2014/main" id="{0738D9BF-718F-4198-A155-C5ED1915F4A7}"/>
              </a:ext>
            </a:extLst>
          </p:cNvPr>
          <p:cNvSpPr txBox="1"/>
          <p:nvPr/>
        </p:nvSpPr>
        <p:spPr>
          <a:xfrm>
            <a:off x="469784" y="5989739"/>
            <a:ext cx="9865453" cy="646331"/>
          </a:xfrm>
          <a:prstGeom prst="rect">
            <a:avLst/>
          </a:prstGeom>
          <a:noFill/>
        </p:spPr>
        <p:txBody>
          <a:bodyPr wrap="square" rtlCol="0">
            <a:spAutoFit/>
          </a:bodyPr>
          <a:lstStyle/>
          <a:p>
            <a:r>
              <a:rPr lang="en-US" b="1" dirty="0">
                <a:solidFill>
                  <a:srgbClr val="FF0000"/>
                </a:solidFill>
              </a:rPr>
              <a:t>Note: </a:t>
            </a:r>
            <a:r>
              <a:rPr lang="en-US" dirty="0"/>
              <a:t>the concept of “null” is going to be very important in a database implementation.</a:t>
            </a:r>
          </a:p>
          <a:p>
            <a:endParaRPr lang="en-US" dirty="0"/>
          </a:p>
        </p:txBody>
      </p:sp>
    </p:spTree>
    <p:extLst>
      <p:ext uri="{BB962C8B-B14F-4D97-AF65-F5344CB8AC3E}">
        <p14:creationId xmlns:p14="http://schemas.microsoft.com/office/powerpoint/2010/main" val="355359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189D-2A46-4669-8D3F-CF4B778826F3}"/>
              </a:ext>
            </a:extLst>
          </p:cNvPr>
          <p:cNvSpPr>
            <a:spLocks noGrp="1"/>
          </p:cNvSpPr>
          <p:nvPr>
            <p:ph type="title"/>
          </p:nvPr>
        </p:nvSpPr>
        <p:spPr>
          <a:xfrm>
            <a:off x="838200" y="365126"/>
            <a:ext cx="10515600" cy="810532"/>
          </a:xfrm>
        </p:spPr>
        <p:txBody>
          <a:bodyPr/>
          <a:lstStyle/>
          <a:p>
            <a:r>
              <a:rPr lang="en-US" dirty="0"/>
              <a:t>Art Museum Description</a:t>
            </a:r>
          </a:p>
        </p:txBody>
      </p:sp>
      <p:sp>
        <p:nvSpPr>
          <p:cNvPr id="4" name="Content Placeholder 3">
            <a:extLst>
              <a:ext uri="{FF2B5EF4-FFF2-40B4-BE49-F238E27FC236}">
                <a16:creationId xmlns:a16="http://schemas.microsoft.com/office/drawing/2014/main" id="{621B85B2-4818-4061-82F3-5455E35E4BC3}"/>
              </a:ext>
            </a:extLst>
          </p:cNvPr>
          <p:cNvSpPr>
            <a:spLocks noGrp="1"/>
          </p:cNvSpPr>
          <p:nvPr>
            <p:ph idx="1"/>
          </p:nvPr>
        </p:nvSpPr>
        <p:spPr>
          <a:xfrm>
            <a:off x="838200" y="1249942"/>
            <a:ext cx="10515600" cy="4358116"/>
          </a:xfrm>
          <a:prstGeom prst="rect">
            <a:avLst/>
          </a:prstGeom>
        </p:spPr>
        <p:txBody>
          <a:bodyPr wrap="square">
            <a:spAutoFit/>
          </a:bodyPr>
          <a:lstStyle/>
          <a:p>
            <a:pPr marL="0" indent="0">
              <a:buNone/>
            </a:pPr>
            <a:r>
              <a:rPr lang="en-US" dirty="0"/>
              <a:t>An art </a:t>
            </a:r>
            <a:r>
              <a:rPr lang="en-US" dirty="0">
                <a:highlight>
                  <a:srgbClr val="FFFF00"/>
                </a:highlight>
              </a:rPr>
              <a:t>museum</a:t>
            </a:r>
            <a:r>
              <a:rPr lang="en-US" dirty="0"/>
              <a:t> owns a Large collection of art </a:t>
            </a:r>
            <a:r>
              <a:rPr lang="en-US" dirty="0">
                <a:highlight>
                  <a:srgbClr val="FFFF00"/>
                </a:highlight>
              </a:rPr>
              <a:t>works</a:t>
            </a:r>
            <a:r>
              <a:rPr lang="en-US" dirty="0"/>
              <a:t>. Each work is described by an </a:t>
            </a:r>
            <a:r>
              <a:rPr lang="en-US" dirty="0">
                <a:highlight>
                  <a:srgbClr val="00FFFF"/>
                </a:highlight>
              </a:rPr>
              <a:t>item code</a:t>
            </a:r>
            <a:r>
              <a:rPr lang="en-US" dirty="0"/>
              <a:t>, </a:t>
            </a:r>
            <a:r>
              <a:rPr lang="en-US" dirty="0">
                <a:highlight>
                  <a:srgbClr val="00FFFF"/>
                </a:highlight>
              </a:rPr>
              <a:t>title</a:t>
            </a:r>
            <a:r>
              <a:rPr lang="en-US" dirty="0"/>
              <a:t>, </a:t>
            </a:r>
            <a:r>
              <a:rPr lang="en-US" dirty="0">
                <a:highlight>
                  <a:srgbClr val="00FFFF"/>
                </a:highlight>
              </a:rPr>
              <a:t>type</a:t>
            </a:r>
            <a:r>
              <a:rPr lang="en-US" dirty="0"/>
              <a:t> and </a:t>
            </a:r>
            <a:r>
              <a:rPr lang="en-US" dirty="0">
                <a:highlight>
                  <a:srgbClr val="00FFFF"/>
                </a:highlight>
              </a:rPr>
              <a:t>size</a:t>
            </a:r>
            <a:r>
              <a:rPr lang="en-US" dirty="0"/>
              <a:t>.  Size is further decomposed into </a:t>
            </a:r>
            <a:r>
              <a:rPr lang="en-US" dirty="0">
                <a:highlight>
                  <a:srgbClr val="00FFFF"/>
                </a:highlight>
              </a:rPr>
              <a:t>height</a:t>
            </a:r>
            <a:r>
              <a:rPr lang="en-US" dirty="0"/>
              <a:t>, </a:t>
            </a:r>
            <a:r>
              <a:rPr lang="en-US" dirty="0">
                <a:highlight>
                  <a:srgbClr val="00FFFF"/>
                </a:highlight>
              </a:rPr>
              <a:t>width</a:t>
            </a:r>
            <a:r>
              <a:rPr lang="en-US" dirty="0"/>
              <a:t>, and </a:t>
            </a:r>
            <a:r>
              <a:rPr lang="en-US" dirty="0">
                <a:highlight>
                  <a:srgbClr val="00FFFF"/>
                </a:highlight>
              </a:rPr>
              <a:t>weight</a:t>
            </a:r>
            <a:r>
              <a:rPr lang="en-US" dirty="0"/>
              <a:t>. The size information is important for storage and transportation considerations. </a:t>
            </a:r>
            <a:r>
              <a:rPr lang="en-US" dirty="0">
                <a:solidFill>
                  <a:srgbClr val="FF0000"/>
                </a:solidFill>
              </a:rPr>
              <a:t>[Why need this data.] </a:t>
            </a:r>
            <a:r>
              <a:rPr lang="en-US" dirty="0"/>
              <a:t> A work is developed by an </a:t>
            </a:r>
            <a:r>
              <a:rPr lang="en-US" dirty="0">
                <a:highlight>
                  <a:srgbClr val="FFFF00"/>
                </a:highlight>
              </a:rPr>
              <a:t>artist</a:t>
            </a:r>
            <a:r>
              <a:rPr lang="en-US" dirty="0"/>
              <a:t>, But the artist for some works may not be known. [</a:t>
            </a:r>
            <a:r>
              <a:rPr lang="en-US" dirty="0">
                <a:solidFill>
                  <a:srgbClr val="FF0000"/>
                </a:solidFill>
              </a:rPr>
              <a:t>Implications for min/max cardinalities</a:t>
            </a:r>
            <a:r>
              <a:rPr lang="en-US" dirty="0"/>
              <a:t>.]  An artist is described by an </a:t>
            </a:r>
            <a:r>
              <a:rPr lang="en-US" dirty="0">
                <a:highlight>
                  <a:srgbClr val="00FFFF"/>
                </a:highlight>
              </a:rPr>
              <a:t>artist id, name, date of birth</a:t>
            </a:r>
            <a:r>
              <a:rPr lang="en-US" dirty="0"/>
              <a:t>, and </a:t>
            </a:r>
            <a:r>
              <a:rPr lang="en-US" dirty="0">
                <a:highlight>
                  <a:srgbClr val="00FFFF"/>
                </a:highlight>
              </a:rPr>
              <a:t>date of death </a:t>
            </a:r>
            <a:r>
              <a:rPr lang="en-US" dirty="0"/>
              <a:t>(null for living artists).  Only data about artists for works currently owned by the museum are kept in the database. [</a:t>
            </a:r>
            <a:r>
              <a:rPr lang="en-US" dirty="0">
                <a:solidFill>
                  <a:srgbClr val="FF0000"/>
                </a:solidFill>
              </a:rPr>
              <a:t>Implications for min/max cardinalities</a:t>
            </a:r>
            <a:r>
              <a:rPr lang="en-US" dirty="0"/>
              <a:t>.] At any point in time, a work can be </a:t>
            </a:r>
            <a:r>
              <a:rPr lang="en-US" dirty="0">
                <a:highlight>
                  <a:srgbClr val="00FFFF"/>
                </a:highlight>
              </a:rPr>
              <a:t>on display, held in storage, or on loan </a:t>
            </a:r>
            <a:r>
              <a:rPr lang="en-US" dirty="0"/>
              <a:t>to another museum.</a:t>
            </a:r>
          </a:p>
        </p:txBody>
      </p:sp>
      <p:sp>
        <p:nvSpPr>
          <p:cNvPr id="3" name="TextBox 2">
            <a:extLst>
              <a:ext uri="{FF2B5EF4-FFF2-40B4-BE49-F238E27FC236}">
                <a16:creationId xmlns:a16="http://schemas.microsoft.com/office/drawing/2014/main" id="{0738D9BF-718F-4198-A155-C5ED1915F4A7}"/>
              </a:ext>
            </a:extLst>
          </p:cNvPr>
          <p:cNvSpPr txBox="1"/>
          <p:nvPr/>
        </p:nvSpPr>
        <p:spPr>
          <a:xfrm>
            <a:off x="469784" y="5989739"/>
            <a:ext cx="9865453" cy="646331"/>
          </a:xfrm>
          <a:prstGeom prst="rect">
            <a:avLst/>
          </a:prstGeom>
          <a:noFill/>
        </p:spPr>
        <p:txBody>
          <a:bodyPr wrap="square" rtlCol="0">
            <a:spAutoFit/>
          </a:bodyPr>
          <a:lstStyle/>
          <a:p>
            <a:r>
              <a:rPr lang="en-US" b="1" dirty="0">
                <a:solidFill>
                  <a:srgbClr val="FF0000"/>
                </a:solidFill>
              </a:rPr>
              <a:t>Note: </a:t>
            </a:r>
            <a:r>
              <a:rPr lang="en-US" dirty="0"/>
              <a:t>the concept of “null” is going to be very important in a database implementation.</a:t>
            </a:r>
          </a:p>
          <a:p>
            <a:endParaRPr lang="en-US" dirty="0"/>
          </a:p>
        </p:txBody>
      </p:sp>
    </p:spTree>
    <p:extLst>
      <p:ext uri="{BB962C8B-B14F-4D97-AF65-F5344CB8AC3E}">
        <p14:creationId xmlns:p14="http://schemas.microsoft.com/office/powerpoint/2010/main" val="216433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81D4-487A-47F5-AF03-C546A0F513DF}"/>
              </a:ext>
            </a:extLst>
          </p:cNvPr>
          <p:cNvSpPr>
            <a:spLocks noGrp="1"/>
          </p:cNvSpPr>
          <p:nvPr>
            <p:ph type="title"/>
          </p:nvPr>
        </p:nvSpPr>
        <p:spPr/>
        <p:txBody>
          <a:bodyPr/>
          <a:lstStyle/>
          <a:p>
            <a:r>
              <a:rPr lang="en-US" dirty="0"/>
              <a:t>Chen’s Notation</a:t>
            </a:r>
          </a:p>
        </p:txBody>
      </p:sp>
      <p:sp>
        <p:nvSpPr>
          <p:cNvPr id="4" name="Oval 3">
            <a:extLst>
              <a:ext uri="{FF2B5EF4-FFF2-40B4-BE49-F238E27FC236}">
                <a16:creationId xmlns:a16="http://schemas.microsoft.com/office/drawing/2014/main" id="{473446FF-0E11-4DEB-8DFF-9E90607D1E5F}"/>
              </a:ext>
            </a:extLst>
          </p:cNvPr>
          <p:cNvSpPr/>
          <p:nvPr/>
        </p:nvSpPr>
        <p:spPr>
          <a:xfrm>
            <a:off x="5077249" y="4257183"/>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height</a:t>
            </a:r>
          </a:p>
        </p:txBody>
      </p:sp>
      <p:cxnSp>
        <p:nvCxnSpPr>
          <p:cNvPr id="5" name="Straight Connector 4">
            <a:extLst>
              <a:ext uri="{FF2B5EF4-FFF2-40B4-BE49-F238E27FC236}">
                <a16:creationId xmlns:a16="http://schemas.microsoft.com/office/drawing/2014/main" id="{A1B5383C-9CDE-46DD-A5C8-790373E11210}"/>
              </a:ext>
            </a:extLst>
          </p:cNvPr>
          <p:cNvCxnSpPr>
            <a:cxnSpLocks/>
            <a:stCxn id="21" idx="4"/>
            <a:endCxn id="13" idx="0"/>
          </p:cNvCxnSpPr>
          <p:nvPr/>
        </p:nvCxnSpPr>
        <p:spPr>
          <a:xfrm flipV="1">
            <a:off x="4435241" y="4769626"/>
            <a:ext cx="1263566" cy="163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ADFDCF-6822-42F0-8E09-0748F67CE137}"/>
              </a:ext>
            </a:extLst>
          </p:cNvPr>
          <p:cNvCxnSpPr>
            <a:stCxn id="4" idx="4"/>
            <a:endCxn id="13" idx="0"/>
          </p:cNvCxnSpPr>
          <p:nvPr/>
        </p:nvCxnSpPr>
        <p:spPr>
          <a:xfrm>
            <a:off x="5395950" y="4531028"/>
            <a:ext cx="302857" cy="2385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3D6764E-180E-44F6-BCEF-B150F3CF9E50}"/>
              </a:ext>
            </a:extLst>
          </p:cNvPr>
          <p:cNvSpPr/>
          <p:nvPr/>
        </p:nvSpPr>
        <p:spPr>
          <a:xfrm>
            <a:off x="7934202" y="4200525"/>
            <a:ext cx="682538"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ID</a:t>
            </a:r>
          </a:p>
        </p:txBody>
      </p:sp>
      <p:sp>
        <p:nvSpPr>
          <p:cNvPr id="8" name="Oval 7">
            <a:extLst>
              <a:ext uri="{FF2B5EF4-FFF2-40B4-BE49-F238E27FC236}">
                <a16:creationId xmlns:a16="http://schemas.microsoft.com/office/drawing/2014/main" id="{DD4480DA-7A82-434A-81D4-3DA68CD3AC90}"/>
              </a:ext>
            </a:extLst>
          </p:cNvPr>
          <p:cNvSpPr/>
          <p:nvPr/>
        </p:nvSpPr>
        <p:spPr>
          <a:xfrm>
            <a:off x="9047029" y="4204691"/>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dob</a:t>
            </a:r>
            <a:endParaRPr lang="en-US" sz="1000" dirty="0">
              <a:solidFill>
                <a:schemeClr val="tx1"/>
              </a:solidFill>
            </a:endParaRPr>
          </a:p>
        </p:txBody>
      </p:sp>
      <p:cxnSp>
        <p:nvCxnSpPr>
          <p:cNvPr id="9" name="Straight Connector 8">
            <a:extLst>
              <a:ext uri="{FF2B5EF4-FFF2-40B4-BE49-F238E27FC236}">
                <a16:creationId xmlns:a16="http://schemas.microsoft.com/office/drawing/2014/main" id="{B3DC56BF-C211-48DD-8086-1C73E592216D}"/>
              </a:ext>
            </a:extLst>
          </p:cNvPr>
          <p:cNvCxnSpPr>
            <a:stCxn id="7" idx="4"/>
            <a:endCxn id="12" idx="0"/>
          </p:cNvCxnSpPr>
          <p:nvPr/>
        </p:nvCxnSpPr>
        <p:spPr>
          <a:xfrm>
            <a:off x="8275472" y="4531028"/>
            <a:ext cx="615057" cy="2378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A40022E-8469-4893-BB53-972A3CE8F70C}"/>
              </a:ext>
            </a:extLst>
          </p:cNvPr>
          <p:cNvCxnSpPr>
            <a:stCxn id="8" idx="4"/>
            <a:endCxn id="12" idx="0"/>
          </p:cNvCxnSpPr>
          <p:nvPr/>
        </p:nvCxnSpPr>
        <p:spPr>
          <a:xfrm flipH="1">
            <a:off x="8890529" y="4429418"/>
            <a:ext cx="637302" cy="3394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A915976-4ED3-45D8-89C2-3A3D58A50AAE}"/>
              </a:ext>
            </a:extLst>
          </p:cNvPr>
          <p:cNvGrpSpPr/>
          <p:nvPr/>
        </p:nvGrpSpPr>
        <p:grpSpPr>
          <a:xfrm>
            <a:off x="5003559" y="4680416"/>
            <a:ext cx="4497591" cy="480447"/>
            <a:chOff x="397315" y="5374632"/>
            <a:chExt cx="4893473" cy="522736"/>
          </a:xfrm>
        </p:grpSpPr>
        <p:sp>
          <p:nvSpPr>
            <p:cNvPr id="12" name="Rectangle 4">
              <a:extLst>
                <a:ext uri="{FF2B5EF4-FFF2-40B4-BE49-F238E27FC236}">
                  <a16:creationId xmlns:a16="http://schemas.microsoft.com/office/drawing/2014/main" id="{BC1319E9-2AF1-42BF-8DAE-3ABB79C9F4EF}"/>
                </a:ext>
              </a:extLst>
            </p:cNvPr>
            <p:cNvSpPr>
              <a:spLocks noChangeArrowheads="1"/>
            </p:cNvSpPr>
            <p:nvPr/>
          </p:nvSpPr>
          <p:spPr bwMode="auto">
            <a:xfrm>
              <a:off x="3962051" y="5470900"/>
              <a:ext cx="1328737" cy="330200"/>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artist</a:t>
              </a:r>
            </a:p>
          </p:txBody>
        </p:sp>
        <p:sp>
          <p:nvSpPr>
            <p:cNvPr id="13" name="Rectangle 5">
              <a:extLst>
                <a:ext uri="{FF2B5EF4-FFF2-40B4-BE49-F238E27FC236}">
                  <a16:creationId xmlns:a16="http://schemas.microsoft.com/office/drawing/2014/main" id="{9E3E6A87-BC93-484A-8737-2E942979A53F}"/>
                </a:ext>
              </a:extLst>
            </p:cNvPr>
            <p:cNvSpPr>
              <a:spLocks noChangeArrowheads="1"/>
            </p:cNvSpPr>
            <p:nvPr/>
          </p:nvSpPr>
          <p:spPr bwMode="auto">
            <a:xfrm>
              <a:off x="397315" y="5471694"/>
              <a:ext cx="1512888" cy="328613"/>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Work</a:t>
              </a:r>
            </a:p>
          </p:txBody>
        </p:sp>
        <p:sp>
          <p:nvSpPr>
            <p:cNvPr id="14" name="Rectangle 14">
              <a:extLst>
                <a:ext uri="{FF2B5EF4-FFF2-40B4-BE49-F238E27FC236}">
                  <a16:creationId xmlns:a16="http://schemas.microsoft.com/office/drawing/2014/main" id="{4924407F-48FD-4171-A857-058C7FBF0AC2}"/>
                </a:ext>
              </a:extLst>
            </p:cNvPr>
            <p:cNvSpPr>
              <a:spLocks noChangeArrowheads="1"/>
            </p:cNvSpPr>
            <p:nvPr/>
          </p:nvSpPr>
          <p:spPr bwMode="auto">
            <a:xfrm>
              <a:off x="3375885" y="5383529"/>
              <a:ext cx="634182"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 </a:t>
              </a:r>
            </a:p>
          </p:txBody>
        </p:sp>
        <p:sp>
          <p:nvSpPr>
            <p:cNvPr id="15" name="Rectangle 21">
              <a:extLst>
                <a:ext uri="{FF2B5EF4-FFF2-40B4-BE49-F238E27FC236}">
                  <a16:creationId xmlns:a16="http://schemas.microsoft.com/office/drawing/2014/main" id="{B3D36C94-7AA9-4010-B3D2-B1A1FBD8A4B5}"/>
                </a:ext>
              </a:extLst>
            </p:cNvPr>
            <p:cNvSpPr>
              <a:spLocks noChangeArrowheads="1"/>
            </p:cNvSpPr>
            <p:nvPr/>
          </p:nvSpPr>
          <p:spPr bwMode="auto">
            <a:xfrm>
              <a:off x="1911287" y="5380791"/>
              <a:ext cx="553954" cy="3084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(0,1)</a:t>
              </a:r>
            </a:p>
          </p:txBody>
        </p:sp>
        <p:sp>
          <p:nvSpPr>
            <p:cNvPr id="16" name="AutoShape 66">
              <a:extLst>
                <a:ext uri="{FF2B5EF4-FFF2-40B4-BE49-F238E27FC236}">
                  <a16:creationId xmlns:a16="http://schemas.microsoft.com/office/drawing/2014/main" id="{5922EAEF-4C5F-47C1-BB77-5928321E8863}"/>
                </a:ext>
              </a:extLst>
            </p:cNvPr>
            <p:cNvSpPr>
              <a:spLocks noChangeArrowheads="1"/>
            </p:cNvSpPr>
            <p:nvPr/>
          </p:nvSpPr>
          <p:spPr bwMode="auto">
            <a:xfrm>
              <a:off x="2504657" y="5374632"/>
              <a:ext cx="791422" cy="522736"/>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created by</a:t>
              </a:r>
            </a:p>
          </p:txBody>
        </p:sp>
        <p:cxnSp>
          <p:nvCxnSpPr>
            <p:cNvPr id="17" name="Straight Connector 16">
              <a:extLst>
                <a:ext uri="{FF2B5EF4-FFF2-40B4-BE49-F238E27FC236}">
                  <a16:creationId xmlns:a16="http://schemas.microsoft.com/office/drawing/2014/main" id="{2BB50C73-341C-476A-8F53-42BC24CE2775}"/>
                </a:ext>
              </a:extLst>
            </p:cNvPr>
            <p:cNvCxnSpPr>
              <a:stCxn id="12" idx="1"/>
              <a:endCxn id="16" idx="3"/>
            </p:cNvCxnSpPr>
            <p:nvPr/>
          </p:nvCxnSpPr>
          <p:spPr>
            <a:xfrm flipH="1">
              <a:off x="3296079" y="5636000"/>
              <a:ext cx="66597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36B1814-5739-49A1-AF79-F64579D80B7C}"/>
                </a:ext>
              </a:extLst>
            </p:cNvPr>
            <p:cNvCxnSpPr>
              <a:stCxn id="16" idx="1"/>
              <a:endCxn id="13" idx="3"/>
            </p:cNvCxnSpPr>
            <p:nvPr/>
          </p:nvCxnSpPr>
          <p:spPr>
            <a:xfrm flipH="1">
              <a:off x="1910203" y="5636000"/>
              <a:ext cx="594454"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Oval 18">
            <a:extLst>
              <a:ext uri="{FF2B5EF4-FFF2-40B4-BE49-F238E27FC236}">
                <a16:creationId xmlns:a16="http://schemas.microsoft.com/office/drawing/2014/main" id="{4E0B46A3-2ABF-4DA3-BF05-D94018058AF8}"/>
              </a:ext>
            </a:extLst>
          </p:cNvPr>
          <p:cNvSpPr/>
          <p:nvPr/>
        </p:nvSpPr>
        <p:spPr>
          <a:xfrm>
            <a:off x="8596625" y="3916263"/>
            <a:ext cx="583524"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name</a:t>
            </a:r>
          </a:p>
        </p:txBody>
      </p:sp>
      <p:cxnSp>
        <p:nvCxnSpPr>
          <p:cNvPr id="20" name="Straight Connector 19">
            <a:extLst>
              <a:ext uri="{FF2B5EF4-FFF2-40B4-BE49-F238E27FC236}">
                <a16:creationId xmlns:a16="http://schemas.microsoft.com/office/drawing/2014/main" id="{BA756BD5-6795-433F-BD2E-306A742677AF}"/>
              </a:ext>
            </a:extLst>
          </p:cNvPr>
          <p:cNvCxnSpPr>
            <a:stCxn id="19" idx="4"/>
            <a:endCxn id="12" idx="0"/>
          </p:cNvCxnSpPr>
          <p:nvPr/>
        </p:nvCxnSpPr>
        <p:spPr>
          <a:xfrm>
            <a:off x="8888387" y="4246767"/>
            <a:ext cx="2142" cy="52212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EE1F498-3263-4D46-82E5-FF2555F10B2C}"/>
              </a:ext>
            </a:extLst>
          </p:cNvPr>
          <p:cNvSpPr/>
          <p:nvPr/>
        </p:nvSpPr>
        <p:spPr>
          <a:xfrm>
            <a:off x="4034236" y="4455432"/>
            <a:ext cx="802010" cy="330504"/>
          </a:xfrm>
          <a:prstGeom prst="ellipse">
            <a:avLst/>
          </a:prstGeom>
          <a:solidFill>
            <a:schemeClr val="accent6">
              <a:lumMod val="40000"/>
              <a:lumOff val="6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u="sng" dirty="0" err="1">
                <a:solidFill>
                  <a:schemeClr val="tx1"/>
                </a:solidFill>
              </a:rPr>
              <a:t>ItemCode</a:t>
            </a:r>
            <a:endParaRPr lang="en-US" sz="1100" u="sng" dirty="0">
              <a:solidFill>
                <a:schemeClr val="tx1"/>
              </a:solidFill>
            </a:endParaRPr>
          </a:p>
        </p:txBody>
      </p:sp>
      <p:sp>
        <p:nvSpPr>
          <p:cNvPr id="22" name="Oval 21">
            <a:extLst>
              <a:ext uri="{FF2B5EF4-FFF2-40B4-BE49-F238E27FC236}">
                <a16:creationId xmlns:a16="http://schemas.microsoft.com/office/drawing/2014/main" id="{98A27FD9-5781-4F32-A4F5-1A5562F59A21}"/>
              </a:ext>
            </a:extLst>
          </p:cNvPr>
          <p:cNvSpPr/>
          <p:nvPr/>
        </p:nvSpPr>
        <p:spPr>
          <a:xfrm>
            <a:off x="4338835" y="4098585"/>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dirty="0">
                <a:solidFill>
                  <a:schemeClr val="tx1"/>
                </a:solidFill>
              </a:rPr>
              <a:t>type</a:t>
            </a:r>
          </a:p>
        </p:txBody>
      </p:sp>
      <p:cxnSp>
        <p:nvCxnSpPr>
          <p:cNvPr id="23" name="Straight Connector 22">
            <a:extLst>
              <a:ext uri="{FF2B5EF4-FFF2-40B4-BE49-F238E27FC236}">
                <a16:creationId xmlns:a16="http://schemas.microsoft.com/office/drawing/2014/main" id="{426832AA-634A-4CE9-9812-8978C68CFCC5}"/>
              </a:ext>
            </a:extLst>
          </p:cNvPr>
          <p:cNvCxnSpPr>
            <a:stCxn id="22" idx="4"/>
            <a:endCxn id="13" idx="0"/>
          </p:cNvCxnSpPr>
          <p:nvPr/>
        </p:nvCxnSpPr>
        <p:spPr>
          <a:xfrm>
            <a:off x="4739840" y="4429089"/>
            <a:ext cx="958967" cy="3405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31B687B4-33FC-4714-BE7F-B9091706FB9E}"/>
              </a:ext>
            </a:extLst>
          </p:cNvPr>
          <p:cNvSpPr/>
          <p:nvPr/>
        </p:nvSpPr>
        <p:spPr>
          <a:xfrm>
            <a:off x="5392780" y="3798271"/>
            <a:ext cx="637401" cy="26960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width</a:t>
            </a:r>
          </a:p>
        </p:txBody>
      </p:sp>
      <p:sp>
        <p:nvSpPr>
          <p:cNvPr id="25" name="Oval 24">
            <a:extLst>
              <a:ext uri="{FF2B5EF4-FFF2-40B4-BE49-F238E27FC236}">
                <a16:creationId xmlns:a16="http://schemas.microsoft.com/office/drawing/2014/main" id="{2DB05FE9-8EF0-4E48-A6AE-6D2DE844173C}"/>
              </a:ext>
            </a:extLst>
          </p:cNvPr>
          <p:cNvSpPr/>
          <p:nvPr/>
        </p:nvSpPr>
        <p:spPr>
          <a:xfrm>
            <a:off x="5812515" y="4059704"/>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weight</a:t>
            </a:r>
          </a:p>
        </p:txBody>
      </p:sp>
      <p:cxnSp>
        <p:nvCxnSpPr>
          <p:cNvPr id="26" name="Straight Connector 25">
            <a:extLst>
              <a:ext uri="{FF2B5EF4-FFF2-40B4-BE49-F238E27FC236}">
                <a16:creationId xmlns:a16="http://schemas.microsoft.com/office/drawing/2014/main" id="{54BC3DD0-D44C-4B85-BEB3-AB7AD8E0F4DB}"/>
              </a:ext>
            </a:extLst>
          </p:cNvPr>
          <p:cNvCxnSpPr>
            <a:stCxn id="24" idx="4"/>
            <a:endCxn id="13" idx="0"/>
          </p:cNvCxnSpPr>
          <p:nvPr/>
        </p:nvCxnSpPr>
        <p:spPr>
          <a:xfrm flipH="1">
            <a:off x="5698807" y="4067876"/>
            <a:ext cx="12674" cy="70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B2A5DCA-60DB-4632-80FC-5543BED18DA9}"/>
              </a:ext>
            </a:extLst>
          </p:cNvPr>
          <p:cNvCxnSpPr>
            <a:stCxn id="25" idx="3"/>
            <a:endCxn id="13" idx="0"/>
          </p:cNvCxnSpPr>
          <p:nvPr/>
        </p:nvCxnSpPr>
        <p:spPr>
          <a:xfrm flipH="1">
            <a:off x="5698807" y="4293445"/>
            <a:ext cx="207053" cy="4761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E6A5D75D-4CB2-4562-8F22-4CF9FC992198}"/>
              </a:ext>
            </a:extLst>
          </p:cNvPr>
          <p:cNvSpPr/>
          <p:nvPr/>
        </p:nvSpPr>
        <p:spPr>
          <a:xfrm>
            <a:off x="6014338" y="4376482"/>
            <a:ext cx="637401" cy="273845"/>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err="1">
                <a:solidFill>
                  <a:schemeClr val="tx1"/>
                </a:solidFill>
              </a:rPr>
              <a:t>loc’n</a:t>
            </a:r>
            <a:endParaRPr lang="en-US" sz="1100" dirty="0">
              <a:solidFill>
                <a:schemeClr val="tx1"/>
              </a:solidFill>
            </a:endParaRPr>
          </a:p>
        </p:txBody>
      </p:sp>
      <p:cxnSp>
        <p:nvCxnSpPr>
          <p:cNvPr id="29" name="Straight Connector 28">
            <a:extLst>
              <a:ext uri="{FF2B5EF4-FFF2-40B4-BE49-F238E27FC236}">
                <a16:creationId xmlns:a16="http://schemas.microsoft.com/office/drawing/2014/main" id="{E9B604A0-3F6D-4200-8F49-2E27EAFE9862}"/>
              </a:ext>
            </a:extLst>
          </p:cNvPr>
          <p:cNvCxnSpPr>
            <a:stCxn id="13" idx="0"/>
            <a:endCxn id="28" idx="2"/>
          </p:cNvCxnSpPr>
          <p:nvPr/>
        </p:nvCxnSpPr>
        <p:spPr>
          <a:xfrm flipV="1">
            <a:off x="5698807" y="4513405"/>
            <a:ext cx="315531" cy="256221"/>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3A00D1E-53A2-4056-BD38-5B74FDDDCE43}"/>
              </a:ext>
            </a:extLst>
          </p:cNvPr>
          <p:cNvSpPr/>
          <p:nvPr/>
        </p:nvSpPr>
        <p:spPr>
          <a:xfrm>
            <a:off x="9781009" y="4463866"/>
            <a:ext cx="961603" cy="224727"/>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err="1">
                <a:solidFill>
                  <a:schemeClr val="tx1"/>
                </a:solidFill>
              </a:rPr>
              <a:t>dod</a:t>
            </a:r>
            <a:endParaRPr lang="en-US" sz="1000" dirty="0">
              <a:solidFill>
                <a:schemeClr val="tx1"/>
              </a:solidFill>
            </a:endParaRPr>
          </a:p>
        </p:txBody>
      </p:sp>
      <p:cxnSp>
        <p:nvCxnSpPr>
          <p:cNvPr id="31" name="Straight Connector 30">
            <a:extLst>
              <a:ext uri="{FF2B5EF4-FFF2-40B4-BE49-F238E27FC236}">
                <a16:creationId xmlns:a16="http://schemas.microsoft.com/office/drawing/2014/main" id="{B0EC7E39-2528-48E9-87AB-FDCEC7BEF283}"/>
              </a:ext>
            </a:extLst>
          </p:cNvPr>
          <p:cNvCxnSpPr>
            <a:stCxn id="12" idx="0"/>
            <a:endCxn id="30" idx="2"/>
          </p:cNvCxnSpPr>
          <p:nvPr/>
        </p:nvCxnSpPr>
        <p:spPr>
          <a:xfrm flipV="1">
            <a:off x="8890529" y="4576230"/>
            <a:ext cx="890480" cy="1926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5">
            <a:extLst>
              <a:ext uri="{FF2B5EF4-FFF2-40B4-BE49-F238E27FC236}">
                <a16:creationId xmlns:a16="http://schemas.microsoft.com/office/drawing/2014/main" id="{0A614D4B-8CD7-4229-B454-71F65F669DFE}"/>
              </a:ext>
            </a:extLst>
          </p:cNvPr>
          <p:cNvSpPr>
            <a:spLocks noChangeArrowheads="1"/>
          </p:cNvSpPr>
          <p:nvPr/>
        </p:nvSpPr>
        <p:spPr bwMode="auto">
          <a:xfrm>
            <a:off x="2111308" y="3006925"/>
            <a:ext cx="1390495" cy="302028"/>
          </a:xfrm>
          <a:prstGeom prst="rect">
            <a:avLst/>
          </a:prstGeom>
          <a:solidFill>
            <a:schemeClr val="accent5">
              <a:lumMod val="20000"/>
              <a:lumOff val="80000"/>
            </a:schemeClr>
          </a:solidFill>
          <a:ln w="12700">
            <a:solidFill>
              <a:schemeClr val="accent5">
                <a:lumMod val="60000"/>
                <a:lumOff val="40000"/>
              </a:schemeClr>
            </a:solidFill>
            <a:miter lim="800000"/>
            <a:headEnd/>
            <a:tailEnd/>
          </a:ln>
          <a:effectLst>
            <a:outerShdw blurRad="50800" dist="76200" dir="8100000" algn="tr" rotWithShape="0">
              <a:prstClr val="black">
                <a:alpha val="40000"/>
              </a:prstClr>
            </a:outerShdw>
          </a:effectLst>
        </p:spPr>
        <p:txBody>
          <a:bodyPr wrap="none" anchor="ctr"/>
          <a:lstStyle/>
          <a:p>
            <a:pPr algn="ctr"/>
            <a:r>
              <a:rPr lang="en-US" sz="1287" dirty="0"/>
              <a:t>Museum</a:t>
            </a:r>
          </a:p>
        </p:txBody>
      </p:sp>
      <p:sp>
        <p:nvSpPr>
          <p:cNvPr id="33" name="AutoShape 66">
            <a:extLst>
              <a:ext uri="{FF2B5EF4-FFF2-40B4-BE49-F238E27FC236}">
                <a16:creationId xmlns:a16="http://schemas.microsoft.com/office/drawing/2014/main" id="{1F4DE7DE-975C-40B9-8E2D-365F09660ACE}"/>
              </a:ext>
            </a:extLst>
          </p:cNvPr>
          <p:cNvSpPr>
            <a:spLocks noChangeArrowheads="1"/>
          </p:cNvSpPr>
          <p:nvPr/>
        </p:nvSpPr>
        <p:spPr bwMode="auto">
          <a:xfrm>
            <a:off x="2492963" y="3991466"/>
            <a:ext cx="727396" cy="480447"/>
          </a:xfrm>
          <a:prstGeom prst="diamond">
            <a:avLst/>
          </a:prstGeom>
          <a:solidFill>
            <a:schemeClr val="accent6">
              <a:lumMod val="20000"/>
              <a:lumOff val="80000"/>
            </a:schemeClr>
          </a:solidFill>
          <a:ln w="12700">
            <a:solidFill>
              <a:schemeClr val="accent6">
                <a:lumMod val="60000"/>
                <a:lumOff val="40000"/>
              </a:schemeClr>
            </a:solidFill>
            <a:miter lim="800000"/>
            <a:headEnd/>
            <a:tailEnd/>
          </a:ln>
          <a:effectLst>
            <a:outerShdw blurRad="50800" dist="76200" dir="8100000" algn="tr" rotWithShape="0">
              <a:prstClr val="black">
                <a:alpha val="40000"/>
              </a:prstClr>
            </a:outerShdw>
          </a:effectLst>
        </p:spPr>
        <p:txBody>
          <a:bodyPr wrap="none" lIns="0" tIns="0" rIns="0" bIns="0" anchor="ctr" anchorCtr="0">
            <a:noAutofit/>
          </a:bodyPr>
          <a:lstStyle/>
          <a:p>
            <a:pPr algn="ctr"/>
            <a:r>
              <a:rPr lang="en-US" sz="1287" dirty="0">
                <a:solidFill>
                  <a:srgbClr val="000000"/>
                </a:solidFill>
                <a:latin typeface="Helv" charset="0"/>
              </a:rPr>
              <a:t>collects</a:t>
            </a:r>
          </a:p>
        </p:txBody>
      </p:sp>
      <p:cxnSp>
        <p:nvCxnSpPr>
          <p:cNvPr id="34" name="Straight Connector 33">
            <a:extLst>
              <a:ext uri="{FF2B5EF4-FFF2-40B4-BE49-F238E27FC236}">
                <a16:creationId xmlns:a16="http://schemas.microsoft.com/office/drawing/2014/main" id="{77B3DBE5-7052-4EED-A2CA-C50BAC7A3654}"/>
              </a:ext>
            </a:extLst>
          </p:cNvPr>
          <p:cNvCxnSpPr/>
          <p:nvPr/>
        </p:nvCxnSpPr>
        <p:spPr>
          <a:xfrm flipH="1" flipV="1">
            <a:off x="2978123" y="4418752"/>
            <a:ext cx="1969258" cy="621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87987E2-D427-4EAA-8AC9-CA7CD37F544D}"/>
              </a:ext>
            </a:extLst>
          </p:cNvPr>
          <p:cNvCxnSpPr>
            <a:stCxn id="32" idx="2"/>
            <a:endCxn id="33" idx="0"/>
          </p:cNvCxnSpPr>
          <p:nvPr/>
        </p:nvCxnSpPr>
        <p:spPr>
          <a:xfrm>
            <a:off x="2806556" y="3308953"/>
            <a:ext cx="50105" cy="6825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21">
            <a:extLst>
              <a:ext uri="{FF2B5EF4-FFF2-40B4-BE49-F238E27FC236}">
                <a16:creationId xmlns:a16="http://schemas.microsoft.com/office/drawing/2014/main" id="{5F740890-D79C-40CB-8FDC-0689B050E2CC}"/>
              </a:ext>
            </a:extLst>
          </p:cNvPr>
          <p:cNvSpPr>
            <a:spLocks noChangeArrowheads="1"/>
          </p:cNvSpPr>
          <p:nvPr/>
        </p:nvSpPr>
        <p:spPr bwMode="auto">
          <a:xfrm>
            <a:off x="2857387" y="3407982"/>
            <a:ext cx="536390"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(1,N)</a:t>
            </a:r>
          </a:p>
        </p:txBody>
      </p:sp>
      <p:sp>
        <p:nvSpPr>
          <p:cNvPr id="37" name="Rectangle 21">
            <a:extLst>
              <a:ext uri="{FF2B5EF4-FFF2-40B4-BE49-F238E27FC236}">
                <a16:creationId xmlns:a16="http://schemas.microsoft.com/office/drawing/2014/main" id="{4D783D00-B9BB-4795-8872-3FA282B31485}"/>
              </a:ext>
            </a:extLst>
          </p:cNvPr>
          <p:cNvSpPr>
            <a:spLocks noChangeArrowheads="1"/>
          </p:cNvSpPr>
          <p:nvPr/>
        </p:nvSpPr>
        <p:spPr bwMode="auto">
          <a:xfrm>
            <a:off x="4415187" y="4898007"/>
            <a:ext cx="509139" cy="2835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4626" tIns="42314" rIns="84626" bIns="42314">
            <a:spAutoFit/>
          </a:bodyPr>
          <a:lstStyle/>
          <a:p>
            <a:r>
              <a:rPr lang="en-US" sz="1287" dirty="0">
                <a:latin typeface="Helv" charset="0"/>
              </a:rPr>
              <a:t>(1,1)</a:t>
            </a:r>
          </a:p>
        </p:txBody>
      </p:sp>
      <p:sp>
        <p:nvSpPr>
          <p:cNvPr id="38" name="Oval 37">
            <a:extLst>
              <a:ext uri="{FF2B5EF4-FFF2-40B4-BE49-F238E27FC236}">
                <a16:creationId xmlns:a16="http://schemas.microsoft.com/office/drawing/2014/main" id="{1DF82DEE-57B5-443B-B84F-EF4A5F6693BA}"/>
              </a:ext>
            </a:extLst>
          </p:cNvPr>
          <p:cNvSpPr/>
          <p:nvPr/>
        </p:nvSpPr>
        <p:spPr>
          <a:xfrm>
            <a:off x="3537079" y="2554709"/>
            <a:ext cx="802010" cy="330504"/>
          </a:xfrm>
          <a:prstGeom prst="ellipse">
            <a:avLst/>
          </a:prstGeom>
          <a:solidFill>
            <a:schemeClr val="accent3">
              <a:lumMod val="20000"/>
              <a:lumOff val="80000"/>
            </a:schemeClr>
          </a:solidFill>
          <a:ln w="12700">
            <a:solidFill>
              <a:schemeClr val="tx1"/>
            </a:solidFill>
            <a:prstDash val="soli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87" u="sng" dirty="0">
                <a:solidFill>
                  <a:schemeClr val="tx1"/>
                </a:solidFill>
              </a:rPr>
              <a:t>Name</a:t>
            </a:r>
          </a:p>
        </p:txBody>
      </p:sp>
      <p:cxnSp>
        <p:nvCxnSpPr>
          <p:cNvPr id="39" name="Straight Connector 38">
            <a:extLst>
              <a:ext uri="{FF2B5EF4-FFF2-40B4-BE49-F238E27FC236}">
                <a16:creationId xmlns:a16="http://schemas.microsoft.com/office/drawing/2014/main" id="{C3FDFF8A-996C-4939-A03E-57D51290B228}"/>
              </a:ext>
            </a:extLst>
          </p:cNvPr>
          <p:cNvCxnSpPr>
            <a:cxnSpLocks/>
            <a:stCxn id="38" idx="2"/>
            <a:endCxn id="32" idx="0"/>
          </p:cNvCxnSpPr>
          <p:nvPr/>
        </p:nvCxnSpPr>
        <p:spPr>
          <a:xfrm flipH="1">
            <a:off x="2806556" y="2719961"/>
            <a:ext cx="730523" cy="2869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34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11A1DB-BC85-45AC-97A3-CA533F1FA598}"/>
              </a:ext>
            </a:extLst>
          </p:cNvPr>
          <p:cNvSpPr/>
          <p:nvPr/>
        </p:nvSpPr>
        <p:spPr>
          <a:xfrm>
            <a:off x="374822" y="213836"/>
            <a:ext cx="11817178" cy="1754326"/>
          </a:xfrm>
          <a:prstGeom prst="rect">
            <a:avLst/>
          </a:prstGeom>
        </p:spPr>
        <p:txBody>
          <a:bodyPr wrap="square">
            <a:spAutoFit/>
          </a:bodyPr>
          <a:lstStyle/>
          <a:p>
            <a:r>
              <a:rPr lang="en-US" dirty="0"/>
              <a:t>An art museum owns a Large collection of art works. Each work is described by an item code, title, type and size.  Size is further decomposed into height, width, and weight. The size information is important for storage and transportation considerations.  A work is develop by an artist, But the artist for some works may not be known. An artist is described by an artist id, name, date of birth, and date of death (null for living artists).  Only data about artists for works currently owned by the museum are kept in the database. At any point in time, a work can be on display, held in storage, or on loan to another museum.</a:t>
            </a:r>
          </a:p>
        </p:txBody>
      </p:sp>
      <p:pic>
        <p:nvPicPr>
          <p:cNvPr id="2" name="Picture 1">
            <a:extLst>
              <a:ext uri="{FF2B5EF4-FFF2-40B4-BE49-F238E27FC236}">
                <a16:creationId xmlns:a16="http://schemas.microsoft.com/office/drawing/2014/main" id="{EC9BD9F2-A271-4FAF-8FE2-8A2D9488547D}"/>
              </a:ext>
            </a:extLst>
          </p:cNvPr>
          <p:cNvPicPr>
            <a:picLocks noChangeAspect="1"/>
          </p:cNvPicPr>
          <p:nvPr/>
        </p:nvPicPr>
        <p:blipFill>
          <a:blip r:embed="rId2"/>
          <a:stretch>
            <a:fillRect/>
          </a:stretch>
        </p:blipFill>
        <p:spPr>
          <a:xfrm>
            <a:off x="1390650" y="2417846"/>
            <a:ext cx="9887604" cy="2632414"/>
          </a:xfrm>
          <a:prstGeom prst="rect">
            <a:avLst/>
          </a:prstGeom>
        </p:spPr>
      </p:pic>
    </p:spTree>
    <p:extLst>
      <p:ext uri="{BB962C8B-B14F-4D97-AF65-F5344CB8AC3E}">
        <p14:creationId xmlns:p14="http://schemas.microsoft.com/office/powerpoint/2010/main" val="3276350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516</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Helv</vt:lpstr>
      <vt:lpstr>Office Theme</vt:lpstr>
      <vt:lpstr> Art Museum</vt:lpstr>
      <vt:lpstr>Art Museum Description</vt:lpstr>
      <vt:lpstr>Art Museum Description</vt:lpstr>
      <vt:lpstr>Chen’s Notation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2020-01-20T02:56:31Z</dcterms:created>
  <dcterms:modified xsi:type="dcterms:W3CDTF">2023-12-30T12:42:36Z</dcterms:modified>
</cp:coreProperties>
</file>