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464" r:id="rId11"/>
    <p:sldId id="273" r:id="rId12"/>
    <p:sldId id="274" r:id="rId13"/>
    <p:sldId id="275" r:id="rId14"/>
    <p:sldId id="276" r:id="rId15"/>
    <p:sldId id="277" r:id="rId16"/>
    <p:sldId id="4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4CD4-DC8D-4BCD-BC2E-9AD0DD4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2B7A2-AA34-4F40-AEA0-45F025DE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F546-5986-4125-9041-44D5492B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988C-5CAE-46B7-9831-F6FDD7B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EB33-90AF-409C-9334-C74733B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B743-5791-4C51-AD3D-EFFE2A79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55DB4-E7F3-441F-BB9F-F1C1CD30F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614F-31DD-4C57-91C5-E6EDB6BB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E218B-9E9E-4E07-81B3-1D26201D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BCEC-872B-4A0E-8315-916DBDF8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197E-397C-49BF-BA5C-5C551E50B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E916B-35A0-49E8-B618-CA216DD8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A7EC-16F1-42AE-A42D-945D7C4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2B73-811D-4A85-98F1-4A1A7F95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E7A6-A908-42D4-B017-4CBCBB5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0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3803-E05B-432C-B1DD-8BF0C1FB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0C0E-7988-4C25-8800-24F3C29E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9788-34A2-4E6D-872A-C95D3EE2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44326-192E-4465-8D5F-B5FE0E97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2528-97E1-4306-B9B2-87B420DB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3F8-902A-4D1A-9595-097EB6AD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F946-1EF0-40FD-B3F2-AEB1477D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158F-A310-4DAE-BD89-B5435961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385F-9A79-4586-A8F5-01794C49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6770-9134-43CE-8680-76956A2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7C9C-12F7-475A-8790-7E8CA93D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3089-05CB-4328-B8A4-3A3DE1128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1C2F-665F-4101-BD02-57D00472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95AB6-0CFE-40A4-8447-26F25960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35C1A-3C4F-4B29-A395-6C11EE0F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7A33E-F786-4872-83C7-E095CCEA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18C0-9628-48C4-9886-F8547520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487A4-787D-4831-92D3-6D12E425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7AB6F-648B-41A8-B246-018C29B2A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ED8CD-35A5-4AD3-B1BA-772827F12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FDE60-826C-47DC-B76F-86B23CD4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D90D3-1BF9-4A07-81AC-C077BF24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FF595-EFAF-4499-BD12-3E590DDC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73C3E-FE9E-4926-970F-DC58AF5D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83D7-A502-4D75-B57A-479E647F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40A2-3B79-4BA2-93EF-3B585A28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8FF37-927E-4868-8DCC-397513FF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1A3C8-9F86-43C1-94F2-223A3D68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8F2DE-28A1-4225-BF13-B6DA42F9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8C823-DED3-476B-ACF1-B7E14A6D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2103-417A-4F5C-80B1-5779B1D9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3A02-6FDB-43C4-AA00-6366233B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31FF-EFDB-400E-831B-66E305BC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04F08-E75D-419E-A282-CE18A21B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C787F-9CF8-4CB3-944D-55599A1E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CBC1-5D93-4364-B9FA-E63BF608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796A-9C59-4D71-9DC3-4D370E17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4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7DE5-F7B0-40EE-8963-A78222EF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71E28-F33A-4C0D-9238-F0BD44122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5B873-9E8B-4D33-972F-D5934F350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78A5-6BFE-45EE-8808-5D84C4A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ABFD-B7E3-43F5-921C-6199647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FB8AB-89A2-4AE3-B2A6-53DC5204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55274-2913-4FC5-9DAF-B6B2298B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28FF-5160-4D51-B4B1-9F2B188F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683-D601-4305-8678-1906D141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F842-2098-41E0-AA7C-9CD678E8ACEC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43E-4907-442A-BFE8-BC0FB9AE4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B4791-B978-4D56-9BBA-F2F526CF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74AD-A324-459A-84BC-6EA96934B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9BB-9DAE-4733-811A-9809477C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82746"/>
            <a:ext cx="10058400" cy="1450757"/>
          </a:xfrm>
        </p:spPr>
        <p:txBody>
          <a:bodyPr>
            <a:noAutofit/>
          </a:bodyPr>
          <a:lstStyle/>
          <a:p>
            <a:pPr algn="ctr"/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Conceptual Modeling EXAMPLE</a:t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Highline University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41CB1-E865-4428-8957-46951A23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9BDA-CE90-4E40-AFC2-1FF5A39EE2D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AC7C-D692-4C09-91CC-4977BB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4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F845-92D9-4B86-9C09-1DA04E97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" y="208273"/>
            <a:ext cx="11207932" cy="1193854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Figure 5-47 </a:t>
            </a:r>
            <a:br>
              <a:rPr lang="en-US" sz="3000" dirty="0"/>
            </a:br>
            <a:r>
              <a:rPr lang="en-US" sz="3000" dirty="0"/>
              <a:t>Alternate Data Models for the DEPARTMENT-to-PROFESSOR Relationships</a:t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307A0-EAF3-47BC-B3D8-9C6408A8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55885" y="133443"/>
            <a:ext cx="4370553" cy="7094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3E1A6E-8A0F-4294-8B74-1945D4626805}"/>
              </a:ext>
            </a:extLst>
          </p:cNvPr>
          <p:cNvSpPr txBox="1"/>
          <p:nvPr/>
        </p:nvSpPr>
        <p:spPr>
          <a:xfrm>
            <a:off x="92909" y="586599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does this tell you?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61D93-AD2E-4F59-B44A-7E9AF512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60" y="6410325"/>
            <a:ext cx="61817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05" y="1941320"/>
            <a:ext cx="8229600" cy="3845507"/>
          </a:xfrm>
          <a:prstGeom prst="rect">
            <a:avLst/>
          </a:prstGeom>
        </p:spPr>
      </p:pic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/>
              <a:t>Highline University</a:t>
            </a:r>
            <a:br>
              <a:rPr lang="en-US"/>
            </a:br>
            <a:r>
              <a:rPr lang="en-US" sz="3600"/>
              <a:t>The Department Student Report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0338CF5A-A163-4BE6-8374-ACE9BB2394EB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4851" y="6356350"/>
            <a:ext cx="324654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dirty="0">
                <a:solidFill>
                  <a:srgbClr val="5F978D"/>
                </a:solidFill>
              </a:rPr>
              <a:t>©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6331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08539"/>
            <a:ext cx="8229600" cy="4753659"/>
          </a:xfrm>
          <a:prstGeom prst="rect">
            <a:avLst/>
          </a:prstGeom>
        </p:spPr>
      </p:pic>
      <p:sp>
        <p:nvSpPr>
          <p:cNvPr id="82947" name="Title 1"/>
          <p:cNvSpPr>
            <a:spLocks noGrp="1"/>
          </p:cNvSpPr>
          <p:nvPr>
            <p:ph type="title"/>
          </p:nvPr>
        </p:nvSpPr>
        <p:spPr>
          <a:xfrm>
            <a:off x="279389" y="168712"/>
            <a:ext cx="8229600" cy="942241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Third Data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12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437" y="1939895"/>
            <a:ext cx="5051163" cy="3980589"/>
          </a:xfrm>
          <a:prstGeom prst="rect">
            <a:avLst/>
          </a:prstGeom>
        </p:spPr>
      </p:pic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731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Sample Student Acceptance Letter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13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4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524000"/>
            <a:ext cx="6502744" cy="4722360"/>
          </a:xfrm>
          <a:prstGeom prst="rect">
            <a:avLst/>
          </a:prstGeom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731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Fourth Data Model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14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VIDA~1\AppData\Local\Temp\SNAGHTML8cc55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78" y="1524000"/>
            <a:ext cx="6450257" cy="47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83136" y="242164"/>
            <a:ext cx="8229600" cy="11731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Final Data Model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0FE4E-5BE4-4B27-A696-ABA7D52A0464}"/>
              </a:ext>
            </a:extLst>
          </p:cNvPr>
          <p:cNvSpPr txBox="1"/>
          <p:nvPr/>
        </p:nvSpPr>
        <p:spPr>
          <a:xfrm>
            <a:off x="259773" y="5631873"/>
            <a:ext cx="330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more than one relationship between two entities.</a:t>
            </a:r>
          </a:p>
        </p:txBody>
      </p:sp>
    </p:spTree>
    <p:extLst>
      <p:ext uri="{BB962C8B-B14F-4D97-AF65-F5344CB8AC3E}">
        <p14:creationId xmlns:p14="http://schemas.microsoft.com/office/powerpoint/2010/main" val="356490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05A-1519-44FA-8A49-23AA2B8A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0582-2F3E-41C9-B58F-CA490B1C1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09461"/>
            <a:ext cx="9982200" cy="100716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draw a conceptual model given a description or the application domain or reports that are in use? </a:t>
            </a:r>
          </a:p>
        </p:txBody>
      </p:sp>
    </p:spTree>
    <p:extLst>
      <p:ext uri="{BB962C8B-B14F-4D97-AF65-F5344CB8AC3E}">
        <p14:creationId xmlns:p14="http://schemas.microsoft.com/office/powerpoint/2010/main" val="17617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981200" y="265930"/>
            <a:ext cx="8229600" cy="1325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Highline University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Creating a Data Model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2</a:t>
            </a:fld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6605" y="635634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sz="1100" dirty="0">
                <a:solidFill>
                  <a:srgbClr val="5F978D"/>
                </a:solidFill>
              </a:rPr>
              <a:t>© 2019 Pearson Education, Inc.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151727"/>
            <a:ext cx="9626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Suppose the administration at a hypothetical university named </a:t>
            </a:r>
            <a:r>
              <a:rPr lang="en-US" sz="3200" b="1" dirty="0">
                <a:solidFill>
                  <a:srgbClr val="0099CC"/>
                </a:solidFill>
              </a:rPr>
              <a:t>Highline University </a:t>
            </a:r>
            <a:r>
              <a:rPr lang="en-US" sz="3200" dirty="0"/>
              <a:t>wants to create a database to track colleges, departments, faculty, and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To do this, a data modeling team has collected a series of reports as part of its requirements determination.</a:t>
            </a:r>
          </a:p>
        </p:txBody>
      </p:sp>
    </p:spTree>
    <p:extLst>
      <p:ext uri="{BB962C8B-B14F-4D97-AF65-F5344CB8AC3E}">
        <p14:creationId xmlns:p14="http://schemas.microsoft.com/office/powerpoint/2010/main" val="147331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39" y="1915684"/>
            <a:ext cx="8229600" cy="3811404"/>
          </a:xfrm>
          <a:prstGeom prst="rect">
            <a:avLst/>
          </a:prstGeom>
        </p:spPr>
      </p:pic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/>
              <a:t>Highline University</a:t>
            </a:r>
            <a:br>
              <a:rPr lang="en-US"/>
            </a:br>
            <a:r>
              <a:rPr lang="en-US" sz="3600"/>
              <a:t>The College Report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3</a:t>
            </a:fld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62059" y="6400799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sz="1100" dirty="0">
                <a:solidFill>
                  <a:srgbClr val="5F978D"/>
                </a:solidFill>
              </a:rPr>
              <a:t>© 2019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16228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99" y="2340836"/>
            <a:ext cx="5038095" cy="2238095"/>
          </a:xfrm>
          <a:prstGeom prst="rect">
            <a:avLst/>
          </a:prstGeom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/>
              <a:t>Highline University</a:t>
            </a:r>
            <a:br>
              <a:rPr lang="en-US"/>
            </a:br>
            <a:r>
              <a:rPr lang="en-US" sz="3600"/>
              <a:t>First Data Model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1668" y="6400799"/>
            <a:ext cx="2924577" cy="365125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sz="1100" dirty="0">
                <a:solidFill>
                  <a:srgbClr val="5F978D"/>
                </a:solidFill>
              </a:rPr>
              <a:t>© 2016 Pearson Education,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F555-7F71-46C3-A89D-A5FFABF3EA2A}"/>
              </a:ext>
            </a:extLst>
          </p:cNvPr>
          <p:cNvSpPr txBox="1"/>
          <p:nvPr/>
        </p:nvSpPr>
        <p:spPr>
          <a:xfrm>
            <a:off x="2577624" y="4915857"/>
            <a:ext cx="747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Interpretation?</a:t>
            </a:r>
          </a:p>
          <a:p>
            <a:r>
              <a:rPr lang="en-US" dirty="0"/>
              <a:t>A college has one to many departments; a department is required to belong to one and only one college. </a:t>
            </a:r>
          </a:p>
        </p:txBody>
      </p:sp>
    </p:spTree>
    <p:extLst>
      <p:ext uri="{BB962C8B-B14F-4D97-AF65-F5344CB8AC3E}">
        <p14:creationId xmlns:p14="http://schemas.microsoft.com/office/powerpoint/2010/main" val="40700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88" y="1934132"/>
            <a:ext cx="7749611" cy="4161178"/>
          </a:xfrm>
          <a:prstGeom prst="rect">
            <a:avLst/>
          </a:prstGeom>
        </p:spPr>
      </p:pic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/>
              <a:t>Highline University</a:t>
            </a:r>
            <a:br>
              <a:rPr lang="en-US"/>
            </a:br>
            <a:r>
              <a:rPr lang="en-US" sz="3600"/>
              <a:t>The Department Report</a:t>
            </a:r>
            <a:endParaRPr lang="en-US"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5</a:t>
            </a:fld>
            <a:endParaRPr lang="en-US"/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6744" y="6447263"/>
            <a:ext cx="3336701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dirty="0">
                <a:solidFill>
                  <a:srgbClr val="5F978D"/>
                </a:solidFill>
              </a:rPr>
              <a:t>© 2019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10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27902"/>
            <a:ext cx="8229600" cy="3291840"/>
          </a:xfrm>
          <a:prstGeom prst="rect">
            <a:avLst/>
          </a:prstGeom>
        </p:spPr>
      </p:pic>
      <p:sp>
        <p:nvSpPr>
          <p:cNvPr id="7782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600" dirty="0"/>
              <a:t>Second Data Model I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5-</a:t>
            </a:r>
            <a:fld id="{0338CF5A-A163-4BE6-8374-ACE9BB2394EB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34851" y="6356350"/>
            <a:ext cx="3246549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dirty="0">
                <a:solidFill>
                  <a:srgbClr val="5F978D"/>
                </a:solidFill>
              </a:rPr>
              <a:t>©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74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11524"/>
            <a:ext cx="8233048" cy="3251866"/>
          </a:xfrm>
          <a:prstGeom prst="rect">
            <a:avLst/>
          </a:prstGeom>
        </p:spPr>
      </p:pic>
      <p:sp>
        <p:nvSpPr>
          <p:cNvPr id="78851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255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600" dirty="0"/>
              <a:t>Second Data Model II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7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298" y="1589517"/>
            <a:ext cx="5674441" cy="4138302"/>
          </a:xfrm>
          <a:prstGeom prst="rect">
            <a:avLst/>
          </a:prstGeom>
        </p:spPr>
      </p:pic>
      <p:sp>
        <p:nvSpPr>
          <p:cNvPr id="79875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74103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Second Data Model III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8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4" y="1608243"/>
            <a:ext cx="7085647" cy="4636982"/>
          </a:xfrm>
          <a:prstGeom prst="rect">
            <a:avLst/>
          </a:prstGeom>
        </p:spPr>
      </p:pic>
      <p:sp>
        <p:nvSpPr>
          <p:cNvPr id="80899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73162"/>
          </a:xfrm>
        </p:spPr>
        <p:txBody>
          <a:bodyPr/>
          <a:lstStyle/>
          <a:p>
            <a:r>
              <a:rPr lang="en-US" dirty="0"/>
              <a:t>Highline University</a:t>
            </a:r>
            <a:br>
              <a:rPr lang="en-US" dirty="0"/>
            </a:br>
            <a:r>
              <a:rPr lang="en-US" sz="3200" dirty="0"/>
              <a:t>Second Data Model IV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0338CF5A-A163-4BE6-8374-ACE9BB2394EB}" type="slidenum">
              <a:rPr lang="en-US" smtClean="0"/>
              <a:pPr/>
              <a:t>9</a:t>
            </a:fld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320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Conceptual Modeling EXAMPLE Highline University</vt:lpstr>
      <vt:lpstr>Highline University Creating a Data Model</vt:lpstr>
      <vt:lpstr>Highline University The College Report</vt:lpstr>
      <vt:lpstr>Highline University First Data Model</vt:lpstr>
      <vt:lpstr>Highline University The Department Report</vt:lpstr>
      <vt:lpstr>Highline University Second Data Model I</vt:lpstr>
      <vt:lpstr>Highline University Second Data Model II</vt:lpstr>
      <vt:lpstr>Highline University Second Data Model III</vt:lpstr>
      <vt:lpstr>Highline University Second Data Model IV</vt:lpstr>
      <vt:lpstr>Figure 5-47  Alternate Data Models for the DEPARTMENT-to-PROFESSOR Relationships </vt:lpstr>
      <vt:lpstr>Highline University The Department Student Report</vt:lpstr>
      <vt:lpstr>Highline University Third Data Model</vt:lpstr>
      <vt:lpstr>Highline University Sample Student Acceptance Letter</vt:lpstr>
      <vt:lpstr>Highline University Fourth Data Model</vt:lpstr>
      <vt:lpstr>Highline University Final Data Model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Modeling EXAMPLE Highline University</dc:title>
  <dc:creator>Veda Storey</dc:creator>
  <cp:lastModifiedBy>Veda C Storey</cp:lastModifiedBy>
  <cp:revision>3</cp:revision>
  <dcterms:created xsi:type="dcterms:W3CDTF">2022-01-01T17:15:37Z</dcterms:created>
  <dcterms:modified xsi:type="dcterms:W3CDTF">2023-12-30T03:24:27Z</dcterms:modified>
</cp:coreProperties>
</file>