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2" r:id="rId2"/>
    <p:sldId id="282" r:id="rId3"/>
    <p:sldId id="285" r:id="rId4"/>
    <p:sldId id="286" r:id="rId5"/>
    <p:sldId id="289" r:id="rId6"/>
    <p:sldId id="288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83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8040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 </a:t>
            </a:r>
          </a:p>
          <a:p>
            <a:r>
              <a:rPr lang="en-US" dirty="0"/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FCB7-8996-D120-2ACE-2CA08AC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3D51-0F9D-7A04-4DA4-7C4D112B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207" y="917339"/>
            <a:ext cx="5122926" cy="43513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Introduction to course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The nature </a:t>
            </a:r>
            <a:r>
              <a:rPr lang="en-US" sz="3200" b="1" dirty="0" err="1"/>
              <a:t>fo</a:t>
            </a:r>
            <a:r>
              <a:rPr lang="en-US" sz="3200" b="1" dirty="0"/>
              <a:t> data and Chapter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Conceptual Modeling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Entity-relationship model</a:t>
            </a:r>
          </a:p>
        </p:txBody>
      </p:sp>
    </p:spTree>
    <p:extLst>
      <p:ext uri="{BB962C8B-B14F-4D97-AF65-F5344CB8AC3E}">
        <p14:creationId xmlns:p14="http://schemas.microsoft.com/office/powerpoint/2010/main" val="215454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C6A0-1111-724A-3DD9-6F3AECE2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45" y="563932"/>
            <a:ext cx="622953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Oracle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D42D5-9568-CF72-018F-6B5099A4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19" y="723223"/>
            <a:ext cx="4991797" cy="3658111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C4BC19F-BFAC-1F15-3A4F-3F794EE7B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56614"/>
              </p:ext>
            </p:extLst>
          </p:nvPr>
        </p:nvGraphicFramePr>
        <p:xfrm>
          <a:off x="248241" y="3840757"/>
          <a:ext cx="6029039" cy="259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039">
                  <a:extLst>
                    <a:ext uri="{9D8B030D-6E8A-4147-A177-3AD203B41FA5}">
                      <a16:colId xmlns:a16="http://schemas.microsoft.com/office/drawing/2014/main" val="1627123629"/>
                    </a:ext>
                  </a:extLst>
                </a:gridCol>
              </a:tblGrid>
              <a:tr h="33157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Oracle connection parameters: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7" marR="19757" marT="19757" marB="0" anchor="b"/>
                </a:tc>
                <a:extLst>
                  <a:ext uri="{0D108BD9-81ED-4DB2-BD59-A6C34878D82A}">
                    <a16:rowId xmlns:a16="http://schemas.microsoft.com/office/drawing/2014/main" val="844840468"/>
                  </a:ext>
                </a:extLst>
              </a:tr>
              <a:tr h="331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Hostname: 10.252.14.53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7" marR="19757" marT="19757" marB="0" anchor="ctr"/>
                </a:tc>
                <a:extLst>
                  <a:ext uri="{0D108BD9-81ED-4DB2-BD59-A6C34878D82A}">
                    <a16:rowId xmlns:a16="http://schemas.microsoft.com/office/drawing/2014/main" val="3106284464"/>
                  </a:ext>
                </a:extLst>
              </a:tr>
              <a:tr h="331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Port: 1521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7" marR="19757" marT="19757" marB="0" anchor="ctr"/>
                </a:tc>
                <a:extLst>
                  <a:ext uri="{0D108BD9-81ED-4DB2-BD59-A6C34878D82A}">
                    <a16:rowId xmlns:a16="http://schemas.microsoft.com/office/drawing/2014/main" val="592967622"/>
                  </a:ext>
                </a:extLst>
              </a:tr>
              <a:tr h="331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SID:  orcl1  [Note this is like “Oracle1” abbreviated.]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7" marR="19757" marT="19757" marB="0" anchor="ctr"/>
                </a:tc>
                <a:extLst>
                  <a:ext uri="{0D108BD9-81ED-4DB2-BD59-A6C34878D82A}">
                    <a16:rowId xmlns:a16="http://schemas.microsoft.com/office/drawing/2014/main" val="2207258402"/>
                  </a:ext>
                </a:extLst>
              </a:tr>
              <a:tr h="331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Username:  [GIVEN OUT IN CLASS]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7" marR="19757" marT="19757" marB="0" anchor="ctr"/>
                </a:tc>
                <a:extLst>
                  <a:ext uri="{0D108BD9-81ED-4DB2-BD59-A6C34878D82A}">
                    <a16:rowId xmlns:a16="http://schemas.microsoft.com/office/drawing/2014/main" val="640293371"/>
                  </a:ext>
                </a:extLst>
              </a:tr>
              <a:tr h="331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Password:    [GIVEN OUT IN CLASS]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7" marR="19757" marT="19757" marB="0" anchor="ctr"/>
                </a:tc>
                <a:extLst>
                  <a:ext uri="{0D108BD9-81ED-4DB2-BD59-A6C34878D82A}">
                    <a16:rowId xmlns:a16="http://schemas.microsoft.com/office/drawing/2014/main" val="3570909680"/>
                  </a:ext>
                </a:extLst>
              </a:tr>
              <a:tr h="339652"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7" marR="19757" marT="19757" marB="0" anchor="b"/>
                </a:tc>
                <a:extLst>
                  <a:ext uri="{0D108BD9-81ED-4DB2-BD59-A6C34878D82A}">
                    <a16:rowId xmlns:a16="http://schemas.microsoft.com/office/drawing/2014/main" val="3845753233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4464E5C-A81A-F5F0-4727-597B10C700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2193" y="2001187"/>
            <a:ext cx="2585126" cy="1102180"/>
          </a:xfrm>
          <a:prstGeom prst="bentConnector3">
            <a:avLst/>
          </a:prstGeom>
          <a:ln w="381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9E8381-7EBC-00B5-9D2C-8D96B2D02A3B}"/>
              </a:ext>
            </a:extLst>
          </p:cNvPr>
          <p:cNvCxnSpPr>
            <a:cxnSpLocks/>
          </p:cNvCxnSpPr>
          <p:nvPr/>
        </p:nvCxnSpPr>
        <p:spPr>
          <a:xfrm>
            <a:off x="4539343" y="3103367"/>
            <a:ext cx="0" cy="72568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6C2-C38D-E4A2-1635-30F2C531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48" y="2257843"/>
            <a:ext cx="622953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5128-37ED-5195-E6B1-46C3B0FA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681" y="1253331"/>
            <a:ext cx="4133088" cy="43513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Conceptual modeling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Review of entity-relationship model Chen Notation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Crow’s Feet Notation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Example: Highline University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Relational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8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9AF4-0962-4948-0DE4-0505B9AD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67" y="219493"/>
            <a:ext cx="6229530" cy="1325563"/>
          </a:xfrm>
        </p:spPr>
        <p:txBody>
          <a:bodyPr/>
          <a:lstStyle/>
          <a:p>
            <a:r>
              <a:rPr lang="en-US" dirty="0"/>
              <a:t>Session 1</a:t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7033-47B5-97DC-96EB-D7742603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18" y="1863633"/>
            <a:ext cx="5993239" cy="4589417"/>
          </a:xfrm>
          <a:solidFill>
            <a:schemeClr val="accent1"/>
          </a:solidFill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Main constructs of conceptual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Three examples (Walmart, COVID, Russian Soldier)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 would you compare them on their data analysis?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What dimensions would you use?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data-driven decision making?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Why might it be important in today’s world?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Why consider data as a corporate asset?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of data – internal vs external (implications?)</a:t>
            </a:r>
          </a:p>
        </p:txBody>
      </p:sp>
    </p:spTree>
    <p:extLst>
      <p:ext uri="{BB962C8B-B14F-4D97-AF65-F5344CB8AC3E}">
        <p14:creationId xmlns:p14="http://schemas.microsoft.com/office/powerpoint/2010/main" val="186294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4BFC-B5E6-C598-B652-E0DAD2CA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86DCE-2B42-0EFE-742A-644D0234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54"/>
            <a:ext cx="12192000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9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34CF43-3DC1-FD7B-E3C1-4216C0313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{D06FF2F0-DCD4-44FC-8183-084B580A3528}tf11964407_win32</Template>
  <TotalTime>132</TotalTime>
  <Words>151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CIS 8040</vt:lpstr>
      <vt:lpstr>Last Time</vt:lpstr>
      <vt:lpstr>Oracle</vt:lpstr>
      <vt:lpstr>TODAY</vt:lpstr>
      <vt:lpstr>Session 1 Concepts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8040</dc:title>
  <dc:creator>Veda Storey</dc:creator>
  <cp:lastModifiedBy>J Mack Robinson College of Business</cp:lastModifiedBy>
  <cp:revision>6</cp:revision>
  <dcterms:created xsi:type="dcterms:W3CDTF">2023-01-08T22:07:12Z</dcterms:created>
  <dcterms:modified xsi:type="dcterms:W3CDTF">2024-01-06T12:38:17Z</dcterms:modified>
</cp:coreProperties>
</file>