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0"/>
  </p:notesMasterIdLst>
  <p:sldIdLst>
    <p:sldId id="256" r:id="rId2"/>
    <p:sldId id="257" r:id="rId3"/>
    <p:sldId id="263" r:id="rId4"/>
    <p:sldId id="259" r:id="rId5"/>
    <p:sldId id="264"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9" autoAdjust="0"/>
    <p:restoredTop sz="94660"/>
  </p:normalViewPr>
  <p:slideViewPr>
    <p:cSldViewPr snapToGrid="0">
      <p:cViewPr varScale="1">
        <p:scale>
          <a:sx n="148" d="100"/>
          <a:sy n="148" d="100"/>
        </p:scale>
        <p:origin x="42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88C7F2-7405-4503-9988-3B7FB6FEECE4}" type="datetimeFigureOut">
              <a:rPr lang="en-US" smtClean="0"/>
              <a:t>12/30/2023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FFEA4C-573A-4484-BBFE-01259907C29D}" type="slidenum">
              <a:rPr lang="en-US" smtClean="0"/>
              <a:t>‹#›</a:t>
            </a:fld>
            <a:endParaRPr lang="en-US"/>
          </a:p>
        </p:txBody>
      </p:sp>
    </p:spTree>
    <p:extLst>
      <p:ext uri="{BB962C8B-B14F-4D97-AF65-F5344CB8AC3E}">
        <p14:creationId xmlns:p14="http://schemas.microsoft.com/office/powerpoint/2010/main" val="2618956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A5DA87-5471-1C47-9E6A-36F5E4FF452D}" type="slidenum">
              <a:rPr lang="en-US" smtClean="0"/>
              <a:t>2</a:t>
            </a:fld>
            <a:endParaRPr lang="en-US"/>
          </a:p>
        </p:txBody>
      </p:sp>
    </p:spTree>
    <p:extLst>
      <p:ext uri="{BB962C8B-B14F-4D97-AF65-F5344CB8AC3E}">
        <p14:creationId xmlns:p14="http://schemas.microsoft.com/office/powerpoint/2010/main" val="2935847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4F5B1136-CBAC-4366-9B76-A56C29E3FA25}" type="datetime1">
              <a:rPr lang="en-US" smtClean="0"/>
              <a:t>12/30/2023</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767402D-E3FB-4C00-AAE8-E99B4A8869F5}" type="slidenum">
              <a:rPr lang="en-US" smtClean="0"/>
              <a:t>‹#›</a:t>
            </a:fld>
            <a:endParaRPr lang="en-US"/>
          </a:p>
        </p:txBody>
      </p:sp>
    </p:spTree>
    <p:extLst>
      <p:ext uri="{BB962C8B-B14F-4D97-AF65-F5344CB8AC3E}">
        <p14:creationId xmlns:p14="http://schemas.microsoft.com/office/powerpoint/2010/main" val="275357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E54B9EF-D699-4F48-9C46-35AB08CFD298}" type="datetime1">
              <a:rPr lang="en-US" smtClean="0"/>
              <a:t>12/30/2023</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67402D-E3FB-4C00-AAE8-E99B4A8869F5}" type="slidenum">
              <a:rPr lang="en-US" smtClean="0"/>
              <a:t>‹#›</a:t>
            </a:fld>
            <a:endParaRPr lang="en-US"/>
          </a:p>
        </p:txBody>
      </p:sp>
    </p:spTree>
    <p:extLst>
      <p:ext uri="{BB962C8B-B14F-4D97-AF65-F5344CB8AC3E}">
        <p14:creationId xmlns:p14="http://schemas.microsoft.com/office/powerpoint/2010/main" val="413261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E10ED82-8ED5-412C-9173-243D77771469}" type="datetime1">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67402D-E3FB-4C00-AAE8-E99B4A8869F5}" type="slidenum">
              <a:rPr lang="en-US" smtClean="0"/>
              <a:t>‹#›</a:t>
            </a:fld>
            <a:endParaRPr lang="en-US"/>
          </a:p>
        </p:txBody>
      </p:sp>
    </p:spTree>
    <p:extLst>
      <p:ext uri="{BB962C8B-B14F-4D97-AF65-F5344CB8AC3E}">
        <p14:creationId xmlns:p14="http://schemas.microsoft.com/office/powerpoint/2010/main" val="3429640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1C4607D-13E0-42F0-A2E5-E781CD626191}" type="datetime1">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67402D-E3FB-4C00-AAE8-E99B4A8869F5}" type="slidenum">
              <a:rPr lang="en-US" smtClean="0"/>
              <a:t>‹#›</a:t>
            </a:fld>
            <a:endParaRPr lang="en-US"/>
          </a:p>
        </p:txBody>
      </p:sp>
    </p:spTree>
    <p:extLst>
      <p:ext uri="{BB962C8B-B14F-4D97-AF65-F5344CB8AC3E}">
        <p14:creationId xmlns:p14="http://schemas.microsoft.com/office/powerpoint/2010/main" val="437857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C71512-5552-4059-AEB6-BF727B42E840}" type="datetime1">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67402D-E3FB-4C00-AAE8-E99B4A8869F5}" type="slidenum">
              <a:rPr lang="en-US" smtClean="0"/>
              <a:t>‹#›</a:t>
            </a:fld>
            <a:endParaRPr lang="en-US"/>
          </a:p>
        </p:txBody>
      </p:sp>
    </p:spTree>
    <p:extLst>
      <p:ext uri="{BB962C8B-B14F-4D97-AF65-F5344CB8AC3E}">
        <p14:creationId xmlns:p14="http://schemas.microsoft.com/office/powerpoint/2010/main" val="2635866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6EB328-98A0-4228-A2FA-59A0DBB63AC6}" type="datetime1">
              <a:rPr lang="en-US" smtClean="0"/>
              <a:t>12/30/2023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67402D-E3FB-4C00-AAE8-E99B4A8869F5}" type="slidenum">
              <a:rPr lang="en-US" smtClean="0"/>
              <a:t>‹#›</a:t>
            </a:fld>
            <a:endParaRPr lang="en-US"/>
          </a:p>
        </p:txBody>
      </p:sp>
    </p:spTree>
    <p:extLst>
      <p:ext uri="{BB962C8B-B14F-4D97-AF65-F5344CB8AC3E}">
        <p14:creationId xmlns:p14="http://schemas.microsoft.com/office/powerpoint/2010/main" val="990674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C60E1E-8386-47D3-A12E-D9BB8BED0DC2}" type="datetime1">
              <a:rPr lang="en-US" smtClean="0"/>
              <a:t>12/30/2023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67402D-E3FB-4C00-AAE8-E99B4A8869F5}" type="slidenum">
              <a:rPr lang="en-US" smtClean="0"/>
              <a:t>‹#›</a:t>
            </a:fld>
            <a:endParaRPr lang="en-US"/>
          </a:p>
        </p:txBody>
      </p:sp>
    </p:spTree>
    <p:extLst>
      <p:ext uri="{BB962C8B-B14F-4D97-AF65-F5344CB8AC3E}">
        <p14:creationId xmlns:p14="http://schemas.microsoft.com/office/powerpoint/2010/main" val="606473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13D053-F310-43AF-9B5B-1844D30C8CF7}" type="datetime1">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7402D-E3FB-4C00-AAE8-E99B4A8869F5}" type="slidenum">
              <a:rPr lang="en-US" smtClean="0"/>
              <a:t>‹#›</a:t>
            </a:fld>
            <a:endParaRPr lang="en-US"/>
          </a:p>
        </p:txBody>
      </p:sp>
    </p:spTree>
    <p:extLst>
      <p:ext uri="{BB962C8B-B14F-4D97-AF65-F5344CB8AC3E}">
        <p14:creationId xmlns:p14="http://schemas.microsoft.com/office/powerpoint/2010/main" val="813255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4CA95B-0AA9-472D-9966-6DF082868E81}" type="datetime1">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67402D-E3FB-4C00-AAE8-E99B4A8869F5}" type="slidenum">
              <a:rPr lang="en-US" smtClean="0"/>
              <a:t>‹#›</a:t>
            </a:fld>
            <a:endParaRPr lang="en-US"/>
          </a:p>
        </p:txBody>
      </p:sp>
    </p:spTree>
    <p:extLst>
      <p:ext uri="{BB962C8B-B14F-4D97-AF65-F5344CB8AC3E}">
        <p14:creationId xmlns:p14="http://schemas.microsoft.com/office/powerpoint/2010/main" val="167036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D761E-184F-4E5A-B6EF-B161F16ABBAB}" type="datetime1">
              <a:rPr lang="en-US" smtClean="0"/>
              <a:t>12/30/2023</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3767402D-E3FB-4C00-AAE8-E99B4A8869F5}" type="slidenum">
              <a:rPr lang="en-US" smtClean="0"/>
              <a:t>‹#›</a:t>
            </a:fld>
            <a:endParaRPr lang="en-US"/>
          </a:p>
        </p:txBody>
      </p:sp>
    </p:spTree>
    <p:extLst>
      <p:ext uri="{BB962C8B-B14F-4D97-AF65-F5344CB8AC3E}">
        <p14:creationId xmlns:p14="http://schemas.microsoft.com/office/powerpoint/2010/main" val="225208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E7C24-51AB-4744-8E20-F266E013D3F8}" type="datetime1">
              <a:rPr lang="en-US" smtClean="0"/>
              <a:t>12/30/2023</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67402D-E3FB-4C00-AAE8-E99B4A8869F5}" type="slidenum">
              <a:rPr lang="en-US" smtClean="0"/>
              <a:t>‹#›</a:t>
            </a:fld>
            <a:endParaRPr lang="en-US"/>
          </a:p>
        </p:txBody>
      </p:sp>
    </p:spTree>
    <p:extLst>
      <p:ext uri="{BB962C8B-B14F-4D97-AF65-F5344CB8AC3E}">
        <p14:creationId xmlns:p14="http://schemas.microsoft.com/office/powerpoint/2010/main" val="114676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E63DFA-E982-4F05-B8F2-353022A39E8D}" type="datetime1">
              <a:rPr lang="en-US" smtClean="0"/>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7402D-E3FB-4C00-AAE8-E99B4A8869F5}" type="slidenum">
              <a:rPr lang="en-US" smtClean="0"/>
              <a:t>‹#›</a:t>
            </a:fld>
            <a:endParaRPr lang="en-US"/>
          </a:p>
        </p:txBody>
      </p:sp>
    </p:spTree>
    <p:extLst>
      <p:ext uri="{BB962C8B-B14F-4D97-AF65-F5344CB8AC3E}">
        <p14:creationId xmlns:p14="http://schemas.microsoft.com/office/powerpoint/2010/main" val="392133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71F63-991F-4BEC-974C-5DB248D49E53}" type="datetime1">
              <a:rPr lang="en-US" smtClean="0"/>
              <a:t>12/30/2023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67402D-E3FB-4C00-AAE8-E99B4A8869F5}" type="slidenum">
              <a:rPr lang="en-US" smtClean="0"/>
              <a:t>‹#›</a:t>
            </a:fld>
            <a:endParaRPr lang="en-US"/>
          </a:p>
        </p:txBody>
      </p:sp>
    </p:spTree>
    <p:extLst>
      <p:ext uri="{BB962C8B-B14F-4D97-AF65-F5344CB8AC3E}">
        <p14:creationId xmlns:p14="http://schemas.microsoft.com/office/powerpoint/2010/main" val="334538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B41253-0AFB-4C3A-B602-21C1245B75AE}" type="datetime1">
              <a:rPr lang="en-US" smtClean="0"/>
              <a:t>12/30/2023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7402D-E3FB-4C00-AAE8-E99B4A8869F5}" type="slidenum">
              <a:rPr lang="en-US" smtClean="0"/>
              <a:t>‹#›</a:t>
            </a:fld>
            <a:endParaRPr lang="en-US"/>
          </a:p>
        </p:txBody>
      </p:sp>
    </p:spTree>
    <p:extLst>
      <p:ext uri="{BB962C8B-B14F-4D97-AF65-F5344CB8AC3E}">
        <p14:creationId xmlns:p14="http://schemas.microsoft.com/office/powerpoint/2010/main" val="67584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DE4C04-4081-4CB3-BBFC-46349DC3FA9A}" type="datetime1">
              <a:rPr lang="en-US" smtClean="0"/>
              <a:t>12/30/2023</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767402D-E3FB-4C00-AAE8-E99B4A8869F5}" type="slidenum">
              <a:rPr lang="en-US" smtClean="0"/>
              <a:t>‹#›</a:t>
            </a:fld>
            <a:endParaRPr lang="en-US"/>
          </a:p>
        </p:txBody>
      </p:sp>
    </p:spTree>
    <p:extLst>
      <p:ext uri="{BB962C8B-B14F-4D97-AF65-F5344CB8AC3E}">
        <p14:creationId xmlns:p14="http://schemas.microsoft.com/office/powerpoint/2010/main" val="361661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F56713-884B-4167-90CA-4F02D390ECE6}" type="datetime1">
              <a:rPr lang="en-US" smtClean="0"/>
              <a:t>12/30/2023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67402D-E3FB-4C00-AAE8-E99B4A8869F5}" type="slidenum">
              <a:rPr lang="en-US" smtClean="0"/>
              <a:t>‹#›</a:t>
            </a:fld>
            <a:endParaRPr lang="en-US"/>
          </a:p>
        </p:txBody>
      </p:sp>
    </p:spTree>
    <p:extLst>
      <p:ext uri="{BB962C8B-B14F-4D97-AF65-F5344CB8AC3E}">
        <p14:creationId xmlns:p14="http://schemas.microsoft.com/office/powerpoint/2010/main" val="375675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801A69-C405-4ADC-B93C-B5F24D855355}" type="datetime1">
              <a:rPr lang="en-US" smtClean="0"/>
              <a:t>12/30/2023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67402D-E3FB-4C00-AAE8-E99B4A8869F5}" type="slidenum">
              <a:rPr lang="en-US" smtClean="0"/>
              <a:t>‹#›</a:t>
            </a:fld>
            <a:endParaRPr lang="en-US"/>
          </a:p>
        </p:txBody>
      </p:sp>
    </p:spTree>
    <p:extLst>
      <p:ext uri="{BB962C8B-B14F-4D97-AF65-F5344CB8AC3E}">
        <p14:creationId xmlns:p14="http://schemas.microsoft.com/office/powerpoint/2010/main" val="333404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1E175C7C-C575-4D0B-89FC-582C308A70F4}" type="datetime1">
              <a:rPr lang="en-US" smtClean="0"/>
              <a:t>12/30/2023</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767402D-E3FB-4C00-AAE8-E99B4A8869F5}" type="slidenum">
              <a:rPr lang="en-US" smtClean="0"/>
              <a:t>‹#›</a:t>
            </a:fld>
            <a:endParaRPr lang="en-US"/>
          </a:p>
        </p:txBody>
      </p:sp>
    </p:spTree>
    <p:extLst>
      <p:ext uri="{BB962C8B-B14F-4D97-AF65-F5344CB8AC3E}">
        <p14:creationId xmlns:p14="http://schemas.microsoft.com/office/powerpoint/2010/main" val="45924014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98B8-BDDE-451C-9043-FF1898D126EF}"/>
              </a:ext>
            </a:extLst>
          </p:cNvPr>
          <p:cNvSpPr>
            <a:spLocks noGrp="1"/>
          </p:cNvSpPr>
          <p:nvPr>
            <p:ph type="ctrTitle"/>
          </p:nvPr>
        </p:nvSpPr>
        <p:spPr>
          <a:xfrm>
            <a:off x="1683171" y="2090176"/>
            <a:ext cx="8825658" cy="2677648"/>
          </a:xfrm>
        </p:spPr>
        <p:txBody>
          <a:bodyPr/>
          <a:lstStyle/>
          <a:p>
            <a:pPr algn="ctr"/>
            <a:r>
              <a:rPr lang="en-US" b="1" dirty="0"/>
              <a:t>Relationships</a:t>
            </a:r>
            <a:br>
              <a:rPr lang="en-US" b="1" dirty="0"/>
            </a:br>
            <a:r>
              <a:rPr lang="en-US" b="1" dirty="0"/>
              <a:t>Mix/Max Cardinalities</a:t>
            </a:r>
            <a:br>
              <a:rPr lang="en-US" b="1" dirty="0"/>
            </a:br>
            <a:endParaRPr lang="en-US" b="1" dirty="0"/>
          </a:p>
        </p:txBody>
      </p:sp>
      <p:sp>
        <p:nvSpPr>
          <p:cNvPr id="3" name="Slide Number Placeholder 2">
            <a:extLst>
              <a:ext uri="{FF2B5EF4-FFF2-40B4-BE49-F238E27FC236}">
                <a16:creationId xmlns:a16="http://schemas.microsoft.com/office/drawing/2014/main" id="{6507122B-23DE-4A15-BEE9-5385C3824D19}"/>
              </a:ext>
            </a:extLst>
          </p:cNvPr>
          <p:cNvSpPr>
            <a:spLocks noGrp="1"/>
          </p:cNvSpPr>
          <p:nvPr>
            <p:ph type="sldNum" sz="quarter" idx="12"/>
          </p:nvPr>
        </p:nvSpPr>
        <p:spPr/>
        <p:txBody>
          <a:bodyPr/>
          <a:lstStyle/>
          <a:p>
            <a:fld id="{3767402D-E3FB-4C00-AAE8-E99B4A8869F5}" type="slidenum">
              <a:rPr lang="en-US" smtClean="0"/>
              <a:t>1</a:t>
            </a:fld>
            <a:endParaRPr lang="en-US"/>
          </a:p>
        </p:txBody>
      </p:sp>
    </p:spTree>
    <p:extLst>
      <p:ext uri="{BB962C8B-B14F-4D97-AF65-F5344CB8AC3E}">
        <p14:creationId xmlns:p14="http://schemas.microsoft.com/office/powerpoint/2010/main" val="1937727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relationship?</a:t>
            </a:r>
          </a:p>
        </p:txBody>
      </p:sp>
      <p:sp>
        <p:nvSpPr>
          <p:cNvPr id="3" name="Content Placeholder 2"/>
          <p:cNvSpPr>
            <a:spLocks noGrp="1"/>
          </p:cNvSpPr>
          <p:nvPr>
            <p:ph idx="1"/>
          </p:nvPr>
        </p:nvSpPr>
        <p:spPr>
          <a:xfrm>
            <a:off x="646982" y="2568995"/>
            <a:ext cx="10463841" cy="3400485"/>
          </a:xfrm>
        </p:spPr>
        <p:txBody>
          <a:bodyPr>
            <a:normAutofit fontScale="85000" lnSpcReduction="20000"/>
          </a:bodyPr>
          <a:lstStyle/>
          <a:p>
            <a:r>
              <a:rPr lang="en-US" sz="3200" dirty="0"/>
              <a:t>Association of two (or more) “things” (entities) in the real world.  </a:t>
            </a:r>
          </a:p>
          <a:p>
            <a:r>
              <a:rPr lang="en-US" sz="3200" dirty="0"/>
              <a:t>Captures how entities interact and the constraints on that interaction.</a:t>
            </a:r>
          </a:p>
          <a:p>
            <a:r>
              <a:rPr lang="en-US" sz="3200" dirty="0"/>
              <a:t>Why do we care about that ?</a:t>
            </a:r>
          </a:p>
          <a:p>
            <a:pPr lvl="1"/>
            <a:r>
              <a:rPr lang="en-US" sz="3000" dirty="0"/>
              <a:t>It reflects the real world.</a:t>
            </a:r>
          </a:p>
          <a:p>
            <a:pPr lvl="1"/>
            <a:r>
              <a:rPr lang="en-US" sz="3000" dirty="0"/>
              <a:t>The mapping ratios (refined as min/max cardinalities) help capture and enforce business rules.</a:t>
            </a:r>
          </a:p>
          <a:p>
            <a:pPr marL="457200" lvl="1" indent="0">
              <a:buNone/>
            </a:pPr>
            <a:endParaRPr lang="en-US" sz="3000" dirty="0"/>
          </a:p>
          <a:p>
            <a:pPr marL="0" indent="0">
              <a:buNone/>
            </a:pPr>
            <a:endParaRPr lang="en-US" sz="3200" dirty="0"/>
          </a:p>
          <a:p>
            <a:endParaRPr lang="en-US" sz="2800" dirty="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967282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99E3B-1FF9-49D0-A6B7-E05BDDA3230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8B4FE0F0-DB94-4312-ABF4-D0BD1FE41787}"/>
              </a:ext>
            </a:extLst>
          </p:cNvPr>
          <p:cNvSpPr>
            <a:spLocks noGrp="1"/>
          </p:cNvSpPr>
          <p:nvPr>
            <p:ph idx="1"/>
          </p:nvPr>
        </p:nvSpPr>
        <p:spPr>
          <a:xfrm>
            <a:off x="1154954" y="2745516"/>
            <a:ext cx="9708789" cy="2872683"/>
          </a:xfrm>
        </p:spPr>
        <p:txBody>
          <a:bodyPr>
            <a:normAutofit fontScale="92500"/>
          </a:bodyPr>
          <a:lstStyle/>
          <a:p>
            <a:r>
              <a:rPr lang="en-US" dirty="0"/>
              <a:t>Revisit the relationship concept</a:t>
            </a:r>
          </a:p>
          <a:p>
            <a:r>
              <a:rPr lang="en-US" dirty="0"/>
              <a:t>Revisit mapping ratios</a:t>
            </a:r>
          </a:p>
          <a:p>
            <a:r>
              <a:rPr lang="en-US" dirty="0"/>
              <a:t>Revisit min/max cardinalities from Crow’s Feet Notation</a:t>
            </a:r>
          </a:p>
          <a:p>
            <a:r>
              <a:rPr lang="en-US" dirty="0"/>
              <a:t>Introduce min/max cardinalities for Chen’s Notation</a:t>
            </a:r>
          </a:p>
          <a:p>
            <a:endParaRPr lang="en-US" dirty="0"/>
          </a:p>
          <a:p>
            <a:r>
              <a:rPr lang="en-US" dirty="0"/>
              <a:t>NOTE: You need to know the positioning of Mapping Ratios on a conceptual model</a:t>
            </a:r>
          </a:p>
          <a:p>
            <a:pPr lvl="1"/>
            <a:r>
              <a:rPr lang="en-US" dirty="0"/>
              <a:t>Min/max cardinalities are at a finer level of detail and are part of both the Chen’s Notation and Crow’s Feet notation. </a:t>
            </a:r>
          </a:p>
        </p:txBody>
      </p:sp>
      <p:sp>
        <p:nvSpPr>
          <p:cNvPr id="4" name="Slide Number Placeholder 3">
            <a:extLst>
              <a:ext uri="{FF2B5EF4-FFF2-40B4-BE49-F238E27FC236}">
                <a16:creationId xmlns:a16="http://schemas.microsoft.com/office/drawing/2014/main" id="{EE87E4F1-8243-4C5A-B964-42721C97CCCF}"/>
              </a:ext>
            </a:extLst>
          </p:cNvPr>
          <p:cNvSpPr>
            <a:spLocks noGrp="1"/>
          </p:cNvSpPr>
          <p:nvPr>
            <p:ph type="sldNum" sz="quarter" idx="12"/>
          </p:nvPr>
        </p:nvSpPr>
        <p:spPr/>
        <p:txBody>
          <a:bodyPr/>
          <a:lstStyle/>
          <a:p>
            <a:fld id="{3767402D-E3FB-4C00-AAE8-E99B4A8869F5}" type="slidenum">
              <a:rPr lang="en-US" smtClean="0"/>
              <a:t>3</a:t>
            </a:fld>
            <a:endParaRPr lang="en-US"/>
          </a:p>
        </p:txBody>
      </p:sp>
    </p:spTree>
    <p:extLst>
      <p:ext uri="{BB962C8B-B14F-4D97-AF65-F5344CB8AC3E}">
        <p14:creationId xmlns:p14="http://schemas.microsoft.com/office/powerpoint/2010/main" val="130461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Course (Revisited)</a:t>
            </a:r>
          </a:p>
        </p:txBody>
      </p:sp>
      <p:grpSp>
        <p:nvGrpSpPr>
          <p:cNvPr id="4" name="Group 3"/>
          <p:cNvGrpSpPr/>
          <p:nvPr/>
        </p:nvGrpSpPr>
        <p:grpSpPr>
          <a:xfrm>
            <a:off x="3376620" y="2396068"/>
            <a:ext cx="4497591" cy="480447"/>
            <a:chOff x="397315" y="5374632"/>
            <a:chExt cx="4893473" cy="522736"/>
          </a:xfrm>
        </p:grpSpPr>
        <p:sp>
          <p:nvSpPr>
            <p:cNvPr id="5" name="Rectangle 4"/>
            <p:cNvSpPr>
              <a:spLocks noChangeArrowheads="1"/>
            </p:cNvSpPr>
            <p:nvPr/>
          </p:nvSpPr>
          <p:spPr bwMode="auto">
            <a:xfrm>
              <a:off x="3962051" y="5470900"/>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Course</a:t>
              </a:r>
            </a:p>
          </p:txBody>
        </p:sp>
        <p:sp>
          <p:nvSpPr>
            <p:cNvPr id="6" name="Rectangle 5"/>
            <p:cNvSpPr>
              <a:spLocks noChangeArrowheads="1"/>
            </p:cNvSpPr>
            <p:nvPr/>
          </p:nvSpPr>
          <p:spPr bwMode="auto">
            <a:xfrm>
              <a:off x="397315" y="547169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Student</a:t>
              </a:r>
            </a:p>
          </p:txBody>
        </p:sp>
        <p:sp>
          <p:nvSpPr>
            <p:cNvPr id="7" name="Rectangle 14"/>
            <p:cNvSpPr>
              <a:spLocks noChangeArrowheads="1"/>
            </p:cNvSpPr>
            <p:nvPr/>
          </p:nvSpPr>
          <p:spPr bwMode="auto">
            <a:xfrm>
              <a:off x="3375885" y="5383529"/>
              <a:ext cx="386521" cy="3084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M </a:t>
              </a:r>
            </a:p>
          </p:txBody>
        </p:sp>
        <p:sp>
          <p:nvSpPr>
            <p:cNvPr id="8" name="Rectangle 21"/>
            <p:cNvSpPr>
              <a:spLocks noChangeArrowheads="1"/>
            </p:cNvSpPr>
            <p:nvPr/>
          </p:nvSpPr>
          <p:spPr bwMode="auto">
            <a:xfrm>
              <a:off x="1911287" y="5380791"/>
              <a:ext cx="315011" cy="3084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N</a:t>
              </a:r>
            </a:p>
          </p:txBody>
        </p:sp>
        <p:sp>
          <p:nvSpPr>
            <p:cNvPr id="9" name="AutoShape 66"/>
            <p:cNvSpPr>
              <a:spLocks noChangeArrowheads="1"/>
            </p:cNvSpPr>
            <p:nvPr/>
          </p:nvSpPr>
          <p:spPr bwMode="auto">
            <a:xfrm>
              <a:off x="2504657" y="5374632"/>
              <a:ext cx="791422" cy="522736"/>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287" dirty="0">
                  <a:solidFill>
                    <a:srgbClr val="000000"/>
                  </a:solidFill>
                  <a:latin typeface="Helv" charset="0"/>
                </a:rPr>
                <a:t>takes</a:t>
              </a:r>
            </a:p>
          </p:txBody>
        </p:sp>
        <p:cxnSp>
          <p:nvCxnSpPr>
            <p:cNvPr id="10" name="Straight Connector 9"/>
            <p:cNvCxnSpPr>
              <a:stCxn id="5" idx="1"/>
              <a:endCxn id="9" idx="3"/>
            </p:cNvCxnSpPr>
            <p:nvPr/>
          </p:nvCxnSpPr>
          <p:spPr>
            <a:xfrm flipH="1">
              <a:off x="3296079" y="5636000"/>
              <a:ext cx="6659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1"/>
              <a:endCxn id="6" idx="3"/>
            </p:cNvCxnSpPr>
            <p:nvPr/>
          </p:nvCxnSpPr>
          <p:spPr>
            <a:xfrm flipH="1">
              <a:off x="1910203" y="5636000"/>
              <a:ext cx="59445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3413846" y="3692718"/>
            <a:ext cx="4497591" cy="480447"/>
            <a:chOff x="397315" y="5374632"/>
            <a:chExt cx="4893473" cy="522736"/>
          </a:xfrm>
        </p:grpSpPr>
        <p:sp>
          <p:nvSpPr>
            <p:cNvPr id="15" name="Rectangle 4"/>
            <p:cNvSpPr>
              <a:spLocks noChangeArrowheads="1"/>
            </p:cNvSpPr>
            <p:nvPr/>
          </p:nvSpPr>
          <p:spPr bwMode="auto">
            <a:xfrm>
              <a:off x="3962051" y="5470900"/>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Course</a:t>
              </a:r>
            </a:p>
          </p:txBody>
        </p:sp>
        <p:sp>
          <p:nvSpPr>
            <p:cNvPr id="16" name="Rectangle 5"/>
            <p:cNvSpPr>
              <a:spLocks noChangeArrowheads="1"/>
            </p:cNvSpPr>
            <p:nvPr/>
          </p:nvSpPr>
          <p:spPr bwMode="auto">
            <a:xfrm>
              <a:off x="397315" y="547169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Student</a:t>
              </a:r>
            </a:p>
          </p:txBody>
        </p:sp>
        <p:sp>
          <p:nvSpPr>
            <p:cNvPr id="17" name="Rectangle 14"/>
            <p:cNvSpPr>
              <a:spLocks noChangeArrowheads="1"/>
            </p:cNvSpPr>
            <p:nvPr/>
          </p:nvSpPr>
          <p:spPr bwMode="auto">
            <a:xfrm>
              <a:off x="3375885" y="5383529"/>
              <a:ext cx="634182" cy="3084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(1,N) </a:t>
              </a:r>
            </a:p>
          </p:txBody>
        </p:sp>
        <p:sp>
          <p:nvSpPr>
            <p:cNvPr id="18" name="Rectangle 21"/>
            <p:cNvSpPr>
              <a:spLocks noChangeArrowheads="1"/>
            </p:cNvSpPr>
            <p:nvPr/>
          </p:nvSpPr>
          <p:spPr bwMode="auto">
            <a:xfrm>
              <a:off x="1911287" y="5380791"/>
              <a:ext cx="604533" cy="3084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(0,N)</a:t>
              </a:r>
            </a:p>
          </p:txBody>
        </p:sp>
        <p:sp>
          <p:nvSpPr>
            <p:cNvPr id="19" name="AutoShape 66"/>
            <p:cNvSpPr>
              <a:spLocks noChangeArrowheads="1"/>
            </p:cNvSpPr>
            <p:nvPr/>
          </p:nvSpPr>
          <p:spPr bwMode="auto">
            <a:xfrm>
              <a:off x="2504657" y="5374632"/>
              <a:ext cx="791422" cy="522736"/>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287" dirty="0">
                  <a:solidFill>
                    <a:srgbClr val="000000"/>
                  </a:solidFill>
                  <a:latin typeface="Helv" charset="0"/>
                </a:rPr>
                <a:t>takes</a:t>
              </a:r>
            </a:p>
          </p:txBody>
        </p:sp>
        <p:cxnSp>
          <p:nvCxnSpPr>
            <p:cNvPr id="20" name="Straight Connector 19"/>
            <p:cNvCxnSpPr>
              <a:stCxn id="15" idx="1"/>
              <a:endCxn id="19" idx="3"/>
            </p:cNvCxnSpPr>
            <p:nvPr/>
          </p:nvCxnSpPr>
          <p:spPr>
            <a:xfrm flipH="1">
              <a:off x="3296079" y="5636000"/>
              <a:ext cx="6659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1"/>
              <a:endCxn id="16" idx="3"/>
            </p:cNvCxnSpPr>
            <p:nvPr/>
          </p:nvCxnSpPr>
          <p:spPr>
            <a:xfrm flipH="1">
              <a:off x="1910203" y="5636000"/>
              <a:ext cx="59445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3445314" y="5272892"/>
            <a:ext cx="4497591" cy="480447"/>
            <a:chOff x="397315" y="5374632"/>
            <a:chExt cx="4893473" cy="522736"/>
          </a:xfrm>
        </p:grpSpPr>
        <p:sp>
          <p:nvSpPr>
            <p:cNvPr id="23" name="Rectangle 4"/>
            <p:cNvSpPr>
              <a:spLocks noChangeArrowheads="1"/>
            </p:cNvSpPr>
            <p:nvPr/>
          </p:nvSpPr>
          <p:spPr bwMode="auto">
            <a:xfrm>
              <a:off x="3962051" y="5470900"/>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Course</a:t>
              </a:r>
            </a:p>
          </p:txBody>
        </p:sp>
        <p:sp>
          <p:nvSpPr>
            <p:cNvPr id="24" name="Rectangle 5"/>
            <p:cNvSpPr>
              <a:spLocks noChangeArrowheads="1"/>
            </p:cNvSpPr>
            <p:nvPr/>
          </p:nvSpPr>
          <p:spPr bwMode="auto">
            <a:xfrm>
              <a:off x="397315" y="547169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Student</a:t>
              </a:r>
            </a:p>
          </p:txBody>
        </p:sp>
        <p:sp>
          <p:nvSpPr>
            <p:cNvPr id="25" name="Rectangle 14"/>
            <p:cNvSpPr>
              <a:spLocks noChangeArrowheads="1"/>
            </p:cNvSpPr>
            <p:nvPr/>
          </p:nvSpPr>
          <p:spPr bwMode="auto">
            <a:xfrm>
              <a:off x="3375885" y="5383529"/>
              <a:ext cx="634182" cy="3084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(1,N) </a:t>
              </a:r>
            </a:p>
          </p:txBody>
        </p:sp>
        <p:sp>
          <p:nvSpPr>
            <p:cNvPr id="26" name="Rectangle 21"/>
            <p:cNvSpPr>
              <a:spLocks noChangeArrowheads="1"/>
            </p:cNvSpPr>
            <p:nvPr/>
          </p:nvSpPr>
          <p:spPr bwMode="auto">
            <a:xfrm>
              <a:off x="1911287" y="5380791"/>
              <a:ext cx="604533" cy="3084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(0,N)</a:t>
              </a:r>
            </a:p>
          </p:txBody>
        </p:sp>
        <p:sp>
          <p:nvSpPr>
            <p:cNvPr id="27" name="AutoShape 66"/>
            <p:cNvSpPr>
              <a:spLocks noChangeArrowheads="1"/>
            </p:cNvSpPr>
            <p:nvPr/>
          </p:nvSpPr>
          <p:spPr bwMode="auto">
            <a:xfrm>
              <a:off x="2504657" y="5374632"/>
              <a:ext cx="791422" cy="522736"/>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287" dirty="0">
                  <a:solidFill>
                    <a:srgbClr val="000000"/>
                  </a:solidFill>
                  <a:latin typeface="Helv" charset="0"/>
                </a:rPr>
                <a:t>takes</a:t>
              </a:r>
            </a:p>
          </p:txBody>
        </p:sp>
        <p:cxnSp>
          <p:nvCxnSpPr>
            <p:cNvPr id="28" name="Straight Connector 27"/>
            <p:cNvCxnSpPr>
              <a:stCxn id="23" idx="1"/>
              <a:endCxn id="27" idx="3"/>
            </p:cNvCxnSpPr>
            <p:nvPr/>
          </p:nvCxnSpPr>
          <p:spPr>
            <a:xfrm flipH="1">
              <a:off x="3296079" y="5636000"/>
              <a:ext cx="6659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1"/>
              <a:endCxn id="24" idx="3"/>
            </p:cNvCxnSpPr>
            <p:nvPr/>
          </p:nvCxnSpPr>
          <p:spPr>
            <a:xfrm flipH="1">
              <a:off x="1910203" y="5636000"/>
              <a:ext cx="59445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Oval 29"/>
          <p:cNvSpPr/>
          <p:nvPr/>
        </p:nvSpPr>
        <p:spPr>
          <a:xfrm>
            <a:off x="5261637" y="4650262"/>
            <a:ext cx="802010"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grade</a:t>
            </a:r>
          </a:p>
        </p:txBody>
      </p:sp>
      <p:cxnSp>
        <p:nvCxnSpPr>
          <p:cNvPr id="31" name="Straight Connector 30"/>
          <p:cNvCxnSpPr>
            <a:stCxn id="30" idx="4"/>
            <a:endCxn id="27" idx="0"/>
          </p:cNvCxnSpPr>
          <p:nvPr/>
        </p:nvCxnSpPr>
        <p:spPr>
          <a:xfrm>
            <a:off x="5662642" y="4980766"/>
            <a:ext cx="83228" cy="292126"/>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64067" y="2484548"/>
            <a:ext cx="2302933" cy="369332"/>
          </a:xfrm>
          <a:prstGeom prst="rect">
            <a:avLst/>
          </a:prstGeom>
          <a:noFill/>
        </p:spPr>
        <p:txBody>
          <a:bodyPr wrap="square" rtlCol="0">
            <a:spAutoFit/>
          </a:bodyPr>
          <a:lstStyle/>
          <a:p>
            <a:r>
              <a:rPr lang="en-US" dirty="0"/>
              <a:t>Mapping Ratios</a:t>
            </a:r>
          </a:p>
        </p:txBody>
      </p:sp>
      <p:sp>
        <p:nvSpPr>
          <p:cNvPr id="33" name="TextBox 32"/>
          <p:cNvSpPr txBox="1"/>
          <p:nvPr/>
        </p:nvSpPr>
        <p:spPr>
          <a:xfrm>
            <a:off x="364067" y="3721832"/>
            <a:ext cx="2302933" cy="369332"/>
          </a:xfrm>
          <a:prstGeom prst="rect">
            <a:avLst/>
          </a:prstGeom>
          <a:noFill/>
        </p:spPr>
        <p:txBody>
          <a:bodyPr wrap="square" rtlCol="0">
            <a:spAutoFit/>
          </a:bodyPr>
          <a:lstStyle/>
          <a:p>
            <a:r>
              <a:rPr lang="en-US" dirty="0"/>
              <a:t>Min/max cardinalities</a:t>
            </a:r>
          </a:p>
        </p:txBody>
      </p:sp>
      <p:sp>
        <p:nvSpPr>
          <p:cNvPr id="34" name="TextBox 33"/>
          <p:cNvSpPr txBox="1"/>
          <p:nvPr/>
        </p:nvSpPr>
        <p:spPr>
          <a:xfrm>
            <a:off x="487049" y="5328449"/>
            <a:ext cx="2302933" cy="369332"/>
          </a:xfrm>
          <a:prstGeom prst="rect">
            <a:avLst/>
          </a:prstGeom>
          <a:noFill/>
        </p:spPr>
        <p:txBody>
          <a:bodyPr wrap="square" rtlCol="0">
            <a:spAutoFit/>
          </a:bodyPr>
          <a:lstStyle/>
          <a:p>
            <a:r>
              <a:rPr lang="en-US" dirty="0"/>
              <a:t>Relationship attribute</a:t>
            </a:r>
          </a:p>
        </p:txBody>
      </p:sp>
      <p:sp>
        <p:nvSpPr>
          <p:cNvPr id="3" name="TextBox 2">
            <a:extLst>
              <a:ext uri="{FF2B5EF4-FFF2-40B4-BE49-F238E27FC236}">
                <a16:creationId xmlns:a16="http://schemas.microsoft.com/office/drawing/2014/main" id="{7CE54D90-3469-4CBB-BE47-5FBB8A112CC8}"/>
              </a:ext>
            </a:extLst>
          </p:cNvPr>
          <p:cNvSpPr txBox="1"/>
          <p:nvPr/>
        </p:nvSpPr>
        <p:spPr>
          <a:xfrm>
            <a:off x="8063914" y="3301531"/>
            <a:ext cx="3919904" cy="1077218"/>
          </a:xfrm>
          <a:prstGeom prst="rect">
            <a:avLst/>
          </a:prstGeom>
          <a:solidFill>
            <a:schemeClr val="tx2">
              <a:lumMod val="20000"/>
              <a:lumOff val="80000"/>
            </a:schemeClr>
          </a:solidFill>
        </p:spPr>
        <p:txBody>
          <a:bodyPr wrap="square" rtlCol="0">
            <a:spAutoFit/>
          </a:bodyPr>
          <a:lstStyle/>
          <a:p>
            <a:r>
              <a:rPr lang="en-US" sz="1600" dirty="0"/>
              <a:t>Read as: a student takes no courses or up to many courses. A course is taken by at least one student and could be taken by many students. </a:t>
            </a:r>
          </a:p>
        </p:txBody>
      </p:sp>
      <p:sp>
        <p:nvSpPr>
          <p:cNvPr id="12" name="TextBox 11">
            <a:extLst>
              <a:ext uri="{FF2B5EF4-FFF2-40B4-BE49-F238E27FC236}">
                <a16:creationId xmlns:a16="http://schemas.microsoft.com/office/drawing/2014/main" id="{D3E98344-3226-455A-B76F-31E0115B686E}"/>
              </a:ext>
            </a:extLst>
          </p:cNvPr>
          <p:cNvSpPr txBox="1"/>
          <p:nvPr/>
        </p:nvSpPr>
        <p:spPr>
          <a:xfrm>
            <a:off x="8072683" y="4684912"/>
            <a:ext cx="3919904" cy="1754326"/>
          </a:xfrm>
          <a:prstGeom prst="rect">
            <a:avLst/>
          </a:prstGeom>
          <a:solidFill>
            <a:schemeClr val="accent3">
              <a:lumMod val="20000"/>
              <a:lumOff val="80000"/>
            </a:schemeClr>
          </a:solidFill>
        </p:spPr>
        <p:txBody>
          <a:bodyPr wrap="square" rtlCol="0">
            <a:spAutoFit/>
          </a:bodyPr>
          <a:lstStyle/>
          <a:p>
            <a:r>
              <a:rPr lang="en-US" dirty="0"/>
              <a:t>Here: representing the concept of a grade. It is a relationship attribute for a many-to-many relationship. Note: the min/max cardinalities are a finer level of detail than M:N.</a:t>
            </a:r>
          </a:p>
        </p:txBody>
      </p:sp>
      <p:sp>
        <p:nvSpPr>
          <p:cNvPr id="13" name="Slide Number Placeholder 12">
            <a:extLst>
              <a:ext uri="{FF2B5EF4-FFF2-40B4-BE49-F238E27FC236}">
                <a16:creationId xmlns:a16="http://schemas.microsoft.com/office/drawing/2014/main" id="{B5505049-AA9D-40B6-9F4E-2CCEECB319B6}"/>
              </a:ext>
            </a:extLst>
          </p:cNvPr>
          <p:cNvSpPr>
            <a:spLocks noGrp="1"/>
          </p:cNvSpPr>
          <p:nvPr>
            <p:ph type="sldNum" sz="quarter" idx="12"/>
          </p:nvPr>
        </p:nvSpPr>
        <p:spPr/>
        <p:txBody>
          <a:bodyPr/>
          <a:lstStyle/>
          <a:p>
            <a:fld id="{3767402D-E3FB-4C00-AAE8-E99B4A8869F5}" type="slidenum">
              <a:rPr lang="en-US" smtClean="0"/>
              <a:t>4</a:t>
            </a:fld>
            <a:endParaRPr lang="en-US"/>
          </a:p>
        </p:txBody>
      </p:sp>
    </p:spTree>
    <p:extLst>
      <p:ext uri="{BB962C8B-B14F-4D97-AF65-F5344CB8AC3E}">
        <p14:creationId xmlns:p14="http://schemas.microsoft.com/office/powerpoint/2010/main" val="1626790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62EB-CC6E-4935-9AED-8502BFA7FCDA}"/>
              </a:ext>
            </a:extLst>
          </p:cNvPr>
          <p:cNvSpPr>
            <a:spLocks noGrp="1"/>
          </p:cNvSpPr>
          <p:nvPr>
            <p:ph type="ctrTitle"/>
          </p:nvPr>
        </p:nvSpPr>
        <p:spPr>
          <a:xfrm>
            <a:off x="1148933" y="604006"/>
            <a:ext cx="9894133" cy="791983"/>
          </a:xfrm>
        </p:spPr>
        <p:txBody>
          <a:bodyPr vert="horz" lIns="91440" tIns="45720" rIns="91440" bIns="45720" rtlCol="0" anchor="b">
            <a:normAutofit/>
          </a:bodyPr>
          <a:lstStyle/>
          <a:p>
            <a:pPr algn="ctr"/>
            <a:r>
              <a:rPr lang="en-US" sz="4400" b="1" kern="1200" dirty="0">
                <a:solidFill>
                  <a:srgbClr val="C00000"/>
                </a:solidFill>
                <a:latin typeface="+mj-lt"/>
                <a:ea typeface="+mj-ea"/>
                <a:cs typeface="+mj-cs"/>
              </a:rPr>
              <a:t>Course Enrollment Example</a:t>
            </a:r>
          </a:p>
        </p:txBody>
      </p:sp>
      <p:pic>
        <p:nvPicPr>
          <p:cNvPr id="4" name="Picture 3">
            <a:extLst>
              <a:ext uri="{FF2B5EF4-FFF2-40B4-BE49-F238E27FC236}">
                <a16:creationId xmlns:a16="http://schemas.microsoft.com/office/drawing/2014/main" id="{28A2ADCE-6054-4329-8A95-93C9BE06D690}"/>
              </a:ext>
            </a:extLst>
          </p:cNvPr>
          <p:cNvPicPr>
            <a:picLocks noChangeAspect="1"/>
          </p:cNvPicPr>
          <p:nvPr/>
        </p:nvPicPr>
        <p:blipFill>
          <a:blip r:embed="rId2"/>
          <a:stretch>
            <a:fillRect/>
          </a:stretch>
        </p:blipFill>
        <p:spPr>
          <a:xfrm>
            <a:off x="1316713" y="1909578"/>
            <a:ext cx="4174966" cy="2755478"/>
          </a:xfrm>
          <a:prstGeom prst="rect">
            <a:avLst/>
          </a:prstGeom>
        </p:spPr>
      </p:pic>
      <p:sp>
        <p:nvSpPr>
          <p:cNvPr id="3" name="TextBox 2">
            <a:extLst>
              <a:ext uri="{FF2B5EF4-FFF2-40B4-BE49-F238E27FC236}">
                <a16:creationId xmlns:a16="http://schemas.microsoft.com/office/drawing/2014/main" id="{AE68F33F-27B0-472C-A63F-BDDBA9422C84}"/>
              </a:ext>
            </a:extLst>
          </p:cNvPr>
          <p:cNvSpPr txBox="1"/>
          <p:nvPr/>
        </p:nvSpPr>
        <p:spPr>
          <a:xfrm>
            <a:off x="5903052" y="1615597"/>
            <a:ext cx="5363362" cy="4030194"/>
          </a:xfrm>
          <a:prstGeom prst="rect">
            <a:avLst/>
          </a:prstGeom>
          <a:solidFill>
            <a:schemeClr val="accent4">
              <a:lumMod val="20000"/>
              <a:lumOff val="80000"/>
            </a:schemeClr>
          </a:solidFill>
        </p:spPr>
        <p:txBody>
          <a:bodyPr vert="horz" lIns="91440" tIns="45720" rIns="91440" bIns="45720" rtlCol="0" anchor="ctr">
            <a:normAutofit/>
          </a:bodyPr>
          <a:lstStyle/>
          <a:p>
            <a:pPr>
              <a:lnSpc>
                <a:spcPct val="90000"/>
              </a:lnSpc>
              <a:spcAft>
                <a:spcPts val="600"/>
              </a:spcAft>
            </a:pPr>
            <a:r>
              <a:rPr lang="en-US" sz="1600" u="sng" dirty="0"/>
              <a:t>Task</a:t>
            </a:r>
            <a:r>
              <a:rPr lang="en-US" sz="1600" dirty="0"/>
              <a:t>: Suppose you want to develop a database to keep track of students, the courses they take, and the professors who teach the courses. </a:t>
            </a:r>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u="sng" dirty="0"/>
              <a:t>Description</a:t>
            </a:r>
            <a:r>
              <a:rPr lang="en-US" sz="1600" dirty="0"/>
              <a:t>: For each student, you will need  to know their name and address, and, obviously, each student must be uniquely identified.  For professors, you only need an id and their name because the rest of their information is stored elsewhere (e.g., in a human resources database). Each course must have a title and number of credit hours. </a:t>
            </a:r>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u="sng" dirty="0"/>
              <a:t>Instruction</a:t>
            </a:r>
            <a:r>
              <a:rPr lang="en-US" sz="1600" dirty="0"/>
              <a:t>: Draw the entity-relationship model for this situation using the Chen notation.  Use min/max cardinalities. </a:t>
            </a:r>
          </a:p>
        </p:txBody>
      </p:sp>
      <p:sp>
        <p:nvSpPr>
          <p:cNvPr id="5" name="Slide Number Placeholder 4">
            <a:extLst>
              <a:ext uri="{FF2B5EF4-FFF2-40B4-BE49-F238E27FC236}">
                <a16:creationId xmlns:a16="http://schemas.microsoft.com/office/drawing/2014/main" id="{B88127F4-82FC-4268-B872-565D746BA34D}"/>
              </a:ext>
            </a:extLst>
          </p:cNvPr>
          <p:cNvSpPr>
            <a:spLocks noGrp="1"/>
          </p:cNvSpPr>
          <p:nvPr>
            <p:ph type="sldNum" sz="quarter" idx="12"/>
          </p:nvPr>
        </p:nvSpPr>
        <p:spPr/>
        <p:txBody>
          <a:bodyPr/>
          <a:lstStyle/>
          <a:p>
            <a:fld id="{3767402D-E3FB-4C00-AAE8-E99B4A8869F5}" type="slidenum">
              <a:rPr lang="en-US" smtClean="0"/>
              <a:t>5</a:t>
            </a:fld>
            <a:endParaRPr lang="en-US"/>
          </a:p>
        </p:txBody>
      </p:sp>
    </p:spTree>
    <p:extLst>
      <p:ext uri="{BB962C8B-B14F-4D97-AF65-F5344CB8AC3E}">
        <p14:creationId xmlns:p14="http://schemas.microsoft.com/office/powerpoint/2010/main" val="3114901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132" y="507999"/>
            <a:ext cx="9995747" cy="829733"/>
          </a:xfrm>
        </p:spPr>
        <p:txBody>
          <a:bodyPr/>
          <a:lstStyle/>
          <a:p>
            <a:r>
              <a:rPr lang="en-US" dirty="0"/>
              <a:t>Example: Student and Courses  </a:t>
            </a:r>
          </a:p>
        </p:txBody>
      </p:sp>
      <p:sp>
        <p:nvSpPr>
          <p:cNvPr id="3" name="TextBox 2"/>
          <p:cNvSpPr txBox="1"/>
          <p:nvPr/>
        </p:nvSpPr>
        <p:spPr>
          <a:xfrm>
            <a:off x="184610" y="5765367"/>
            <a:ext cx="4346447" cy="923330"/>
          </a:xfrm>
          <a:prstGeom prst="rect">
            <a:avLst/>
          </a:prstGeom>
          <a:solidFill>
            <a:schemeClr val="accent4">
              <a:lumMod val="20000"/>
              <a:lumOff val="80000"/>
            </a:schemeClr>
          </a:solidFill>
        </p:spPr>
        <p:txBody>
          <a:bodyPr wrap="square" rtlCol="0">
            <a:spAutoFit/>
          </a:bodyPr>
          <a:lstStyle/>
          <a:p>
            <a:r>
              <a:rPr lang="en-US" dirty="0"/>
              <a:t>Student: (</a:t>
            </a:r>
            <a:r>
              <a:rPr lang="en-US" u="sng" dirty="0"/>
              <a:t>Student#</a:t>
            </a:r>
            <a:r>
              <a:rPr lang="en-US" dirty="0"/>
              <a:t>, name, address) </a:t>
            </a:r>
          </a:p>
          <a:p>
            <a:r>
              <a:rPr lang="en-US" dirty="0"/>
              <a:t>Course:  (</a:t>
            </a:r>
            <a:r>
              <a:rPr lang="en-US" u="sng" dirty="0"/>
              <a:t>Course#</a:t>
            </a:r>
            <a:r>
              <a:rPr lang="en-US" dirty="0"/>
              <a:t>, title, credit-</a:t>
            </a:r>
            <a:r>
              <a:rPr lang="en-US" dirty="0" err="1"/>
              <a:t>hrs</a:t>
            </a:r>
            <a:r>
              <a:rPr lang="en-US" dirty="0"/>
              <a:t>)</a:t>
            </a:r>
          </a:p>
          <a:p>
            <a:r>
              <a:rPr lang="en-US" dirty="0"/>
              <a:t>Professor: (</a:t>
            </a:r>
            <a:r>
              <a:rPr lang="en-US" u="sng" dirty="0"/>
              <a:t>Emp#, </a:t>
            </a:r>
            <a:r>
              <a:rPr lang="en-US" dirty="0"/>
              <a:t>name)  </a:t>
            </a:r>
            <a:endParaRPr lang="en-US" sz="1400" dirty="0"/>
          </a:p>
        </p:txBody>
      </p:sp>
      <p:grpSp>
        <p:nvGrpSpPr>
          <p:cNvPr id="4" name="Group 3">
            <a:extLst>
              <a:ext uri="{FF2B5EF4-FFF2-40B4-BE49-F238E27FC236}">
                <a16:creationId xmlns:a16="http://schemas.microsoft.com/office/drawing/2014/main" id="{8DA356A3-E206-4187-8FFA-7036A2556025}"/>
              </a:ext>
            </a:extLst>
          </p:cNvPr>
          <p:cNvGrpSpPr/>
          <p:nvPr/>
        </p:nvGrpSpPr>
        <p:grpSpPr>
          <a:xfrm>
            <a:off x="3071820" y="4243918"/>
            <a:ext cx="4497591" cy="480447"/>
            <a:chOff x="397315" y="5374632"/>
            <a:chExt cx="4893473" cy="522736"/>
          </a:xfrm>
        </p:grpSpPr>
        <p:sp>
          <p:nvSpPr>
            <p:cNvPr id="5" name="Rectangle 4">
              <a:extLst>
                <a:ext uri="{FF2B5EF4-FFF2-40B4-BE49-F238E27FC236}">
                  <a16:creationId xmlns:a16="http://schemas.microsoft.com/office/drawing/2014/main" id="{7637CAF8-BA27-4AF4-B6CD-92D484C73ECB}"/>
                </a:ext>
              </a:extLst>
            </p:cNvPr>
            <p:cNvSpPr>
              <a:spLocks noChangeArrowheads="1"/>
            </p:cNvSpPr>
            <p:nvPr/>
          </p:nvSpPr>
          <p:spPr bwMode="auto">
            <a:xfrm>
              <a:off x="3962051" y="5470900"/>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Course</a:t>
              </a:r>
            </a:p>
          </p:txBody>
        </p:sp>
        <p:sp>
          <p:nvSpPr>
            <p:cNvPr id="6" name="Rectangle 5">
              <a:extLst>
                <a:ext uri="{FF2B5EF4-FFF2-40B4-BE49-F238E27FC236}">
                  <a16:creationId xmlns:a16="http://schemas.microsoft.com/office/drawing/2014/main" id="{1B9818CA-585C-4637-8423-F6F33AD9FBB9}"/>
                </a:ext>
              </a:extLst>
            </p:cNvPr>
            <p:cNvSpPr>
              <a:spLocks noChangeArrowheads="1"/>
            </p:cNvSpPr>
            <p:nvPr/>
          </p:nvSpPr>
          <p:spPr bwMode="auto">
            <a:xfrm>
              <a:off x="397315" y="547169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Student</a:t>
              </a:r>
            </a:p>
          </p:txBody>
        </p:sp>
        <p:sp>
          <p:nvSpPr>
            <p:cNvPr id="7" name="Rectangle 14">
              <a:extLst>
                <a:ext uri="{FF2B5EF4-FFF2-40B4-BE49-F238E27FC236}">
                  <a16:creationId xmlns:a16="http://schemas.microsoft.com/office/drawing/2014/main" id="{B76BB48F-237F-4AAB-ACCE-AF56DF8B71EE}"/>
                </a:ext>
              </a:extLst>
            </p:cNvPr>
            <p:cNvSpPr>
              <a:spLocks noChangeArrowheads="1"/>
            </p:cNvSpPr>
            <p:nvPr/>
          </p:nvSpPr>
          <p:spPr bwMode="auto">
            <a:xfrm>
              <a:off x="3375885" y="5383529"/>
              <a:ext cx="655112" cy="3084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(1,M) </a:t>
              </a:r>
            </a:p>
          </p:txBody>
        </p:sp>
        <p:sp>
          <p:nvSpPr>
            <p:cNvPr id="8" name="Rectangle 21">
              <a:extLst>
                <a:ext uri="{FF2B5EF4-FFF2-40B4-BE49-F238E27FC236}">
                  <a16:creationId xmlns:a16="http://schemas.microsoft.com/office/drawing/2014/main" id="{F8CB69DB-DA56-4FB0-BD94-91E977DE0A0C}"/>
                </a:ext>
              </a:extLst>
            </p:cNvPr>
            <p:cNvSpPr>
              <a:spLocks noChangeArrowheads="1"/>
            </p:cNvSpPr>
            <p:nvPr/>
          </p:nvSpPr>
          <p:spPr bwMode="auto">
            <a:xfrm>
              <a:off x="1911287" y="5380791"/>
              <a:ext cx="583604" cy="3084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(1,N)</a:t>
              </a:r>
            </a:p>
          </p:txBody>
        </p:sp>
        <p:sp>
          <p:nvSpPr>
            <p:cNvPr id="9" name="AutoShape 66">
              <a:extLst>
                <a:ext uri="{FF2B5EF4-FFF2-40B4-BE49-F238E27FC236}">
                  <a16:creationId xmlns:a16="http://schemas.microsoft.com/office/drawing/2014/main" id="{948CD8D4-A27C-45F3-A769-C5F4A9286E64}"/>
                </a:ext>
              </a:extLst>
            </p:cNvPr>
            <p:cNvSpPr>
              <a:spLocks noChangeArrowheads="1"/>
            </p:cNvSpPr>
            <p:nvPr/>
          </p:nvSpPr>
          <p:spPr bwMode="auto">
            <a:xfrm>
              <a:off x="2504657" y="5374632"/>
              <a:ext cx="791422" cy="522736"/>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287" dirty="0">
                  <a:solidFill>
                    <a:srgbClr val="000000"/>
                  </a:solidFill>
                  <a:latin typeface="Helv" charset="0"/>
                </a:rPr>
                <a:t>takes</a:t>
              </a:r>
            </a:p>
          </p:txBody>
        </p:sp>
        <p:cxnSp>
          <p:nvCxnSpPr>
            <p:cNvPr id="10" name="Straight Connector 9">
              <a:extLst>
                <a:ext uri="{FF2B5EF4-FFF2-40B4-BE49-F238E27FC236}">
                  <a16:creationId xmlns:a16="http://schemas.microsoft.com/office/drawing/2014/main" id="{CAFE3AB7-BCD3-40BC-A51E-348A22F36F2D}"/>
                </a:ext>
              </a:extLst>
            </p:cNvPr>
            <p:cNvCxnSpPr>
              <a:stCxn id="5" idx="1"/>
              <a:endCxn id="9" idx="3"/>
            </p:cNvCxnSpPr>
            <p:nvPr/>
          </p:nvCxnSpPr>
          <p:spPr>
            <a:xfrm flipH="1">
              <a:off x="3296079" y="5636000"/>
              <a:ext cx="6659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49D224C-2FA0-46A1-BE7D-23AD3D8A93DC}"/>
                </a:ext>
              </a:extLst>
            </p:cNvPr>
            <p:cNvCxnSpPr>
              <a:stCxn id="9" idx="1"/>
              <a:endCxn id="6" idx="3"/>
            </p:cNvCxnSpPr>
            <p:nvPr/>
          </p:nvCxnSpPr>
          <p:spPr>
            <a:xfrm flipH="1">
              <a:off x="1910203" y="5636000"/>
              <a:ext cx="59445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7EE33497-EF00-4FBE-8C17-74D6D7743A15}"/>
              </a:ext>
            </a:extLst>
          </p:cNvPr>
          <p:cNvSpPr/>
          <p:nvPr/>
        </p:nvSpPr>
        <p:spPr>
          <a:xfrm>
            <a:off x="1754783" y="3857455"/>
            <a:ext cx="727396" cy="26246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E653770-6782-4777-935D-517DDF6CACB8}"/>
              </a:ext>
            </a:extLst>
          </p:cNvPr>
          <p:cNvSpPr/>
          <p:nvPr/>
        </p:nvSpPr>
        <p:spPr>
          <a:xfrm>
            <a:off x="1930463" y="3499759"/>
            <a:ext cx="727396" cy="26246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4F580CA-DEAF-4DF0-96FA-65B8EFD0B292}"/>
              </a:ext>
            </a:extLst>
          </p:cNvPr>
          <p:cNvSpPr/>
          <p:nvPr/>
        </p:nvSpPr>
        <p:spPr>
          <a:xfrm>
            <a:off x="2877447" y="3352432"/>
            <a:ext cx="727396" cy="26246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DC685F2-5FDE-4D77-A947-89ABFA75A996}"/>
              </a:ext>
            </a:extLst>
          </p:cNvPr>
          <p:cNvSpPr/>
          <p:nvPr/>
        </p:nvSpPr>
        <p:spPr>
          <a:xfrm>
            <a:off x="7720476" y="3223941"/>
            <a:ext cx="822114" cy="31226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8A961A8-D903-4E3D-8319-AB96B91C41B5}"/>
              </a:ext>
            </a:extLst>
          </p:cNvPr>
          <p:cNvSpPr/>
          <p:nvPr/>
        </p:nvSpPr>
        <p:spPr>
          <a:xfrm>
            <a:off x="8502329" y="4150784"/>
            <a:ext cx="946471" cy="2835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BF62F13-5C12-4626-BF36-6B434479FB9B}"/>
              </a:ext>
            </a:extLst>
          </p:cNvPr>
          <p:cNvSpPr/>
          <p:nvPr/>
        </p:nvSpPr>
        <p:spPr>
          <a:xfrm>
            <a:off x="8310932" y="3620877"/>
            <a:ext cx="1032196" cy="31226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0B37444-843D-4EF9-BE0E-FBA95C13CC56}"/>
              </a:ext>
            </a:extLst>
          </p:cNvPr>
          <p:cNvSpPr txBox="1"/>
          <p:nvPr/>
        </p:nvSpPr>
        <p:spPr>
          <a:xfrm>
            <a:off x="8368082" y="3595337"/>
            <a:ext cx="946471" cy="307777"/>
          </a:xfrm>
          <a:prstGeom prst="rect">
            <a:avLst/>
          </a:prstGeom>
          <a:noFill/>
        </p:spPr>
        <p:txBody>
          <a:bodyPr wrap="square" rtlCol="0">
            <a:spAutoFit/>
          </a:bodyPr>
          <a:lstStyle/>
          <a:p>
            <a:r>
              <a:rPr lang="en-US" sz="1400" u="sng" dirty="0"/>
              <a:t>Course#</a:t>
            </a:r>
          </a:p>
        </p:txBody>
      </p:sp>
      <p:sp>
        <p:nvSpPr>
          <p:cNvPr id="23" name="TextBox 22">
            <a:extLst>
              <a:ext uri="{FF2B5EF4-FFF2-40B4-BE49-F238E27FC236}">
                <a16:creationId xmlns:a16="http://schemas.microsoft.com/office/drawing/2014/main" id="{2D8AE0C2-C7ED-44F7-88FC-34696B984111}"/>
              </a:ext>
            </a:extLst>
          </p:cNvPr>
          <p:cNvSpPr txBox="1"/>
          <p:nvPr/>
        </p:nvSpPr>
        <p:spPr>
          <a:xfrm>
            <a:off x="8691493" y="4101584"/>
            <a:ext cx="718310" cy="338554"/>
          </a:xfrm>
          <a:prstGeom prst="rect">
            <a:avLst/>
          </a:prstGeom>
          <a:noFill/>
        </p:spPr>
        <p:txBody>
          <a:bodyPr wrap="square" rtlCol="0">
            <a:spAutoFit/>
          </a:bodyPr>
          <a:lstStyle/>
          <a:p>
            <a:r>
              <a:rPr lang="en-US" sz="1600" dirty="0"/>
              <a:t>title</a:t>
            </a:r>
            <a:endParaRPr lang="en-US" dirty="0"/>
          </a:p>
        </p:txBody>
      </p:sp>
      <p:sp>
        <p:nvSpPr>
          <p:cNvPr id="24" name="TextBox 23">
            <a:extLst>
              <a:ext uri="{FF2B5EF4-FFF2-40B4-BE49-F238E27FC236}">
                <a16:creationId xmlns:a16="http://schemas.microsoft.com/office/drawing/2014/main" id="{4DDD9B68-FBBD-4844-96BA-A2BA10A41A67}"/>
              </a:ext>
            </a:extLst>
          </p:cNvPr>
          <p:cNvSpPr txBox="1"/>
          <p:nvPr/>
        </p:nvSpPr>
        <p:spPr>
          <a:xfrm>
            <a:off x="7720476" y="3281955"/>
            <a:ext cx="697362" cy="230832"/>
          </a:xfrm>
          <a:prstGeom prst="rect">
            <a:avLst/>
          </a:prstGeom>
          <a:noFill/>
        </p:spPr>
        <p:txBody>
          <a:bodyPr wrap="square" rtlCol="0">
            <a:spAutoFit/>
          </a:bodyPr>
          <a:lstStyle/>
          <a:p>
            <a:r>
              <a:rPr lang="en-US" sz="900" dirty="0"/>
              <a:t>credit-</a:t>
            </a:r>
            <a:r>
              <a:rPr lang="en-US" sz="900" dirty="0" err="1"/>
              <a:t>hrs</a:t>
            </a:r>
            <a:endParaRPr lang="en-US" sz="1000" dirty="0"/>
          </a:p>
        </p:txBody>
      </p:sp>
      <p:cxnSp>
        <p:nvCxnSpPr>
          <p:cNvPr id="26" name="Straight Connector 25">
            <a:extLst>
              <a:ext uri="{FF2B5EF4-FFF2-40B4-BE49-F238E27FC236}">
                <a16:creationId xmlns:a16="http://schemas.microsoft.com/office/drawing/2014/main" id="{0CCE4159-EEEE-4C74-9395-F5D1F980ECC0}"/>
              </a:ext>
            </a:extLst>
          </p:cNvPr>
          <p:cNvCxnSpPr>
            <a:stCxn id="17" idx="3"/>
            <a:endCxn id="5" idx="0"/>
          </p:cNvCxnSpPr>
          <p:nvPr/>
        </p:nvCxnSpPr>
        <p:spPr>
          <a:xfrm flipH="1">
            <a:off x="6958790" y="3490474"/>
            <a:ext cx="882082" cy="841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2686ED7-AD37-45B4-8F5C-5EE233BFA3CA}"/>
              </a:ext>
            </a:extLst>
          </p:cNvPr>
          <p:cNvCxnSpPr/>
          <p:nvPr/>
        </p:nvCxnSpPr>
        <p:spPr>
          <a:xfrm flipH="1">
            <a:off x="7228570" y="3933140"/>
            <a:ext cx="1352119" cy="396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F756194-0608-4C4A-A007-0705DC20EF4E}"/>
              </a:ext>
            </a:extLst>
          </p:cNvPr>
          <p:cNvCxnSpPr>
            <a:stCxn id="18" idx="3"/>
            <a:endCxn id="5" idx="3"/>
          </p:cNvCxnSpPr>
          <p:nvPr/>
        </p:nvCxnSpPr>
        <p:spPr>
          <a:xfrm flipH="1">
            <a:off x="7569411" y="4392785"/>
            <a:ext cx="1071525" cy="91357"/>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285277A-664F-423C-8172-A97A8EBB42E6}"/>
              </a:ext>
            </a:extLst>
          </p:cNvPr>
          <p:cNvSpPr txBox="1"/>
          <p:nvPr/>
        </p:nvSpPr>
        <p:spPr>
          <a:xfrm>
            <a:off x="2870870" y="3326341"/>
            <a:ext cx="1139156" cy="276999"/>
          </a:xfrm>
          <a:prstGeom prst="rect">
            <a:avLst/>
          </a:prstGeom>
          <a:noFill/>
        </p:spPr>
        <p:txBody>
          <a:bodyPr wrap="square" rtlCol="0">
            <a:spAutoFit/>
          </a:bodyPr>
          <a:lstStyle/>
          <a:p>
            <a:r>
              <a:rPr lang="en-US" sz="1200" u="sng" dirty="0"/>
              <a:t>Student#</a:t>
            </a:r>
          </a:p>
        </p:txBody>
      </p:sp>
      <p:sp>
        <p:nvSpPr>
          <p:cNvPr id="32" name="TextBox 31">
            <a:extLst>
              <a:ext uri="{FF2B5EF4-FFF2-40B4-BE49-F238E27FC236}">
                <a16:creationId xmlns:a16="http://schemas.microsoft.com/office/drawing/2014/main" id="{080974BC-4F44-4789-9639-43601DF44080}"/>
              </a:ext>
            </a:extLst>
          </p:cNvPr>
          <p:cNvSpPr txBox="1"/>
          <p:nvPr/>
        </p:nvSpPr>
        <p:spPr>
          <a:xfrm>
            <a:off x="1767760" y="3835036"/>
            <a:ext cx="718310" cy="261610"/>
          </a:xfrm>
          <a:prstGeom prst="rect">
            <a:avLst/>
          </a:prstGeom>
          <a:noFill/>
        </p:spPr>
        <p:txBody>
          <a:bodyPr wrap="square" rtlCol="0">
            <a:spAutoFit/>
          </a:bodyPr>
          <a:lstStyle/>
          <a:p>
            <a:r>
              <a:rPr lang="en-US" sz="1100" dirty="0"/>
              <a:t>address</a:t>
            </a:r>
            <a:endParaRPr lang="en-US" sz="1200" dirty="0"/>
          </a:p>
        </p:txBody>
      </p:sp>
      <p:sp>
        <p:nvSpPr>
          <p:cNvPr id="33" name="TextBox 32">
            <a:extLst>
              <a:ext uri="{FF2B5EF4-FFF2-40B4-BE49-F238E27FC236}">
                <a16:creationId xmlns:a16="http://schemas.microsoft.com/office/drawing/2014/main" id="{91FFB9F2-4DE8-426B-888F-3CDB6158BD12}"/>
              </a:ext>
            </a:extLst>
          </p:cNvPr>
          <p:cNvSpPr txBox="1"/>
          <p:nvPr/>
        </p:nvSpPr>
        <p:spPr>
          <a:xfrm>
            <a:off x="1948142" y="3447942"/>
            <a:ext cx="718310" cy="307777"/>
          </a:xfrm>
          <a:prstGeom prst="rect">
            <a:avLst/>
          </a:prstGeom>
          <a:noFill/>
        </p:spPr>
        <p:txBody>
          <a:bodyPr wrap="square" rtlCol="0">
            <a:spAutoFit/>
          </a:bodyPr>
          <a:lstStyle/>
          <a:p>
            <a:r>
              <a:rPr lang="en-US" sz="1400" dirty="0"/>
              <a:t>name</a:t>
            </a:r>
            <a:endParaRPr lang="en-US" dirty="0"/>
          </a:p>
        </p:txBody>
      </p:sp>
      <p:cxnSp>
        <p:nvCxnSpPr>
          <p:cNvPr id="35" name="Straight Connector 34">
            <a:extLst>
              <a:ext uri="{FF2B5EF4-FFF2-40B4-BE49-F238E27FC236}">
                <a16:creationId xmlns:a16="http://schemas.microsoft.com/office/drawing/2014/main" id="{3A882B95-5511-4457-894C-7806720CBDD6}"/>
              </a:ext>
            </a:extLst>
          </p:cNvPr>
          <p:cNvCxnSpPr>
            <a:stCxn id="31" idx="2"/>
            <a:endCxn id="6" idx="0"/>
          </p:cNvCxnSpPr>
          <p:nvPr/>
        </p:nvCxnSpPr>
        <p:spPr>
          <a:xfrm>
            <a:off x="3440448" y="3603340"/>
            <a:ext cx="326620" cy="729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71FF6F-ACE3-4029-BA1C-8F97D1D1BD3D}"/>
              </a:ext>
            </a:extLst>
          </p:cNvPr>
          <p:cNvCxnSpPr>
            <a:cxnSpLocks/>
            <a:stCxn id="12" idx="4"/>
          </p:cNvCxnSpPr>
          <p:nvPr/>
        </p:nvCxnSpPr>
        <p:spPr>
          <a:xfrm>
            <a:off x="2118481" y="4119923"/>
            <a:ext cx="1283495" cy="203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3B51F1-EAA9-4D4C-9D32-099B6D18587C}"/>
              </a:ext>
            </a:extLst>
          </p:cNvPr>
          <p:cNvCxnSpPr/>
          <p:nvPr/>
        </p:nvCxnSpPr>
        <p:spPr>
          <a:xfrm>
            <a:off x="2580652" y="3735859"/>
            <a:ext cx="1024191" cy="581188"/>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14331D-017C-4098-B7B9-95CE633F162C}"/>
              </a:ext>
            </a:extLst>
          </p:cNvPr>
          <p:cNvSpPr>
            <a:spLocks noChangeArrowheads="1"/>
          </p:cNvSpPr>
          <p:nvPr/>
        </p:nvSpPr>
        <p:spPr bwMode="auto">
          <a:xfrm>
            <a:off x="9343128" y="5589698"/>
            <a:ext cx="1221242" cy="303487"/>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Professor</a:t>
            </a:r>
          </a:p>
        </p:txBody>
      </p:sp>
      <p:sp>
        <p:nvSpPr>
          <p:cNvPr id="38" name="AutoShape 66">
            <a:extLst>
              <a:ext uri="{FF2B5EF4-FFF2-40B4-BE49-F238E27FC236}">
                <a16:creationId xmlns:a16="http://schemas.microsoft.com/office/drawing/2014/main" id="{38D97A88-647D-441B-B613-8E37D3747BD8}"/>
              </a:ext>
            </a:extLst>
          </p:cNvPr>
          <p:cNvSpPr>
            <a:spLocks noChangeArrowheads="1"/>
          </p:cNvSpPr>
          <p:nvPr/>
        </p:nvSpPr>
        <p:spPr bwMode="auto">
          <a:xfrm>
            <a:off x="8113921" y="4908292"/>
            <a:ext cx="727396" cy="480447"/>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287" dirty="0">
                <a:solidFill>
                  <a:srgbClr val="000000"/>
                </a:solidFill>
                <a:latin typeface="Helv" charset="0"/>
              </a:rPr>
              <a:t>teaches</a:t>
            </a:r>
          </a:p>
        </p:txBody>
      </p:sp>
      <p:cxnSp>
        <p:nvCxnSpPr>
          <p:cNvPr id="14" name="Straight Connector 13">
            <a:extLst>
              <a:ext uri="{FF2B5EF4-FFF2-40B4-BE49-F238E27FC236}">
                <a16:creationId xmlns:a16="http://schemas.microsoft.com/office/drawing/2014/main" id="{8EE7EC71-6770-45D8-A4D1-12F7D8D6AFC6}"/>
              </a:ext>
            </a:extLst>
          </p:cNvPr>
          <p:cNvCxnSpPr/>
          <p:nvPr/>
        </p:nvCxnSpPr>
        <p:spPr>
          <a:xfrm>
            <a:off x="7077075" y="4649243"/>
            <a:ext cx="1162050" cy="399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104CB38-9682-4282-93AA-7245C08AD525}"/>
              </a:ext>
            </a:extLst>
          </p:cNvPr>
          <p:cNvCxnSpPr/>
          <p:nvPr/>
        </p:nvCxnSpPr>
        <p:spPr>
          <a:xfrm>
            <a:off x="8691493" y="5267325"/>
            <a:ext cx="1262256" cy="322373"/>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21">
            <a:extLst>
              <a:ext uri="{FF2B5EF4-FFF2-40B4-BE49-F238E27FC236}">
                <a16:creationId xmlns:a16="http://schemas.microsoft.com/office/drawing/2014/main" id="{40AB33B2-E54D-4787-AD03-2908568C052B}"/>
              </a:ext>
            </a:extLst>
          </p:cNvPr>
          <p:cNvSpPr>
            <a:spLocks noChangeArrowheads="1"/>
          </p:cNvSpPr>
          <p:nvPr/>
        </p:nvSpPr>
        <p:spPr bwMode="auto">
          <a:xfrm>
            <a:off x="9254316" y="5221163"/>
            <a:ext cx="536390" cy="2835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(0,N)</a:t>
            </a:r>
          </a:p>
        </p:txBody>
      </p:sp>
      <p:sp>
        <p:nvSpPr>
          <p:cNvPr id="41" name="Rectangle 14">
            <a:extLst>
              <a:ext uri="{FF2B5EF4-FFF2-40B4-BE49-F238E27FC236}">
                <a16:creationId xmlns:a16="http://schemas.microsoft.com/office/drawing/2014/main" id="{7856D44A-EF2F-4C01-B706-EFA26C1E2536}"/>
              </a:ext>
            </a:extLst>
          </p:cNvPr>
          <p:cNvSpPr>
            <a:spLocks noChangeArrowheads="1"/>
          </p:cNvSpPr>
          <p:nvPr/>
        </p:nvSpPr>
        <p:spPr bwMode="auto">
          <a:xfrm>
            <a:off x="7658100" y="4617946"/>
            <a:ext cx="602113" cy="2835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(1,M) </a:t>
            </a:r>
          </a:p>
        </p:txBody>
      </p:sp>
      <p:cxnSp>
        <p:nvCxnSpPr>
          <p:cNvPr id="42" name="Straight Connector 41">
            <a:extLst>
              <a:ext uri="{FF2B5EF4-FFF2-40B4-BE49-F238E27FC236}">
                <a16:creationId xmlns:a16="http://schemas.microsoft.com/office/drawing/2014/main" id="{EA1EEF5B-E1B5-4B12-84C1-BBFC9B7504A3}"/>
              </a:ext>
            </a:extLst>
          </p:cNvPr>
          <p:cNvCxnSpPr>
            <a:cxnSpLocks/>
          </p:cNvCxnSpPr>
          <p:nvPr/>
        </p:nvCxnSpPr>
        <p:spPr>
          <a:xfrm flipH="1">
            <a:off x="10029826" y="4845028"/>
            <a:ext cx="666384" cy="708047"/>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912AE3EF-E464-4D49-848C-1BF48C62F641}"/>
              </a:ext>
            </a:extLst>
          </p:cNvPr>
          <p:cNvSpPr/>
          <p:nvPr/>
        </p:nvSpPr>
        <p:spPr>
          <a:xfrm>
            <a:off x="10225126" y="4518368"/>
            <a:ext cx="946471" cy="2835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104F5917-C19E-4DDA-A188-2564CA1B0DC2}"/>
              </a:ext>
            </a:extLst>
          </p:cNvPr>
          <p:cNvSpPr txBox="1"/>
          <p:nvPr/>
        </p:nvSpPr>
        <p:spPr>
          <a:xfrm>
            <a:off x="10430598" y="4470529"/>
            <a:ext cx="1020434" cy="307777"/>
          </a:xfrm>
          <a:prstGeom prst="rect">
            <a:avLst/>
          </a:prstGeom>
          <a:noFill/>
        </p:spPr>
        <p:txBody>
          <a:bodyPr wrap="square" rtlCol="0">
            <a:spAutoFit/>
          </a:bodyPr>
          <a:lstStyle/>
          <a:p>
            <a:r>
              <a:rPr lang="en-US" sz="1100" u="sng" dirty="0" err="1"/>
              <a:t>Emp</a:t>
            </a:r>
            <a:r>
              <a:rPr lang="en-US" sz="1400" u="sng" dirty="0"/>
              <a:t>#</a:t>
            </a:r>
          </a:p>
        </p:txBody>
      </p:sp>
      <p:sp>
        <p:nvSpPr>
          <p:cNvPr id="48" name="Oval 47">
            <a:extLst>
              <a:ext uri="{FF2B5EF4-FFF2-40B4-BE49-F238E27FC236}">
                <a16:creationId xmlns:a16="http://schemas.microsoft.com/office/drawing/2014/main" id="{1B99DCCF-C75F-4333-9C9E-501203618DC6}"/>
              </a:ext>
            </a:extLst>
          </p:cNvPr>
          <p:cNvSpPr/>
          <p:nvPr/>
        </p:nvSpPr>
        <p:spPr>
          <a:xfrm>
            <a:off x="10737177" y="5006754"/>
            <a:ext cx="946471" cy="28352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EC3DC0D6-D972-47FD-B0AB-5DB7FF407167}"/>
              </a:ext>
            </a:extLst>
          </p:cNvPr>
          <p:cNvSpPr txBox="1"/>
          <p:nvPr/>
        </p:nvSpPr>
        <p:spPr>
          <a:xfrm>
            <a:off x="10859253" y="4967684"/>
            <a:ext cx="783428" cy="307777"/>
          </a:xfrm>
          <a:prstGeom prst="rect">
            <a:avLst/>
          </a:prstGeom>
          <a:noFill/>
        </p:spPr>
        <p:txBody>
          <a:bodyPr wrap="square" rtlCol="0">
            <a:spAutoFit/>
          </a:bodyPr>
          <a:lstStyle/>
          <a:p>
            <a:r>
              <a:rPr lang="en-US" sz="1400" dirty="0"/>
              <a:t>name</a:t>
            </a:r>
          </a:p>
        </p:txBody>
      </p:sp>
      <p:cxnSp>
        <p:nvCxnSpPr>
          <p:cNvPr id="51" name="Straight Connector 50">
            <a:extLst>
              <a:ext uri="{FF2B5EF4-FFF2-40B4-BE49-F238E27FC236}">
                <a16:creationId xmlns:a16="http://schemas.microsoft.com/office/drawing/2014/main" id="{5366B6CE-2A8B-46D0-B405-30B5ED1C7BC1}"/>
              </a:ext>
            </a:extLst>
          </p:cNvPr>
          <p:cNvCxnSpPr>
            <a:stCxn id="34" idx="0"/>
            <a:endCxn id="48" idx="2"/>
          </p:cNvCxnSpPr>
          <p:nvPr/>
        </p:nvCxnSpPr>
        <p:spPr>
          <a:xfrm flipV="1">
            <a:off x="9953749" y="5148515"/>
            <a:ext cx="783428" cy="441183"/>
          </a:xfrm>
          <a:prstGeom prst="line">
            <a:avLst/>
          </a:prstGeom>
        </p:spPr>
        <p:style>
          <a:lnRef idx="1">
            <a:schemeClr val="accent1"/>
          </a:lnRef>
          <a:fillRef idx="0">
            <a:schemeClr val="accent1"/>
          </a:fillRef>
          <a:effectRef idx="0">
            <a:schemeClr val="accent1"/>
          </a:effectRef>
          <a:fontRef idx="minor">
            <a:schemeClr val="tx1"/>
          </a:fontRef>
        </p:style>
      </p:cxnSp>
      <p:sp>
        <p:nvSpPr>
          <p:cNvPr id="13" name="Slide Number Placeholder 12">
            <a:extLst>
              <a:ext uri="{FF2B5EF4-FFF2-40B4-BE49-F238E27FC236}">
                <a16:creationId xmlns:a16="http://schemas.microsoft.com/office/drawing/2014/main" id="{88636951-8A85-4F39-9D33-599AD6580C94}"/>
              </a:ext>
            </a:extLst>
          </p:cNvPr>
          <p:cNvSpPr>
            <a:spLocks noGrp="1"/>
          </p:cNvSpPr>
          <p:nvPr>
            <p:ph type="sldNum" sz="quarter" idx="12"/>
          </p:nvPr>
        </p:nvSpPr>
        <p:spPr/>
        <p:txBody>
          <a:bodyPr/>
          <a:lstStyle/>
          <a:p>
            <a:fld id="{3767402D-E3FB-4C00-AAE8-E99B4A8869F5}" type="slidenum">
              <a:rPr lang="en-US" smtClean="0"/>
              <a:t>6</a:t>
            </a:fld>
            <a:endParaRPr lang="en-US"/>
          </a:p>
        </p:txBody>
      </p:sp>
    </p:spTree>
    <p:extLst>
      <p:ext uri="{BB962C8B-B14F-4D97-AF65-F5344CB8AC3E}">
        <p14:creationId xmlns:p14="http://schemas.microsoft.com/office/powerpoint/2010/main" val="359190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A747-4837-4D55-9EAE-C2D961C3E54A}"/>
              </a:ext>
            </a:extLst>
          </p:cNvPr>
          <p:cNvSpPr>
            <a:spLocks noGrp="1"/>
          </p:cNvSpPr>
          <p:nvPr>
            <p:ph type="title"/>
          </p:nvPr>
        </p:nvSpPr>
        <p:spPr>
          <a:xfrm>
            <a:off x="1683170" y="843429"/>
            <a:ext cx="8825659" cy="704088"/>
          </a:xfrm>
        </p:spPr>
        <p:txBody>
          <a:bodyPr/>
          <a:lstStyle/>
          <a:p>
            <a:pPr algn="ctr"/>
            <a:r>
              <a:rPr lang="en-US" b="1" dirty="0"/>
              <a:t>Crow’s Feet</a:t>
            </a:r>
            <a:br>
              <a:rPr lang="en-US" dirty="0"/>
            </a:br>
            <a:r>
              <a:rPr lang="en-US" sz="2000" dirty="0"/>
              <a:t>Note the contrast in the placement of min/max cardinalities</a:t>
            </a:r>
            <a:r>
              <a:rPr lang="en-US" dirty="0"/>
              <a:t>.</a:t>
            </a:r>
          </a:p>
        </p:txBody>
      </p:sp>
      <p:pic>
        <p:nvPicPr>
          <p:cNvPr id="3" name="Picture 2">
            <a:extLst>
              <a:ext uri="{FF2B5EF4-FFF2-40B4-BE49-F238E27FC236}">
                <a16:creationId xmlns:a16="http://schemas.microsoft.com/office/drawing/2014/main" id="{16B68B9B-5A3B-49BD-AAE5-17AFCBA71C40}"/>
              </a:ext>
            </a:extLst>
          </p:cNvPr>
          <p:cNvPicPr>
            <a:picLocks noChangeAspect="1"/>
          </p:cNvPicPr>
          <p:nvPr/>
        </p:nvPicPr>
        <p:blipFill>
          <a:blip r:embed="rId2"/>
          <a:stretch>
            <a:fillRect/>
          </a:stretch>
        </p:blipFill>
        <p:spPr>
          <a:xfrm>
            <a:off x="502692" y="2838334"/>
            <a:ext cx="4867103" cy="1985778"/>
          </a:xfrm>
          <a:prstGeom prst="rect">
            <a:avLst/>
          </a:prstGeom>
        </p:spPr>
      </p:pic>
      <p:sp>
        <p:nvSpPr>
          <p:cNvPr id="4" name="TextBox 3">
            <a:extLst>
              <a:ext uri="{FF2B5EF4-FFF2-40B4-BE49-F238E27FC236}">
                <a16:creationId xmlns:a16="http://schemas.microsoft.com/office/drawing/2014/main" id="{B27E0106-56F8-412A-8E34-576EBACD94F4}"/>
              </a:ext>
            </a:extLst>
          </p:cNvPr>
          <p:cNvSpPr txBox="1"/>
          <p:nvPr/>
        </p:nvSpPr>
        <p:spPr>
          <a:xfrm>
            <a:off x="5683694" y="2954060"/>
            <a:ext cx="6176210" cy="1754326"/>
          </a:xfrm>
          <a:prstGeom prst="rect">
            <a:avLst/>
          </a:prstGeom>
          <a:noFill/>
        </p:spPr>
        <p:txBody>
          <a:bodyPr wrap="square" rtlCol="0">
            <a:spAutoFit/>
          </a:bodyPr>
          <a:lstStyle/>
          <a:p>
            <a:r>
              <a:rPr lang="en-US" dirty="0"/>
              <a:t>Interpretation:</a:t>
            </a:r>
          </a:p>
          <a:p>
            <a:r>
              <a:rPr lang="en-US" dirty="0"/>
              <a:t>Each department has at least one employee, but can have many.</a:t>
            </a:r>
          </a:p>
          <a:p>
            <a:r>
              <a:rPr lang="en-US" dirty="0"/>
              <a:t>Each employee is optionally assigned to one department. This is represented by the ‘0’ (stands for optional) and a maximum of 1. </a:t>
            </a:r>
          </a:p>
        </p:txBody>
      </p:sp>
      <p:sp>
        <p:nvSpPr>
          <p:cNvPr id="5" name="Slide Number Placeholder 4">
            <a:extLst>
              <a:ext uri="{FF2B5EF4-FFF2-40B4-BE49-F238E27FC236}">
                <a16:creationId xmlns:a16="http://schemas.microsoft.com/office/drawing/2014/main" id="{7E9DD18B-D27E-4452-B1AF-EA88F31CEB99}"/>
              </a:ext>
            </a:extLst>
          </p:cNvPr>
          <p:cNvSpPr>
            <a:spLocks noGrp="1"/>
          </p:cNvSpPr>
          <p:nvPr>
            <p:ph type="sldNum" sz="quarter" idx="12"/>
          </p:nvPr>
        </p:nvSpPr>
        <p:spPr/>
        <p:txBody>
          <a:bodyPr/>
          <a:lstStyle/>
          <a:p>
            <a:fld id="{3767402D-E3FB-4C00-AAE8-E99B4A8869F5}" type="slidenum">
              <a:rPr lang="en-US" smtClean="0"/>
              <a:t>7</a:t>
            </a:fld>
            <a:endParaRPr lang="en-US"/>
          </a:p>
        </p:txBody>
      </p:sp>
    </p:spTree>
    <p:extLst>
      <p:ext uri="{BB962C8B-B14F-4D97-AF65-F5344CB8AC3E}">
        <p14:creationId xmlns:p14="http://schemas.microsoft.com/office/powerpoint/2010/main" val="2432429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BABA-6FEB-4951-A154-D57531530D81}"/>
              </a:ext>
            </a:extLst>
          </p:cNvPr>
          <p:cNvSpPr>
            <a:spLocks noGrp="1"/>
          </p:cNvSpPr>
          <p:nvPr>
            <p:ph type="title"/>
          </p:nvPr>
        </p:nvSpPr>
        <p:spPr/>
        <p:txBody>
          <a:bodyPr/>
          <a:lstStyle/>
          <a:p>
            <a:r>
              <a:rPr lang="en-US" dirty="0"/>
              <a:t>Summary</a:t>
            </a:r>
          </a:p>
        </p:txBody>
      </p:sp>
      <p:sp>
        <p:nvSpPr>
          <p:cNvPr id="3" name="TextBox 2">
            <a:extLst>
              <a:ext uri="{FF2B5EF4-FFF2-40B4-BE49-F238E27FC236}">
                <a16:creationId xmlns:a16="http://schemas.microsoft.com/office/drawing/2014/main" id="{CEC02C68-0254-4A35-859E-6481938A0C55}"/>
              </a:ext>
            </a:extLst>
          </p:cNvPr>
          <p:cNvSpPr txBox="1"/>
          <p:nvPr/>
        </p:nvSpPr>
        <p:spPr>
          <a:xfrm>
            <a:off x="545432" y="2536361"/>
            <a:ext cx="11101136"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relationship concept is important in conceptual modeling. It represents how things interact (are associated) with each other in the real world. </a:t>
            </a:r>
          </a:p>
          <a:p>
            <a:pPr marL="285750" indent="-285750">
              <a:buFont typeface="Arial" panose="020B0604020202020204" pitchFamily="34" charset="0"/>
              <a:buChar char="•"/>
            </a:pPr>
            <a:r>
              <a:rPr lang="en-US" sz="2400" dirty="0"/>
              <a:t>The representation of min/max cardinalities is different in the crow’s feet notation and Chen’s notation. Know both of these notations.</a:t>
            </a:r>
          </a:p>
          <a:p>
            <a:pPr marL="285750" indent="-285750">
              <a:buFont typeface="Arial" panose="020B0604020202020204" pitchFamily="34" charset="0"/>
              <a:buChar char="•"/>
            </a:pPr>
            <a:r>
              <a:rPr lang="en-US" sz="2400" dirty="0"/>
              <a:t>There are also different notations in the literature.</a:t>
            </a:r>
          </a:p>
          <a:p>
            <a:pPr marL="285750" indent="-285750">
              <a:buFont typeface="Arial" panose="020B0604020202020204" pitchFamily="34" charset="0"/>
              <a:buChar char="•"/>
            </a:pPr>
            <a:r>
              <a:rPr lang="en-US" sz="2400" dirty="0"/>
              <a:t>The most important thing is to understand the syntax and how it works while recognizing that the syntax differs depending upon the representation (Chen’s or Crow’s Feet) you use.  </a:t>
            </a:r>
          </a:p>
          <a:p>
            <a:pPr marL="285750" indent="-285750">
              <a:buFont typeface="Arial" panose="020B0604020202020204" pitchFamily="34" charset="0"/>
              <a:buChar char="•"/>
            </a:pPr>
            <a:r>
              <a:rPr lang="en-US" sz="2400" dirty="0"/>
              <a:t>Be consistent in the use of notation (within a given problem).</a:t>
            </a:r>
          </a:p>
        </p:txBody>
      </p:sp>
      <p:sp>
        <p:nvSpPr>
          <p:cNvPr id="4" name="Slide Number Placeholder 3">
            <a:extLst>
              <a:ext uri="{FF2B5EF4-FFF2-40B4-BE49-F238E27FC236}">
                <a16:creationId xmlns:a16="http://schemas.microsoft.com/office/drawing/2014/main" id="{93D3A5BE-406C-4AF3-811C-F37E362AF8B6}"/>
              </a:ext>
            </a:extLst>
          </p:cNvPr>
          <p:cNvSpPr>
            <a:spLocks noGrp="1"/>
          </p:cNvSpPr>
          <p:nvPr>
            <p:ph type="sldNum" sz="quarter" idx="12"/>
          </p:nvPr>
        </p:nvSpPr>
        <p:spPr/>
        <p:txBody>
          <a:bodyPr/>
          <a:lstStyle/>
          <a:p>
            <a:fld id="{3767402D-E3FB-4C00-AAE8-E99B4A8869F5}" type="slidenum">
              <a:rPr lang="en-US" smtClean="0"/>
              <a:t>8</a:t>
            </a:fld>
            <a:endParaRPr lang="en-US"/>
          </a:p>
        </p:txBody>
      </p:sp>
    </p:spTree>
    <p:extLst>
      <p:ext uri="{BB962C8B-B14F-4D97-AF65-F5344CB8AC3E}">
        <p14:creationId xmlns:p14="http://schemas.microsoft.com/office/powerpoint/2010/main" val="1919400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3815</TotalTime>
  <Words>608</Words>
  <Application>Microsoft Office PowerPoint</Application>
  <PresentationFormat>Widescreen</PresentationFormat>
  <Paragraphs>84</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Helv</vt:lpstr>
      <vt:lpstr>Wingdings 3</vt:lpstr>
      <vt:lpstr>Ion Boardroom</vt:lpstr>
      <vt:lpstr>Relationships Mix/Max Cardinalities </vt:lpstr>
      <vt:lpstr>What is a relationship?</vt:lpstr>
      <vt:lpstr>Objectives</vt:lpstr>
      <vt:lpstr>Student Course (Revisited)</vt:lpstr>
      <vt:lpstr>Course Enrollment Example</vt:lpstr>
      <vt:lpstr>Example: Student and Courses  </vt:lpstr>
      <vt:lpstr>Crow’s Feet Note the contrast in the placement of min/max cardinalities.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Relationship?</dc:title>
  <dc:creator>My Info Rogers</dc:creator>
  <cp:lastModifiedBy>Veda C Storey</cp:lastModifiedBy>
  <cp:revision>25</cp:revision>
  <dcterms:created xsi:type="dcterms:W3CDTF">2018-01-08T02:29:24Z</dcterms:created>
  <dcterms:modified xsi:type="dcterms:W3CDTF">2023-12-30T11:48:30Z</dcterms:modified>
</cp:coreProperties>
</file>