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17" d="100"/>
          <a:sy n="117" d="100"/>
        </p:scale>
        <p:origin x="132"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A097-9AD8-33C5-902C-1ABEFB7C4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BD249D-7AEC-0370-58BC-BF4B69306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FAEDC3-032D-4FDF-E01E-ACAA46551786}"/>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5" name="Footer Placeholder 4">
            <a:extLst>
              <a:ext uri="{FF2B5EF4-FFF2-40B4-BE49-F238E27FC236}">
                <a16:creationId xmlns:a16="http://schemas.microsoft.com/office/drawing/2014/main" id="{3C0AE398-0316-A81B-78FD-23B721DFE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7FF93-202D-B7E6-A31C-AB96D9D43C10}"/>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262800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A867-07A3-7661-03FE-488E521D9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2BAD53-A564-F5A9-3E53-1124A7221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5C4C7-50AB-C7E2-4C35-665A33A6D46C}"/>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5" name="Footer Placeholder 4">
            <a:extLst>
              <a:ext uri="{FF2B5EF4-FFF2-40B4-BE49-F238E27FC236}">
                <a16:creationId xmlns:a16="http://schemas.microsoft.com/office/drawing/2014/main" id="{D4B14403-2EB7-5EF7-718E-A1ECDDAA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F42A7-7054-C9A6-6F47-2F82F7180AF1}"/>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10238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5A25C5-36F2-1158-E6AE-3CBBE22D0B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630243-A792-CDE2-B578-096B6B438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DB76E-B148-F15F-A725-67A826625A37}"/>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5" name="Footer Placeholder 4">
            <a:extLst>
              <a:ext uri="{FF2B5EF4-FFF2-40B4-BE49-F238E27FC236}">
                <a16:creationId xmlns:a16="http://schemas.microsoft.com/office/drawing/2014/main" id="{A23B82CB-C217-8D25-8013-898A94EB8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41A3B-5B20-B671-A61F-908BC9D0B359}"/>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268106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550D-E4C1-DFF3-BB4E-41C4127AF7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887AD-CF7E-C431-C1B9-03A810080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2B0E6-8027-6C36-29B7-C8348417C00C}"/>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5" name="Footer Placeholder 4">
            <a:extLst>
              <a:ext uri="{FF2B5EF4-FFF2-40B4-BE49-F238E27FC236}">
                <a16:creationId xmlns:a16="http://schemas.microsoft.com/office/drawing/2014/main" id="{9C10E97B-5471-6943-D6E7-743201D7A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26DC8-F13C-66EB-DEC5-B97C2E27D6C5}"/>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4254147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F141-0B77-347C-C7E7-1D5A3CFDC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835165-800D-6A2B-D4C3-543D7731A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BBE2C-640A-31F6-D8E8-8818BE7E4D60}"/>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5" name="Footer Placeholder 4">
            <a:extLst>
              <a:ext uri="{FF2B5EF4-FFF2-40B4-BE49-F238E27FC236}">
                <a16:creationId xmlns:a16="http://schemas.microsoft.com/office/drawing/2014/main" id="{EB528E60-ADA5-A4E6-8D22-A24C2337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3BC20-85E9-BBFA-EB32-64DE3D7A47B0}"/>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186288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CFEC-E53D-BCD5-38F9-D288FF331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CC2EB-F2CE-0DC1-89E7-B34FE34ABE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9C0AFC-D1AE-D76D-8A05-5104AB1E31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8D0CFD-8FA5-C21C-85A4-A6538B51B57C}"/>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6" name="Footer Placeholder 5">
            <a:extLst>
              <a:ext uri="{FF2B5EF4-FFF2-40B4-BE49-F238E27FC236}">
                <a16:creationId xmlns:a16="http://schemas.microsoft.com/office/drawing/2014/main" id="{27495C88-9B7F-F0E7-257C-5F72CD971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5B370-D4C7-AAC9-83D8-D8AB4107F9A6}"/>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93573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C1B8-EEFE-E1A9-80F1-0A62B03A80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FF86A4-2748-4F92-5E35-DBDE579335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BF030-91D1-D16D-3F00-F208DFDBB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57A2C0-FDC6-31F0-7D59-7E2A3BACDE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8687F-16A5-22EE-26F8-EE663DF1E6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854C4-1692-F595-FD91-C05EFDCC76B5}"/>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8" name="Footer Placeholder 7">
            <a:extLst>
              <a:ext uri="{FF2B5EF4-FFF2-40B4-BE49-F238E27FC236}">
                <a16:creationId xmlns:a16="http://schemas.microsoft.com/office/drawing/2014/main" id="{5EFFACBE-1A4E-6F2F-61C8-E5A831226A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9ECD6-8209-F287-1232-45560C28C64B}"/>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30669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5F61-89C7-5E84-97FE-302460C6A3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93F809-CFF1-C209-0F82-584216F37291}"/>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4" name="Footer Placeholder 3">
            <a:extLst>
              <a:ext uri="{FF2B5EF4-FFF2-40B4-BE49-F238E27FC236}">
                <a16:creationId xmlns:a16="http://schemas.microsoft.com/office/drawing/2014/main" id="{E042EAA3-FF71-CB9F-C4B6-4FA3CB7F5E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D17F30-05A6-BD8B-53DC-13077A58AC33}"/>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20827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4C0D8-D8AA-BD8F-09DD-724CC6DB3E58}"/>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3" name="Footer Placeholder 2">
            <a:extLst>
              <a:ext uri="{FF2B5EF4-FFF2-40B4-BE49-F238E27FC236}">
                <a16:creationId xmlns:a16="http://schemas.microsoft.com/office/drawing/2014/main" id="{B9F87A83-EA9D-B840-2945-0F5246E45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E0BA15-E91D-1107-9957-5A5E723548EE}"/>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195015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CE5E-4724-0CB0-EEE8-9BEC28F2E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287340-8028-46BA-750D-F15F979A1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AD7A8E-5A3E-4F75-F380-DA6365BE3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761A8-DBFB-E587-8F45-80C5F4CF6F0F}"/>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6" name="Footer Placeholder 5">
            <a:extLst>
              <a:ext uri="{FF2B5EF4-FFF2-40B4-BE49-F238E27FC236}">
                <a16:creationId xmlns:a16="http://schemas.microsoft.com/office/drawing/2014/main" id="{0A8A0A77-E096-451A-3467-24B729F04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35948-E59F-A992-F965-52DE83F5CD09}"/>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30367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D1065-3066-82C2-18D5-4560F0F34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F382F7-D4FB-2A77-D7E9-44E529643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F4AE38-2032-1180-37F7-41F4C3BF5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61F4A-5B51-FE8F-82D5-E8EC2E38E9F5}"/>
              </a:ext>
            </a:extLst>
          </p:cNvPr>
          <p:cNvSpPr>
            <a:spLocks noGrp="1"/>
          </p:cNvSpPr>
          <p:nvPr>
            <p:ph type="dt" sz="half" idx="10"/>
          </p:nvPr>
        </p:nvSpPr>
        <p:spPr/>
        <p:txBody>
          <a:bodyPr/>
          <a:lstStyle/>
          <a:p>
            <a:fld id="{27B0997C-ACE1-43B5-9742-26E2C3CE5D6B}" type="datetimeFigureOut">
              <a:rPr lang="en-US" smtClean="0"/>
              <a:t>1/15/2023</a:t>
            </a:fld>
            <a:endParaRPr lang="en-US"/>
          </a:p>
        </p:txBody>
      </p:sp>
      <p:sp>
        <p:nvSpPr>
          <p:cNvPr id="6" name="Footer Placeholder 5">
            <a:extLst>
              <a:ext uri="{FF2B5EF4-FFF2-40B4-BE49-F238E27FC236}">
                <a16:creationId xmlns:a16="http://schemas.microsoft.com/office/drawing/2014/main" id="{175A7A41-A1D9-1612-CD5D-57F0275B2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E82CC-B303-EA09-0170-DF001E872C4D}"/>
              </a:ext>
            </a:extLst>
          </p:cNvPr>
          <p:cNvSpPr>
            <a:spLocks noGrp="1"/>
          </p:cNvSpPr>
          <p:nvPr>
            <p:ph type="sldNum" sz="quarter" idx="12"/>
          </p:nvPr>
        </p:nvSpPr>
        <p:spPr/>
        <p:txBody>
          <a:bodyPr/>
          <a:lstStyle/>
          <a:p>
            <a:fld id="{E0D0AFCD-D9F6-45A3-BBF7-751D54007C96}" type="slidenum">
              <a:rPr lang="en-US" smtClean="0"/>
              <a:t>‹#›</a:t>
            </a:fld>
            <a:endParaRPr lang="en-US"/>
          </a:p>
        </p:txBody>
      </p:sp>
    </p:spTree>
    <p:extLst>
      <p:ext uri="{BB962C8B-B14F-4D97-AF65-F5344CB8AC3E}">
        <p14:creationId xmlns:p14="http://schemas.microsoft.com/office/powerpoint/2010/main" val="70734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2660E1-31F7-F00D-62DE-56D6730832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F20D71-0AF5-864F-4459-BF19D6A05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3539A-B26B-532A-7037-3924A50E6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0997C-ACE1-43B5-9742-26E2C3CE5D6B}" type="datetimeFigureOut">
              <a:rPr lang="en-US" smtClean="0"/>
              <a:t>1/15/2023</a:t>
            </a:fld>
            <a:endParaRPr lang="en-US"/>
          </a:p>
        </p:txBody>
      </p:sp>
      <p:sp>
        <p:nvSpPr>
          <p:cNvPr id="5" name="Footer Placeholder 4">
            <a:extLst>
              <a:ext uri="{FF2B5EF4-FFF2-40B4-BE49-F238E27FC236}">
                <a16:creationId xmlns:a16="http://schemas.microsoft.com/office/drawing/2014/main" id="{B634EBC0-6F92-8654-D158-FCBC13255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292883-4B9D-3BD9-DF85-2CE1D5F98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0AFCD-D9F6-45A3-BBF7-751D54007C96}" type="slidenum">
              <a:rPr lang="en-US" smtClean="0"/>
              <a:t>‹#›</a:t>
            </a:fld>
            <a:endParaRPr lang="en-US"/>
          </a:p>
        </p:txBody>
      </p:sp>
    </p:spTree>
    <p:extLst>
      <p:ext uri="{BB962C8B-B14F-4D97-AF65-F5344CB8AC3E}">
        <p14:creationId xmlns:p14="http://schemas.microsoft.com/office/powerpoint/2010/main" val="2756983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8200247" y="2843116"/>
            <a:ext cx="3495588" cy="1834056"/>
          </a:xfrm>
        </p:spPr>
        <p:txBody>
          <a:bodyPr>
            <a:normAutofit/>
          </a:bodyPr>
          <a:lstStyle/>
          <a:p>
            <a:r>
              <a:rPr lang="en-US" sz="4000" dirty="0"/>
              <a:t> Art Museum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782910" y="5242675"/>
            <a:ext cx="4330262" cy="683284"/>
          </a:xfrm>
        </p:spPr>
        <p:txBody>
          <a:bodyPr>
            <a:normAutofit/>
          </a:bodyPr>
          <a:lstStyle/>
          <a:p>
            <a:pPr>
              <a:spcAft>
                <a:spcPts val="600"/>
              </a:spcAft>
            </a:pPr>
            <a:r>
              <a:rPr lang="en-US" sz="3200" dirty="0"/>
              <a:t>Conceptual Model</a:t>
            </a:r>
          </a:p>
        </p:txBody>
      </p:sp>
      <p:sp>
        <p:nvSpPr>
          <p:cNvPr id="7" name="Subtitle 2">
            <a:extLst>
              <a:ext uri="{FF2B5EF4-FFF2-40B4-BE49-F238E27FC236}">
                <a16:creationId xmlns:a16="http://schemas.microsoft.com/office/drawing/2014/main" id="{BF903BC4-3819-439F-AE6F-503DFE11B5E1}"/>
              </a:ext>
            </a:extLst>
          </p:cNvPr>
          <p:cNvSpPr txBox="1">
            <a:spLocks/>
          </p:cNvSpPr>
          <p:nvPr/>
        </p:nvSpPr>
        <p:spPr>
          <a:xfrm>
            <a:off x="78828" y="5993972"/>
            <a:ext cx="4330262" cy="6832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US" sz="1600" b="1" dirty="0"/>
              <a:t>Entity-Relationship Model</a:t>
            </a:r>
          </a:p>
          <a:p>
            <a:pPr>
              <a:spcBef>
                <a:spcPts val="600"/>
              </a:spcBef>
            </a:pPr>
            <a:r>
              <a:rPr lang="en-US" sz="1600" b="1" dirty="0"/>
              <a:t>Chen’s Notation and Crow’s Feet Notation</a:t>
            </a:r>
          </a:p>
        </p:txBody>
      </p:sp>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189D-2A46-4669-8D3F-CF4B778826F3}"/>
              </a:ext>
            </a:extLst>
          </p:cNvPr>
          <p:cNvSpPr>
            <a:spLocks noGrp="1"/>
          </p:cNvSpPr>
          <p:nvPr>
            <p:ph type="title"/>
          </p:nvPr>
        </p:nvSpPr>
        <p:spPr/>
        <p:txBody>
          <a:bodyPr/>
          <a:lstStyle/>
          <a:p>
            <a:r>
              <a:rPr lang="en-US" dirty="0"/>
              <a:t>Art Museum Description</a:t>
            </a:r>
          </a:p>
        </p:txBody>
      </p:sp>
      <p:sp>
        <p:nvSpPr>
          <p:cNvPr id="4" name="Content Placeholder 3">
            <a:extLst>
              <a:ext uri="{FF2B5EF4-FFF2-40B4-BE49-F238E27FC236}">
                <a16:creationId xmlns:a16="http://schemas.microsoft.com/office/drawing/2014/main" id="{621B85B2-4818-4061-82F3-5455E35E4BC3}"/>
              </a:ext>
            </a:extLst>
          </p:cNvPr>
          <p:cNvSpPr>
            <a:spLocks noGrp="1"/>
          </p:cNvSpPr>
          <p:nvPr>
            <p:ph idx="1"/>
          </p:nvPr>
        </p:nvSpPr>
        <p:spPr>
          <a:xfrm>
            <a:off x="838200" y="1825625"/>
            <a:ext cx="10515600" cy="3970318"/>
          </a:xfrm>
          <a:prstGeom prst="rect">
            <a:avLst/>
          </a:prstGeom>
        </p:spPr>
        <p:txBody>
          <a:bodyPr wrap="square">
            <a:spAutoFit/>
          </a:bodyPr>
          <a:lstStyle/>
          <a:p>
            <a:pPr marL="0" indent="0">
              <a:buNone/>
            </a:pPr>
            <a:r>
              <a:rPr lang="en-US" dirty="0"/>
              <a:t>An art museum owns a Large collection of art works. Each work is described by an item code, title, type and size.  Size is further decomposed into height, width, and weight. The size information is important for storage and transportation considerations.  A work is developed by an artist, But the artist for some works may not be known. An artist is described by an artist id, name, date of birth, and date of death (null for living artists).  Only data about artists for works currently owned by the museum are kept in the database. At any point in time, a work can be on display, held in storage, or on loan to another museum.</a:t>
            </a:r>
          </a:p>
        </p:txBody>
      </p:sp>
      <p:sp>
        <p:nvSpPr>
          <p:cNvPr id="3" name="TextBox 2">
            <a:extLst>
              <a:ext uri="{FF2B5EF4-FFF2-40B4-BE49-F238E27FC236}">
                <a16:creationId xmlns:a16="http://schemas.microsoft.com/office/drawing/2014/main" id="{0738D9BF-718F-4198-A155-C5ED1915F4A7}"/>
              </a:ext>
            </a:extLst>
          </p:cNvPr>
          <p:cNvSpPr txBox="1"/>
          <p:nvPr/>
        </p:nvSpPr>
        <p:spPr>
          <a:xfrm>
            <a:off x="469784" y="5989739"/>
            <a:ext cx="9865453" cy="646331"/>
          </a:xfrm>
          <a:prstGeom prst="rect">
            <a:avLst/>
          </a:prstGeom>
          <a:noFill/>
        </p:spPr>
        <p:txBody>
          <a:bodyPr wrap="square" rtlCol="0">
            <a:spAutoFit/>
          </a:bodyPr>
          <a:lstStyle/>
          <a:p>
            <a:r>
              <a:rPr lang="en-US" b="1" dirty="0">
                <a:solidFill>
                  <a:srgbClr val="FF0000"/>
                </a:solidFill>
              </a:rPr>
              <a:t>Note: </a:t>
            </a:r>
            <a:r>
              <a:rPr lang="en-US" dirty="0"/>
              <a:t>the concept of “null” is going to be very important in a database implementation.</a:t>
            </a:r>
          </a:p>
          <a:p>
            <a:endParaRPr lang="en-US" dirty="0"/>
          </a:p>
        </p:txBody>
      </p:sp>
    </p:spTree>
    <p:extLst>
      <p:ext uri="{BB962C8B-B14F-4D97-AF65-F5344CB8AC3E}">
        <p14:creationId xmlns:p14="http://schemas.microsoft.com/office/powerpoint/2010/main" val="3553593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 Art Museum</vt:lpstr>
      <vt:lpstr>Art Museum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Art Museum</dc:title>
  <dc:creator>Veda Storey</dc:creator>
  <cp:lastModifiedBy>Veda Storey</cp:lastModifiedBy>
  <cp:revision>1</cp:revision>
  <dcterms:created xsi:type="dcterms:W3CDTF">2023-01-16T02:15:19Z</dcterms:created>
  <dcterms:modified xsi:type="dcterms:W3CDTF">2023-01-16T02:15:44Z</dcterms:modified>
</cp:coreProperties>
</file>