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0" r:id="rId4"/>
    <p:sldId id="28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varScale="1">
        <p:scale>
          <a:sx n="148" d="100"/>
          <a:sy n="148" d="100"/>
        </p:scale>
        <p:origin x="2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F5213B-4F3C-4E76-81FA-D879D801EBEE}"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354351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5213B-4F3C-4E76-81FA-D879D801EBEE}"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22225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8F5213B-4F3C-4E76-81FA-D879D801EBEE}" type="datetimeFigureOut">
              <a:rPr lang="en-US" smtClean="0"/>
              <a:t>1/15/2024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1403449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5213B-4F3C-4E76-81FA-D879D801EBEE}"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374548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8F5213B-4F3C-4E76-81FA-D879D801EBEE}" type="datetimeFigureOut">
              <a:rPr lang="en-US" smtClean="0"/>
              <a:t>1/15/2024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EB88E90-F528-4F85-A5CB-3F28B3C287ED}" type="slidenum">
              <a:rPr lang="en-US" smtClean="0"/>
              <a:t>‹#›</a:t>
            </a:fld>
            <a:endParaRPr lang="en-US"/>
          </a:p>
        </p:txBody>
      </p:sp>
    </p:spTree>
    <p:extLst>
      <p:ext uri="{BB962C8B-B14F-4D97-AF65-F5344CB8AC3E}">
        <p14:creationId xmlns:p14="http://schemas.microsoft.com/office/powerpoint/2010/main" val="29665578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F5213B-4F3C-4E76-81FA-D879D801EBEE}"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5417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F5213B-4F3C-4E76-81FA-D879D801EBEE}"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2441782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F5213B-4F3C-4E76-81FA-D879D801EBEE}"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243280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5213B-4F3C-4E76-81FA-D879D801EBEE}"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360313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5213B-4F3C-4E76-81FA-D879D801EBEE}"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339258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5213B-4F3C-4E76-81FA-D879D801EBEE}"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88E90-F528-4F85-A5CB-3F28B3C287ED}" type="slidenum">
              <a:rPr lang="en-US" smtClean="0"/>
              <a:t>‹#›</a:t>
            </a:fld>
            <a:endParaRPr lang="en-US"/>
          </a:p>
        </p:txBody>
      </p:sp>
    </p:spTree>
    <p:extLst>
      <p:ext uri="{BB962C8B-B14F-4D97-AF65-F5344CB8AC3E}">
        <p14:creationId xmlns:p14="http://schemas.microsoft.com/office/powerpoint/2010/main" val="413826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8F5213B-4F3C-4E76-81FA-D879D801EBEE}" type="datetimeFigureOut">
              <a:rPr lang="en-US" smtClean="0"/>
              <a:t>1/15/2024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5EB88E90-F528-4F85-A5CB-3F28B3C287ED}" type="slidenum">
              <a:rPr lang="en-US" smtClean="0"/>
              <a:t>‹#›</a:t>
            </a:fld>
            <a:endParaRPr lang="en-US"/>
          </a:p>
        </p:txBody>
      </p:sp>
    </p:spTree>
    <p:extLst>
      <p:ext uri="{BB962C8B-B14F-4D97-AF65-F5344CB8AC3E}">
        <p14:creationId xmlns:p14="http://schemas.microsoft.com/office/powerpoint/2010/main" val="6231978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2403-8D16-4849-8DD5-8A9326A78DB1}"/>
              </a:ext>
            </a:extLst>
          </p:cNvPr>
          <p:cNvSpPr>
            <a:spLocks noGrp="1"/>
          </p:cNvSpPr>
          <p:nvPr>
            <p:ph type="ctrTitle"/>
          </p:nvPr>
        </p:nvSpPr>
        <p:spPr/>
        <p:txBody>
          <a:bodyPr/>
          <a:lstStyle/>
          <a:p>
            <a:r>
              <a:rPr lang="en-US" dirty="0"/>
              <a:t>Gym Trainers</a:t>
            </a:r>
          </a:p>
        </p:txBody>
      </p:sp>
      <p:sp>
        <p:nvSpPr>
          <p:cNvPr id="3" name="Subtitle 2">
            <a:extLst>
              <a:ext uri="{FF2B5EF4-FFF2-40B4-BE49-F238E27FC236}">
                <a16:creationId xmlns:a16="http://schemas.microsoft.com/office/drawing/2014/main" id="{F783BCAC-11B2-4D47-A823-5AC9B6D9556E}"/>
              </a:ext>
            </a:extLst>
          </p:cNvPr>
          <p:cNvSpPr>
            <a:spLocks noGrp="1"/>
          </p:cNvSpPr>
          <p:nvPr>
            <p:ph type="subTitle" idx="1"/>
          </p:nvPr>
        </p:nvSpPr>
        <p:spPr>
          <a:xfrm>
            <a:off x="1524000" y="4135043"/>
            <a:ext cx="9144000" cy="1309255"/>
          </a:xfrm>
        </p:spPr>
        <p:txBody>
          <a:bodyPr/>
          <a:lstStyle/>
          <a:p>
            <a:r>
              <a:rPr lang="en-US" dirty="0"/>
              <a:t>Example of Entity-Relationship Model</a:t>
            </a:r>
          </a:p>
          <a:p>
            <a:r>
              <a:rPr lang="en-US" dirty="0"/>
              <a:t>Chen’s Notation</a:t>
            </a:r>
          </a:p>
          <a:p>
            <a:r>
              <a:rPr lang="en-US" dirty="0"/>
              <a:t>Mapping Ratios</a:t>
            </a:r>
          </a:p>
        </p:txBody>
      </p:sp>
    </p:spTree>
    <p:extLst>
      <p:ext uri="{BB962C8B-B14F-4D97-AF65-F5344CB8AC3E}">
        <p14:creationId xmlns:p14="http://schemas.microsoft.com/office/powerpoint/2010/main" val="388338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3EE2-DD34-44F7-83EF-6B1E8770A943}"/>
              </a:ext>
            </a:extLst>
          </p:cNvPr>
          <p:cNvSpPr>
            <a:spLocks noGrp="1"/>
          </p:cNvSpPr>
          <p:nvPr>
            <p:ph type="title"/>
          </p:nvPr>
        </p:nvSpPr>
        <p:spPr>
          <a:xfrm>
            <a:off x="1202919" y="251519"/>
            <a:ext cx="9784080" cy="1508760"/>
          </a:xfrm>
        </p:spPr>
        <p:txBody>
          <a:bodyPr/>
          <a:lstStyle/>
          <a:p>
            <a:r>
              <a:rPr lang="en-US" sz="4000" b="1" dirty="0">
                <a:solidFill>
                  <a:schemeClr val="bg1"/>
                </a:solidFill>
              </a:rPr>
              <a:t>Application:  Gym </a:t>
            </a:r>
            <a:r>
              <a:rPr lang="en-US" sz="4000" b="1" dirty="0" err="1">
                <a:solidFill>
                  <a:schemeClr val="bg1"/>
                </a:solidFill>
              </a:rPr>
              <a:t>TrainErs</a:t>
            </a:r>
            <a:endParaRPr lang="en-US" dirty="0">
              <a:solidFill>
                <a:schemeClr val="bg1"/>
              </a:solidFill>
            </a:endParaRPr>
          </a:p>
        </p:txBody>
      </p:sp>
      <p:sp>
        <p:nvSpPr>
          <p:cNvPr id="3" name="Content Placeholder 2">
            <a:extLst>
              <a:ext uri="{FF2B5EF4-FFF2-40B4-BE49-F238E27FC236}">
                <a16:creationId xmlns:a16="http://schemas.microsoft.com/office/drawing/2014/main" id="{7F82B43A-96D7-4260-9040-BECB56BF79F7}"/>
              </a:ext>
            </a:extLst>
          </p:cNvPr>
          <p:cNvSpPr>
            <a:spLocks noGrp="1"/>
          </p:cNvSpPr>
          <p:nvPr>
            <p:ph idx="1"/>
          </p:nvPr>
        </p:nvSpPr>
        <p:spPr/>
        <p:txBody>
          <a:bodyPr/>
          <a:lstStyle/>
          <a:p>
            <a:pPr marL="0" indent="0">
              <a:buNone/>
            </a:pPr>
            <a:br>
              <a:rPr lang="en-US" sz="4800" dirty="0"/>
            </a:br>
            <a:r>
              <a:rPr lang="en-US" sz="2400" b="1" dirty="0">
                <a:solidFill>
                  <a:schemeClr val="tx1"/>
                </a:solidFill>
              </a:rPr>
              <a:t>Suppose you are setting up a database for a gym. The gym hires trainers. Clients can sign up for  multiple sessions that need not be with the same trainer. The sessions can vary in length so the start and end times are recorded to assess how much a client owes.  Different pieces of Equipment can be used in each session for different amounts of time, so a piece of equipment can be used in more than one session. </a:t>
            </a:r>
            <a:endParaRPr lang="en-US" dirty="0"/>
          </a:p>
        </p:txBody>
      </p:sp>
    </p:spTree>
    <p:extLst>
      <p:ext uri="{BB962C8B-B14F-4D97-AF65-F5344CB8AC3E}">
        <p14:creationId xmlns:p14="http://schemas.microsoft.com/office/powerpoint/2010/main" val="224142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9" y="171918"/>
            <a:ext cx="10913416" cy="1927667"/>
          </a:xfrm>
          <a:solidFill>
            <a:schemeClr val="bg1"/>
          </a:solidFill>
        </p:spPr>
        <p:txBody>
          <a:bodyPr>
            <a:noAutofit/>
          </a:bodyPr>
          <a:lstStyle/>
          <a:p>
            <a:r>
              <a:rPr lang="en-US" sz="3200" b="1" dirty="0">
                <a:solidFill>
                  <a:schemeClr val="tx1"/>
                </a:solidFill>
              </a:rPr>
              <a:t>Example:  </a:t>
            </a:r>
            <a:r>
              <a:rPr lang="en-US" sz="3200" b="1" dirty="0" err="1">
                <a:solidFill>
                  <a:schemeClr val="tx1"/>
                </a:solidFill>
              </a:rPr>
              <a:t>TrainErs</a:t>
            </a:r>
            <a:br>
              <a:rPr lang="en-US" sz="4000" dirty="0"/>
            </a:br>
            <a:r>
              <a:rPr lang="en-US" sz="2800" dirty="0"/>
              <a:t> </a:t>
            </a:r>
            <a:r>
              <a:rPr lang="en-US" sz="1800" b="1" dirty="0">
                <a:solidFill>
                  <a:schemeClr val="tx1"/>
                </a:solidFill>
              </a:rPr>
              <a:t>Suppose you are setting up a database for a gym. The gym hires trainers. Clients can sign up for  multiple Sessions that need not be with the same trainer. The sessions can vary in length so the start and end times are recorded to assess how much a client owes.  Different pieces of Equipment can be used in each session for different amounts of time, so a piece of equipment can be used in more than one session. </a:t>
            </a:r>
            <a:endParaRPr lang="en-US" sz="1400" b="1" dirty="0">
              <a:solidFill>
                <a:schemeClr val="tx1"/>
              </a:solidFill>
            </a:endParaRPr>
          </a:p>
        </p:txBody>
      </p:sp>
      <p:sp>
        <p:nvSpPr>
          <p:cNvPr id="7" name="Slide Number Placeholder 6"/>
          <p:cNvSpPr>
            <a:spLocks noGrp="1"/>
          </p:cNvSpPr>
          <p:nvPr>
            <p:ph type="sldNum" sz="quarter" idx="12"/>
          </p:nvPr>
        </p:nvSpPr>
        <p:spPr/>
        <p:txBody>
          <a:bodyPr/>
          <a:lstStyle/>
          <a:p>
            <a:fld id="{CA8D9AD5-F248-4919-864A-CFD76CC027D6}" type="slidenum">
              <a:rPr lang="en-US" smtClean="0"/>
              <a:t>3</a:t>
            </a:fld>
            <a:endParaRPr lang="en-US"/>
          </a:p>
        </p:txBody>
      </p:sp>
      <p:grpSp>
        <p:nvGrpSpPr>
          <p:cNvPr id="8" name="Group 7"/>
          <p:cNvGrpSpPr/>
          <p:nvPr/>
        </p:nvGrpSpPr>
        <p:grpSpPr>
          <a:xfrm>
            <a:off x="3294263" y="4186602"/>
            <a:ext cx="4893473" cy="1829806"/>
            <a:chOff x="397315" y="4067562"/>
            <a:chExt cx="4893473" cy="1829806"/>
          </a:xfrm>
        </p:grpSpPr>
        <p:sp>
          <p:nvSpPr>
            <p:cNvPr id="9" name="Rectangle 4"/>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Entree</a:t>
              </a:r>
            </a:p>
          </p:txBody>
        </p:sp>
        <p:sp>
          <p:nvSpPr>
            <p:cNvPr id="10" name="Rectangle 5"/>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Dinner</a:t>
              </a:r>
            </a:p>
          </p:txBody>
        </p:sp>
        <p:sp>
          <p:nvSpPr>
            <p:cNvPr id="11" name="Rectangle 14"/>
            <p:cNvSpPr>
              <a:spLocks noChangeArrowheads="1"/>
            </p:cNvSpPr>
            <p:nvPr/>
          </p:nvSpPr>
          <p:spPr bwMode="auto">
            <a:xfrm>
              <a:off x="3492309" y="5379435"/>
              <a:ext cx="285335"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a:t>
              </a:r>
            </a:p>
          </p:txBody>
        </p:sp>
        <p:sp>
          <p:nvSpPr>
            <p:cNvPr id="12" name="Rectangle 21"/>
            <p:cNvSpPr>
              <a:spLocks noChangeArrowheads="1"/>
            </p:cNvSpPr>
            <p:nvPr/>
          </p:nvSpPr>
          <p:spPr bwMode="auto">
            <a:xfrm>
              <a:off x="1273159" y="4067562"/>
              <a:ext cx="186013"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sz="1400" dirty="0">
                <a:latin typeface="Helv" charset="0"/>
              </a:endParaRPr>
            </a:p>
          </p:txBody>
        </p:sp>
        <p:sp>
          <p:nvSpPr>
            <p:cNvPr id="13" name="AutoShape 66"/>
            <p:cNvSpPr>
              <a:spLocks noChangeArrowheads="1"/>
            </p:cNvSpPr>
            <p:nvPr/>
          </p:nvSpPr>
          <p:spPr bwMode="auto">
            <a:xfrm>
              <a:off x="2504657" y="5374632"/>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00" dirty="0">
                  <a:solidFill>
                    <a:srgbClr val="000000"/>
                  </a:solidFill>
                  <a:latin typeface="Helv" charset="0"/>
                </a:rPr>
                <a:t>based on</a:t>
              </a:r>
            </a:p>
          </p:txBody>
        </p:sp>
        <p:cxnSp>
          <p:nvCxnSpPr>
            <p:cNvPr id="14" name="Straight Connector 13"/>
            <p:cNvCxnSpPr>
              <a:stCxn id="9" idx="1"/>
              <a:endCxn id="13" idx="3"/>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1"/>
              <a:endCxn id="10" idx="3"/>
            </p:cNvCxnSpPr>
            <p:nvPr/>
          </p:nvCxnSpPr>
          <p:spPr>
            <a:xfrm flipH="1">
              <a:off x="1910203" y="5636000"/>
              <a:ext cx="59445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AutoShape 66"/>
          <p:cNvSpPr>
            <a:spLocks noChangeArrowheads="1"/>
          </p:cNvSpPr>
          <p:nvPr/>
        </p:nvSpPr>
        <p:spPr bwMode="auto">
          <a:xfrm>
            <a:off x="3654996" y="4618283"/>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400" dirty="0">
                <a:solidFill>
                  <a:srgbClr val="000000"/>
                </a:solidFill>
                <a:latin typeface="Helv" charset="0"/>
              </a:rPr>
              <a:t>runs</a:t>
            </a:r>
          </a:p>
        </p:txBody>
      </p:sp>
      <p:sp>
        <p:nvSpPr>
          <p:cNvPr id="19" name="AutoShape 66"/>
          <p:cNvSpPr>
            <a:spLocks noChangeArrowheads="1"/>
          </p:cNvSpPr>
          <p:nvPr/>
        </p:nvSpPr>
        <p:spPr bwMode="auto">
          <a:xfrm>
            <a:off x="5802668" y="3675504"/>
            <a:ext cx="791422" cy="516684"/>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endParaRPr lang="en-US" sz="1400" dirty="0">
              <a:solidFill>
                <a:srgbClr val="000000"/>
              </a:solidFill>
              <a:latin typeface="Helv" charset="0"/>
            </a:endParaRPr>
          </a:p>
          <a:p>
            <a:pPr algn="ctr"/>
            <a:r>
              <a:rPr lang="en-US" sz="1200" dirty="0">
                <a:solidFill>
                  <a:srgbClr val="000000"/>
                </a:solidFill>
                <a:latin typeface="Helv" charset="0"/>
              </a:rPr>
              <a:t>Trains</a:t>
            </a:r>
            <a:endParaRPr lang="en-US" sz="1400" dirty="0">
              <a:solidFill>
                <a:srgbClr val="000000"/>
              </a:solidFill>
              <a:latin typeface="Helv" charset="0"/>
            </a:endParaRPr>
          </a:p>
          <a:p>
            <a:pPr algn="ctr"/>
            <a:r>
              <a:rPr lang="en-US" sz="1400" dirty="0">
                <a:solidFill>
                  <a:srgbClr val="000000"/>
                </a:solidFill>
                <a:latin typeface="Helv" charset="0"/>
              </a:rPr>
              <a:t> </a:t>
            </a:r>
          </a:p>
        </p:txBody>
      </p:sp>
      <p:sp>
        <p:nvSpPr>
          <p:cNvPr id="20" name="Rectangle 5"/>
          <p:cNvSpPr>
            <a:spLocks noChangeArrowheads="1"/>
          </p:cNvSpPr>
          <p:nvPr/>
        </p:nvSpPr>
        <p:spPr bwMode="auto">
          <a:xfrm>
            <a:off x="3294263" y="376651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Guest</a:t>
            </a:r>
          </a:p>
        </p:txBody>
      </p:sp>
      <p:cxnSp>
        <p:nvCxnSpPr>
          <p:cNvPr id="22" name="Straight Connector 21"/>
          <p:cNvCxnSpPr>
            <a:stCxn id="20" idx="2"/>
            <a:endCxn id="18" idx="0"/>
          </p:cNvCxnSpPr>
          <p:nvPr/>
        </p:nvCxnSpPr>
        <p:spPr>
          <a:xfrm>
            <a:off x="4050707" y="4095127"/>
            <a:ext cx="0" cy="523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8" idx="2"/>
          </p:cNvCxnSpPr>
          <p:nvPr/>
        </p:nvCxnSpPr>
        <p:spPr>
          <a:xfrm>
            <a:off x="4050707" y="5141019"/>
            <a:ext cx="0" cy="449715"/>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1"/>
          <p:cNvSpPr>
            <a:spLocks noChangeArrowheads="1"/>
          </p:cNvSpPr>
          <p:nvPr/>
        </p:nvSpPr>
        <p:spPr bwMode="auto">
          <a:xfrm>
            <a:off x="4906338" y="5497956"/>
            <a:ext cx="315792"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N</a:t>
            </a:r>
          </a:p>
        </p:txBody>
      </p:sp>
      <p:sp>
        <p:nvSpPr>
          <p:cNvPr id="28" name="Rectangle 21"/>
          <p:cNvSpPr>
            <a:spLocks noChangeArrowheads="1"/>
          </p:cNvSpPr>
          <p:nvPr/>
        </p:nvSpPr>
        <p:spPr bwMode="auto">
          <a:xfrm>
            <a:off x="4146104" y="5212139"/>
            <a:ext cx="335028"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M</a:t>
            </a:r>
          </a:p>
        </p:txBody>
      </p:sp>
      <p:sp>
        <p:nvSpPr>
          <p:cNvPr id="29" name="Rectangle 4"/>
          <p:cNvSpPr>
            <a:spLocks noChangeArrowheads="1"/>
          </p:cNvSpPr>
          <p:nvPr/>
        </p:nvSpPr>
        <p:spPr bwMode="auto">
          <a:xfrm>
            <a:off x="7364674" y="3766514"/>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Client</a:t>
            </a:r>
          </a:p>
        </p:txBody>
      </p:sp>
      <p:cxnSp>
        <p:nvCxnSpPr>
          <p:cNvPr id="31" name="Straight Connector 30"/>
          <p:cNvCxnSpPr>
            <a:stCxn id="20" idx="3"/>
          </p:cNvCxnSpPr>
          <p:nvPr/>
        </p:nvCxnSpPr>
        <p:spPr>
          <a:xfrm flipV="1">
            <a:off x="4807151" y="3930820"/>
            <a:ext cx="106966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9" idx="3"/>
            <a:endCxn id="29" idx="1"/>
          </p:cNvCxnSpPr>
          <p:nvPr/>
        </p:nvCxnSpPr>
        <p:spPr>
          <a:xfrm flipV="1">
            <a:off x="6594090" y="3931614"/>
            <a:ext cx="770584" cy="2232"/>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1"/>
          <p:cNvSpPr>
            <a:spLocks noChangeArrowheads="1"/>
          </p:cNvSpPr>
          <p:nvPr/>
        </p:nvSpPr>
        <p:spPr bwMode="auto">
          <a:xfrm>
            <a:off x="6953901" y="3671509"/>
            <a:ext cx="335028"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M</a:t>
            </a:r>
          </a:p>
        </p:txBody>
      </p:sp>
      <p:sp>
        <p:nvSpPr>
          <p:cNvPr id="24" name="Rectangle 21"/>
          <p:cNvSpPr>
            <a:spLocks noChangeArrowheads="1"/>
          </p:cNvSpPr>
          <p:nvPr/>
        </p:nvSpPr>
        <p:spPr bwMode="auto">
          <a:xfrm>
            <a:off x="4871837" y="3681669"/>
            <a:ext cx="315792"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N</a:t>
            </a:r>
          </a:p>
        </p:txBody>
      </p:sp>
      <p:cxnSp>
        <p:nvCxnSpPr>
          <p:cNvPr id="26" name="Straight Connector 25">
            <a:extLst>
              <a:ext uri="{FF2B5EF4-FFF2-40B4-BE49-F238E27FC236}">
                <a16:creationId xmlns:a16="http://schemas.microsoft.com/office/drawing/2014/main" id="{3EDACD3D-BAC1-43B5-B0FF-41DB01161162}"/>
              </a:ext>
            </a:extLst>
          </p:cNvPr>
          <p:cNvCxnSpPr>
            <a:stCxn id="30" idx="4"/>
          </p:cNvCxnSpPr>
          <p:nvPr/>
        </p:nvCxnSpPr>
        <p:spPr>
          <a:xfrm>
            <a:off x="2294195" y="3736306"/>
            <a:ext cx="1000068" cy="2344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B9FE4A8-EE90-4570-B689-92D7F95D6249}"/>
              </a:ext>
            </a:extLst>
          </p:cNvPr>
          <p:cNvSpPr/>
          <p:nvPr/>
        </p:nvSpPr>
        <p:spPr>
          <a:xfrm>
            <a:off x="1548384" y="3405802"/>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Guest-ID</a:t>
            </a:r>
          </a:p>
        </p:txBody>
      </p:sp>
      <p:sp>
        <p:nvSpPr>
          <p:cNvPr id="32" name="Oval 31">
            <a:extLst>
              <a:ext uri="{FF2B5EF4-FFF2-40B4-BE49-F238E27FC236}">
                <a16:creationId xmlns:a16="http://schemas.microsoft.com/office/drawing/2014/main" id="{4364EE84-39F9-4A9B-A356-604AD04B154E}"/>
              </a:ext>
            </a:extLst>
          </p:cNvPr>
          <p:cNvSpPr/>
          <p:nvPr/>
        </p:nvSpPr>
        <p:spPr>
          <a:xfrm>
            <a:off x="7950292" y="307529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err="1">
                <a:solidFill>
                  <a:schemeClr val="tx1"/>
                </a:solidFill>
              </a:rPr>
              <a:t>InvitationID</a:t>
            </a:r>
            <a:endParaRPr lang="en-US" sz="1287" u="sng" dirty="0">
              <a:solidFill>
                <a:schemeClr val="tx1"/>
              </a:solidFill>
            </a:endParaRPr>
          </a:p>
        </p:txBody>
      </p:sp>
      <p:cxnSp>
        <p:nvCxnSpPr>
          <p:cNvPr id="34" name="Straight Connector 33">
            <a:extLst>
              <a:ext uri="{FF2B5EF4-FFF2-40B4-BE49-F238E27FC236}">
                <a16:creationId xmlns:a16="http://schemas.microsoft.com/office/drawing/2014/main" id="{CAC6C6C7-DAC2-4428-94B5-5E30D82CFD53}"/>
              </a:ext>
            </a:extLst>
          </p:cNvPr>
          <p:cNvCxnSpPr>
            <a:cxnSpLocks/>
            <a:stCxn id="32" idx="4"/>
            <a:endCxn id="29" idx="0"/>
          </p:cNvCxnSpPr>
          <p:nvPr/>
        </p:nvCxnSpPr>
        <p:spPr>
          <a:xfrm flipH="1">
            <a:off x="8029043" y="3405802"/>
            <a:ext cx="667060" cy="360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BCCBDF4-0FD7-4D3C-B6EB-02E849B35956}"/>
              </a:ext>
            </a:extLst>
          </p:cNvPr>
          <p:cNvSpPr/>
          <p:nvPr/>
        </p:nvSpPr>
        <p:spPr>
          <a:xfrm>
            <a:off x="1213104" y="5186883"/>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bg1"/>
                </a:solidFill>
              </a:rPr>
              <a:t>Session#</a:t>
            </a:r>
          </a:p>
        </p:txBody>
      </p:sp>
      <p:cxnSp>
        <p:nvCxnSpPr>
          <p:cNvPr id="36" name="Straight Connector 35">
            <a:extLst>
              <a:ext uri="{FF2B5EF4-FFF2-40B4-BE49-F238E27FC236}">
                <a16:creationId xmlns:a16="http://schemas.microsoft.com/office/drawing/2014/main" id="{BA0AC0E9-C651-4BFA-9CC5-21D73D357635}"/>
              </a:ext>
            </a:extLst>
          </p:cNvPr>
          <p:cNvCxnSpPr>
            <a:cxnSpLocks/>
            <a:endCxn id="10" idx="1"/>
          </p:cNvCxnSpPr>
          <p:nvPr/>
        </p:nvCxnSpPr>
        <p:spPr>
          <a:xfrm>
            <a:off x="2121238" y="5517387"/>
            <a:ext cx="1173025" cy="237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B4816E3B-8B53-4F65-9A0F-E71C7856EF75}"/>
              </a:ext>
            </a:extLst>
          </p:cNvPr>
          <p:cNvSpPr/>
          <p:nvPr/>
        </p:nvSpPr>
        <p:spPr>
          <a:xfrm>
            <a:off x="8408837" y="511787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E-Name</a:t>
            </a:r>
          </a:p>
        </p:txBody>
      </p:sp>
      <p:cxnSp>
        <p:nvCxnSpPr>
          <p:cNvPr id="38" name="Straight Connector 37">
            <a:extLst>
              <a:ext uri="{FF2B5EF4-FFF2-40B4-BE49-F238E27FC236}">
                <a16:creationId xmlns:a16="http://schemas.microsoft.com/office/drawing/2014/main" id="{D2B0DD94-A25C-4AC8-9152-F2D5BB4BD21E}"/>
              </a:ext>
            </a:extLst>
          </p:cNvPr>
          <p:cNvCxnSpPr>
            <a:cxnSpLocks/>
          </p:cNvCxnSpPr>
          <p:nvPr/>
        </p:nvCxnSpPr>
        <p:spPr>
          <a:xfrm flipH="1">
            <a:off x="8187736" y="5421279"/>
            <a:ext cx="667060" cy="360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9E118138-5E79-4B15-8957-1EB65C45C44C}"/>
              </a:ext>
            </a:extLst>
          </p:cNvPr>
          <p:cNvSpPr/>
          <p:nvPr/>
        </p:nvSpPr>
        <p:spPr>
          <a:xfrm>
            <a:off x="9305650" y="3424750"/>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date-sent</a:t>
            </a:r>
          </a:p>
        </p:txBody>
      </p:sp>
      <p:cxnSp>
        <p:nvCxnSpPr>
          <p:cNvPr id="40" name="Straight Connector 39">
            <a:extLst>
              <a:ext uri="{FF2B5EF4-FFF2-40B4-BE49-F238E27FC236}">
                <a16:creationId xmlns:a16="http://schemas.microsoft.com/office/drawing/2014/main" id="{12DE36BD-009C-4A37-9BB6-027AA9AE7547}"/>
              </a:ext>
            </a:extLst>
          </p:cNvPr>
          <p:cNvCxnSpPr>
            <a:cxnSpLocks/>
            <a:stCxn id="39" idx="3"/>
          </p:cNvCxnSpPr>
          <p:nvPr/>
        </p:nvCxnSpPr>
        <p:spPr>
          <a:xfrm flipH="1">
            <a:off x="8696663" y="3706853"/>
            <a:ext cx="827430" cy="1662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F200073C-5AF3-4892-A417-BB1420C5B368}"/>
              </a:ext>
            </a:extLst>
          </p:cNvPr>
          <p:cNvSpPr/>
          <p:nvPr/>
        </p:nvSpPr>
        <p:spPr>
          <a:xfrm>
            <a:off x="3400293" y="2956946"/>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name</a:t>
            </a:r>
          </a:p>
        </p:txBody>
      </p:sp>
      <p:cxnSp>
        <p:nvCxnSpPr>
          <p:cNvPr id="46" name="Straight Connector 45">
            <a:extLst>
              <a:ext uri="{FF2B5EF4-FFF2-40B4-BE49-F238E27FC236}">
                <a16:creationId xmlns:a16="http://schemas.microsoft.com/office/drawing/2014/main" id="{E6564194-6CF6-47A8-9D59-279DD444A289}"/>
              </a:ext>
            </a:extLst>
          </p:cNvPr>
          <p:cNvCxnSpPr>
            <a:cxnSpLocks/>
            <a:endCxn id="20" idx="0"/>
          </p:cNvCxnSpPr>
          <p:nvPr/>
        </p:nvCxnSpPr>
        <p:spPr>
          <a:xfrm flipH="1">
            <a:off x="4050707" y="3293274"/>
            <a:ext cx="262912" cy="473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EBE55E5E-A686-4F93-9B70-3816267038EC}"/>
              </a:ext>
            </a:extLst>
          </p:cNvPr>
          <p:cNvSpPr/>
          <p:nvPr/>
        </p:nvSpPr>
        <p:spPr>
          <a:xfrm>
            <a:off x="8830392" y="561809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type</a:t>
            </a:r>
          </a:p>
        </p:txBody>
      </p:sp>
      <p:cxnSp>
        <p:nvCxnSpPr>
          <p:cNvPr id="50" name="Straight Connector 49">
            <a:extLst>
              <a:ext uri="{FF2B5EF4-FFF2-40B4-BE49-F238E27FC236}">
                <a16:creationId xmlns:a16="http://schemas.microsoft.com/office/drawing/2014/main" id="{7D1DFDA7-57A0-44A8-8BF4-F548089C86CE}"/>
              </a:ext>
            </a:extLst>
          </p:cNvPr>
          <p:cNvCxnSpPr>
            <a:cxnSpLocks/>
          </p:cNvCxnSpPr>
          <p:nvPr/>
        </p:nvCxnSpPr>
        <p:spPr>
          <a:xfrm flipH="1">
            <a:off x="8175544" y="5806376"/>
            <a:ext cx="665972" cy="44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19088837-3024-42AD-A5AC-45CA892F088C}"/>
              </a:ext>
            </a:extLst>
          </p:cNvPr>
          <p:cNvSpPr/>
          <p:nvPr/>
        </p:nvSpPr>
        <p:spPr>
          <a:xfrm>
            <a:off x="704855" y="5685904"/>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start-time</a:t>
            </a:r>
          </a:p>
        </p:txBody>
      </p:sp>
      <p:cxnSp>
        <p:nvCxnSpPr>
          <p:cNvPr id="56" name="Straight Connector 55">
            <a:extLst>
              <a:ext uri="{FF2B5EF4-FFF2-40B4-BE49-F238E27FC236}">
                <a16:creationId xmlns:a16="http://schemas.microsoft.com/office/drawing/2014/main" id="{D06CBA0A-F39A-4C5A-B80E-1BB56D1B957B}"/>
              </a:ext>
            </a:extLst>
          </p:cNvPr>
          <p:cNvCxnSpPr>
            <a:cxnSpLocks/>
          </p:cNvCxnSpPr>
          <p:nvPr/>
        </p:nvCxnSpPr>
        <p:spPr>
          <a:xfrm flipV="1">
            <a:off x="2196476" y="5847891"/>
            <a:ext cx="1053671" cy="398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5">
            <a:extLst>
              <a:ext uri="{FF2B5EF4-FFF2-40B4-BE49-F238E27FC236}">
                <a16:creationId xmlns:a16="http://schemas.microsoft.com/office/drawing/2014/main" id="{3532E37B-11F8-4882-B6C8-0A741ED78096}"/>
              </a:ext>
            </a:extLst>
          </p:cNvPr>
          <p:cNvSpPr>
            <a:spLocks noChangeArrowheads="1"/>
          </p:cNvSpPr>
          <p:nvPr/>
        </p:nvSpPr>
        <p:spPr bwMode="auto">
          <a:xfrm>
            <a:off x="3333535" y="376651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Guest</a:t>
            </a:r>
          </a:p>
        </p:txBody>
      </p:sp>
      <p:sp>
        <p:nvSpPr>
          <p:cNvPr id="42" name="Oval 41">
            <a:extLst>
              <a:ext uri="{FF2B5EF4-FFF2-40B4-BE49-F238E27FC236}">
                <a16:creationId xmlns:a16="http://schemas.microsoft.com/office/drawing/2014/main" id="{C730AF84-F84B-433E-909D-9D7B3D781A64}"/>
              </a:ext>
            </a:extLst>
          </p:cNvPr>
          <p:cNvSpPr/>
          <p:nvPr/>
        </p:nvSpPr>
        <p:spPr>
          <a:xfrm>
            <a:off x="1587656" y="3405802"/>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Guest-ID</a:t>
            </a:r>
          </a:p>
        </p:txBody>
      </p:sp>
      <p:sp>
        <p:nvSpPr>
          <p:cNvPr id="43" name="Oval 42">
            <a:extLst>
              <a:ext uri="{FF2B5EF4-FFF2-40B4-BE49-F238E27FC236}">
                <a16:creationId xmlns:a16="http://schemas.microsoft.com/office/drawing/2014/main" id="{0170A40A-C654-4C14-828C-F0BBA12F8815}"/>
              </a:ext>
            </a:extLst>
          </p:cNvPr>
          <p:cNvSpPr/>
          <p:nvPr/>
        </p:nvSpPr>
        <p:spPr>
          <a:xfrm>
            <a:off x="3439565" y="2956946"/>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name</a:t>
            </a:r>
          </a:p>
        </p:txBody>
      </p:sp>
      <p:grpSp>
        <p:nvGrpSpPr>
          <p:cNvPr id="47" name="Group 46">
            <a:extLst>
              <a:ext uri="{FF2B5EF4-FFF2-40B4-BE49-F238E27FC236}">
                <a16:creationId xmlns:a16="http://schemas.microsoft.com/office/drawing/2014/main" id="{7DF0B1D9-3A62-464F-B045-B25D8F444FF4}"/>
              </a:ext>
            </a:extLst>
          </p:cNvPr>
          <p:cNvGrpSpPr/>
          <p:nvPr/>
        </p:nvGrpSpPr>
        <p:grpSpPr>
          <a:xfrm>
            <a:off x="3282071" y="4186602"/>
            <a:ext cx="4893473" cy="1829806"/>
            <a:chOff x="397315" y="4067562"/>
            <a:chExt cx="4893473" cy="1829806"/>
          </a:xfrm>
        </p:grpSpPr>
        <p:sp>
          <p:nvSpPr>
            <p:cNvPr id="48" name="Rectangle 4">
              <a:extLst>
                <a:ext uri="{FF2B5EF4-FFF2-40B4-BE49-F238E27FC236}">
                  <a16:creationId xmlns:a16="http://schemas.microsoft.com/office/drawing/2014/main" id="{8304E088-2B06-4489-AAB3-E6368AE6E79F}"/>
                </a:ext>
              </a:extLst>
            </p:cNvPr>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Entree</a:t>
              </a:r>
            </a:p>
          </p:txBody>
        </p:sp>
        <p:sp>
          <p:nvSpPr>
            <p:cNvPr id="51" name="Rectangle 5">
              <a:extLst>
                <a:ext uri="{FF2B5EF4-FFF2-40B4-BE49-F238E27FC236}">
                  <a16:creationId xmlns:a16="http://schemas.microsoft.com/office/drawing/2014/main" id="{B6D19AFE-2415-4FA9-B18B-02B6F9D06CBA}"/>
                </a:ext>
              </a:extLst>
            </p:cNvPr>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Dinner</a:t>
              </a:r>
            </a:p>
          </p:txBody>
        </p:sp>
        <p:sp>
          <p:nvSpPr>
            <p:cNvPr id="52" name="Rectangle 14">
              <a:extLst>
                <a:ext uri="{FF2B5EF4-FFF2-40B4-BE49-F238E27FC236}">
                  <a16:creationId xmlns:a16="http://schemas.microsoft.com/office/drawing/2014/main" id="{0C3C2C15-E216-4B8C-A61D-39EB451BD312}"/>
                </a:ext>
              </a:extLst>
            </p:cNvPr>
            <p:cNvSpPr>
              <a:spLocks noChangeArrowheads="1"/>
            </p:cNvSpPr>
            <p:nvPr/>
          </p:nvSpPr>
          <p:spPr bwMode="auto">
            <a:xfrm>
              <a:off x="3492309" y="5379435"/>
              <a:ext cx="335028"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M</a:t>
              </a:r>
            </a:p>
          </p:txBody>
        </p:sp>
        <p:sp>
          <p:nvSpPr>
            <p:cNvPr id="54" name="Rectangle 21">
              <a:extLst>
                <a:ext uri="{FF2B5EF4-FFF2-40B4-BE49-F238E27FC236}">
                  <a16:creationId xmlns:a16="http://schemas.microsoft.com/office/drawing/2014/main" id="{2BEC6301-CF82-473F-A0CB-36E9AA09BA36}"/>
                </a:ext>
              </a:extLst>
            </p:cNvPr>
            <p:cNvSpPr>
              <a:spLocks noChangeArrowheads="1"/>
            </p:cNvSpPr>
            <p:nvPr/>
          </p:nvSpPr>
          <p:spPr bwMode="auto">
            <a:xfrm>
              <a:off x="1273159" y="4067562"/>
              <a:ext cx="285335"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a:t>
              </a:r>
            </a:p>
          </p:txBody>
        </p:sp>
        <p:sp>
          <p:nvSpPr>
            <p:cNvPr id="55" name="AutoShape 66">
              <a:extLst>
                <a:ext uri="{FF2B5EF4-FFF2-40B4-BE49-F238E27FC236}">
                  <a16:creationId xmlns:a16="http://schemas.microsoft.com/office/drawing/2014/main" id="{377E9DBF-97A0-4A86-ADA1-5CF77F6C14A0}"/>
                </a:ext>
              </a:extLst>
            </p:cNvPr>
            <p:cNvSpPr>
              <a:spLocks noChangeArrowheads="1"/>
            </p:cNvSpPr>
            <p:nvPr/>
          </p:nvSpPr>
          <p:spPr bwMode="auto">
            <a:xfrm>
              <a:off x="2504657" y="5374632"/>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00" dirty="0">
                  <a:solidFill>
                    <a:srgbClr val="000000"/>
                  </a:solidFill>
                  <a:latin typeface="Helv" charset="0"/>
                </a:rPr>
                <a:t>requires</a:t>
              </a:r>
            </a:p>
          </p:txBody>
        </p:sp>
        <p:cxnSp>
          <p:nvCxnSpPr>
            <p:cNvPr id="57" name="Straight Connector 56">
              <a:extLst>
                <a:ext uri="{FF2B5EF4-FFF2-40B4-BE49-F238E27FC236}">
                  <a16:creationId xmlns:a16="http://schemas.microsoft.com/office/drawing/2014/main" id="{53AFFFB5-0721-4A9C-91B0-66871E97164A}"/>
                </a:ext>
              </a:extLst>
            </p:cNvPr>
            <p:cNvCxnSpPr>
              <a:stCxn id="48" idx="1"/>
              <a:endCxn id="55" idx="3"/>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Rectangle 4">
            <a:extLst>
              <a:ext uri="{FF2B5EF4-FFF2-40B4-BE49-F238E27FC236}">
                <a16:creationId xmlns:a16="http://schemas.microsoft.com/office/drawing/2014/main" id="{113114EC-E889-4A62-AD71-8C5C9D04A447}"/>
              </a:ext>
            </a:extLst>
          </p:cNvPr>
          <p:cNvSpPr>
            <a:spLocks noChangeArrowheads="1"/>
          </p:cNvSpPr>
          <p:nvPr/>
        </p:nvSpPr>
        <p:spPr bwMode="auto">
          <a:xfrm>
            <a:off x="7352482" y="3766514"/>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Client</a:t>
            </a:r>
          </a:p>
        </p:txBody>
      </p:sp>
      <p:sp>
        <p:nvSpPr>
          <p:cNvPr id="60" name="Oval 59">
            <a:extLst>
              <a:ext uri="{FF2B5EF4-FFF2-40B4-BE49-F238E27FC236}">
                <a16:creationId xmlns:a16="http://schemas.microsoft.com/office/drawing/2014/main" id="{15F4086D-252D-40BF-BFBC-64A34E9A3751}"/>
              </a:ext>
            </a:extLst>
          </p:cNvPr>
          <p:cNvSpPr/>
          <p:nvPr/>
        </p:nvSpPr>
        <p:spPr>
          <a:xfrm>
            <a:off x="7938100" y="307529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err="1">
                <a:solidFill>
                  <a:schemeClr val="tx1"/>
                </a:solidFill>
              </a:rPr>
              <a:t>InvitationID</a:t>
            </a:r>
            <a:endParaRPr lang="en-US" sz="1287" u="sng" dirty="0">
              <a:solidFill>
                <a:schemeClr val="tx1"/>
              </a:solidFill>
            </a:endParaRPr>
          </a:p>
        </p:txBody>
      </p:sp>
      <p:sp>
        <p:nvSpPr>
          <p:cNvPr id="61" name="Oval 60">
            <a:extLst>
              <a:ext uri="{FF2B5EF4-FFF2-40B4-BE49-F238E27FC236}">
                <a16:creationId xmlns:a16="http://schemas.microsoft.com/office/drawing/2014/main" id="{ABD48203-6010-403E-81D8-858D8C295737}"/>
              </a:ext>
            </a:extLst>
          </p:cNvPr>
          <p:cNvSpPr/>
          <p:nvPr/>
        </p:nvSpPr>
        <p:spPr>
          <a:xfrm>
            <a:off x="8396645" y="511787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E-Name</a:t>
            </a:r>
          </a:p>
        </p:txBody>
      </p:sp>
      <p:sp>
        <p:nvSpPr>
          <p:cNvPr id="62" name="Oval 61">
            <a:extLst>
              <a:ext uri="{FF2B5EF4-FFF2-40B4-BE49-F238E27FC236}">
                <a16:creationId xmlns:a16="http://schemas.microsoft.com/office/drawing/2014/main" id="{5F3684FB-E927-4D8A-A088-B7351CA6E2D7}"/>
              </a:ext>
            </a:extLst>
          </p:cNvPr>
          <p:cNvSpPr/>
          <p:nvPr/>
        </p:nvSpPr>
        <p:spPr>
          <a:xfrm>
            <a:off x="9293458" y="3424750"/>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date-sent</a:t>
            </a:r>
          </a:p>
        </p:txBody>
      </p:sp>
      <p:sp>
        <p:nvSpPr>
          <p:cNvPr id="63" name="Oval 62">
            <a:extLst>
              <a:ext uri="{FF2B5EF4-FFF2-40B4-BE49-F238E27FC236}">
                <a16:creationId xmlns:a16="http://schemas.microsoft.com/office/drawing/2014/main" id="{8D9BB382-4052-40DD-9D23-90E1B24BC04E}"/>
              </a:ext>
            </a:extLst>
          </p:cNvPr>
          <p:cNvSpPr/>
          <p:nvPr/>
        </p:nvSpPr>
        <p:spPr>
          <a:xfrm>
            <a:off x="8818200" y="561809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type</a:t>
            </a:r>
          </a:p>
        </p:txBody>
      </p:sp>
      <p:sp>
        <p:nvSpPr>
          <p:cNvPr id="64" name="Rectangle 5">
            <a:extLst>
              <a:ext uri="{FF2B5EF4-FFF2-40B4-BE49-F238E27FC236}">
                <a16:creationId xmlns:a16="http://schemas.microsoft.com/office/drawing/2014/main" id="{2EEB31B7-77F6-4DE4-9BE4-B5438543DE97}"/>
              </a:ext>
            </a:extLst>
          </p:cNvPr>
          <p:cNvSpPr>
            <a:spLocks noChangeArrowheads="1"/>
          </p:cNvSpPr>
          <p:nvPr/>
        </p:nvSpPr>
        <p:spPr bwMode="auto">
          <a:xfrm>
            <a:off x="3321343" y="376651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Guest</a:t>
            </a:r>
          </a:p>
        </p:txBody>
      </p:sp>
      <p:sp>
        <p:nvSpPr>
          <p:cNvPr id="65" name="Oval 64">
            <a:extLst>
              <a:ext uri="{FF2B5EF4-FFF2-40B4-BE49-F238E27FC236}">
                <a16:creationId xmlns:a16="http://schemas.microsoft.com/office/drawing/2014/main" id="{1CD8CA15-B0B4-4195-B042-3302F99E28CA}"/>
              </a:ext>
            </a:extLst>
          </p:cNvPr>
          <p:cNvSpPr/>
          <p:nvPr/>
        </p:nvSpPr>
        <p:spPr>
          <a:xfrm>
            <a:off x="1575464" y="3405802"/>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Guest-ID</a:t>
            </a:r>
          </a:p>
        </p:txBody>
      </p:sp>
      <p:sp>
        <p:nvSpPr>
          <p:cNvPr id="66" name="Oval 65">
            <a:extLst>
              <a:ext uri="{FF2B5EF4-FFF2-40B4-BE49-F238E27FC236}">
                <a16:creationId xmlns:a16="http://schemas.microsoft.com/office/drawing/2014/main" id="{3CC7AA7F-6AF1-43E3-979B-12EB465ADA17}"/>
              </a:ext>
            </a:extLst>
          </p:cNvPr>
          <p:cNvSpPr/>
          <p:nvPr/>
        </p:nvSpPr>
        <p:spPr>
          <a:xfrm>
            <a:off x="3427373" y="2956946"/>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name</a:t>
            </a:r>
          </a:p>
        </p:txBody>
      </p:sp>
      <p:grpSp>
        <p:nvGrpSpPr>
          <p:cNvPr id="67" name="Group 66">
            <a:extLst>
              <a:ext uri="{FF2B5EF4-FFF2-40B4-BE49-F238E27FC236}">
                <a16:creationId xmlns:a16="http://schemas.microsoft.com/office/drawing/2014/main" id="{8965E61D-AB4E-4980-BA2F-2A1FCEBDD74A}"/>
              </a:ext>
            </a:extLst>
          </p:cNvPr>
          <p:cNvGrpSpPr/>
          <p:nvPr/>
        </p:nvGrpSpPr>
        <p:grpSpPr>
          <a:xfrm>
            <a:off x="3254991" y="4110477"/>
            <a:ext cx="4893473" cy="1809663"/>
            <a:chOff x="397315" y="3991437"/>
            <a:chExt cx="4893473" cy="1809663"/>
          </a:xfrm>
        </p:grpSpPr>
        <p:sp>
          <p:nvSpPr>
            <p:cNvPr id="68" name="Rectangle 4">
              <a:extLst>
                <a:ext uri="{FF2B5EF4-FFF2-40B4-BE49-F238E27FC236}">
                  <a16:creationId xmlns:a16="http://schemas.microsoft.com/office/drawing/2014/main" id="{1A654FC0-2996-4220-9F0D-709901822EB7}"/>
                </a:ext>
              </a:extLst>
            </p:cNvPr>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solidFill>
                    <a:schemeClr val="bg1"/>
                  </a:solidFill>
                </a:rPr>
                <a:t>Equipment</a:t>
              </a:r>
            </a:p>
          </p:txBody>
        </p:sp>
        <p:sp>
          <p:nvSpPr>
            <p:cNvPr id="69" name="Rectangle 5">
              <a:extLst>
                <a:ext uri="{FF2B5EF4-FFF2-40B4-BE49-F238E27FC236}">
                  <a16:creationId xmlns:a16="http://schemas.microsoft.com/office/drawing/2014/main" id="{7F421232-6E3B-4A12-B3CE-122AAC66484E}"/>
                </a:ext>
              </a:extLst>
            </p:cNvPr>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solidFill>
                    <a:schemeClr val="bg1"/>
                  </a:solidFill>
                </a:rPr>
                <a:t>Session</a:t>
              </a:r>
            </a:p>
          </p:txBody>
        </p:sp>
        <p:sp>
          <p:nvSpPr>
            <p:cNvPr id="70" name="Rectangle 14">
              <a:extLst>
                <a:ext uri="{FF2B5EF4-FFF2-40B4-BE49-F238E27FC236}">
                  <a16:creationId xmlns:a16="http://schemas.microsoft.com/office/drawing/2014/main" id="{D9B529B2-5357-4C59-B7ED-82BB124552CF}"/>
                </a:ext>
              </a:extLst>
            </p:cNvPr>
            <p:cNvSpPr>
              <a:spLocks noChangeArrowheads="1"/>
            </p:cNvSpPr>
            <p:nvPr/>
          </p:nvSpPr>
          <p:spPr bwMode="auto">
            <a:xfrm>
              <a:off x="4317821" y="3991437"/>
              <a:ext cx="285335"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a:t>
              </a:r>
            </a:p>
          </p:txBody>
        </p:sp>
        <p:cxnSp>
          <p:nvCxnSpPr>
            <p:cNvPr id="73" name="Straight Connector 72">
              <a:extLst>
                <a:ext uri="{FF2B5EF4-FFF2-40B4-BE49-F238E27FC236}">
                  <a16:creationId xmlns:a16="http://schemas.microsoft.com/office/drawing/2014/main" id="{6865CCB8-0C73-460F-9037-6FF56D02AA4B}"/>
                </a:ext>
              </a:extLst>
            </p:cNvPr>
            <p:cNvCxnSpPr>
              <a:cxnSpLocks/>
              <a:stCxn id="68" idx="1"/>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Rectangle 4">
            <a:extLst>
              <a:ext uri="{FF2B5EF4-FFF2-40B4-BE49-F238E27FC236}">
                <a16:creationId xmlns:a16="http://schemas.microsoft.com/office/drawing/2014/main" id="{7A403201-C09A-42BF-AD26-12C645A80F33}"/>
              </a:ext>
            </a:extLst>
          </p:cNvPr>
          <p:cNvSpPr>
            <a:spLocks noChangeArrowheads="1"/>
          </p:cNvSpPr>
          <p:nvPr/>
        </p:nvSpPr>
        <p:spPr bwMode="auto">
          <a:xfrm>
            <a:off x="7325402" y="3766514"/>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solidFill>
                  <a:schemeClr val="bg1"/>
                </a:solidFill>
              </a:rPr>
              <a:t>Client</a:t>
            </a:r>
          </a:p>
        </p:txBody>
      </p:sp>
      <p:sp>
        <p:nvSpPr>
          <p:cNvPr id="76" name="Oval 75">
            <a:extLst>
              <a:ext uri="{FF2B5EF4-FFF2-40B4-BE49-F238E27FC236}">
                <a16:creationId xmlns:a16="http://schemas.microsoft.com/office/drawing/2014/main" id="{7B3D4491-0D5A-41DF-B508-411B824C019A}"/>
              </a:ext>
            </a:extLst>
          </p:cNvPr>
          <p:cNvSpPr/>
          <p:nvPr/>
        </p:nvSpPr>
        <p:spPr>
          <a:xfrm>
            <a:off x="7911020" y="307529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bg1"/>
                </a:solidFill>
              </a:rPr>
              <a:t>ClientID</a:t>
            </a:r>
          </a:p>
        </p:txBody>
      </p:sp>
      <p:sp>
        <p:nvSpPr>
          <p:cNvPr id="77" name="Oval 76">
            <a:extLst>
              <a:ext uri="{FF2B5EF4-FFF2-40B4-BE49-F238E27FC236}">
                <a16:creationId xmlns:a16="http://schemas.microsoft.com/office/drawing/2014/main" id="{98022A2F-11E3-4048-8D14-4172072BBEC7}"/>
              </a:ext>
            </a:extLst>
          </p:cNvPr>
          <p:cNvSpPr/>
          <p:nvPr/>
        </p:nvSpPr>
        <p:spPr>
          <a:xfrm>
            <a:off x="8369565" y="511787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bg1"/>
                </a:solidFill>
              </a:rPr>
              <a:t>E-Name</a:t>
            </a:r>
          </a:p>
        </p:txBody>
      </p:sp>
      <p:sp>
        <p:nvSpPr>
          <p:cNvPr id="78" name="Oval 77">
            <a:extLst>
              <a:ext uri="{FF2B5EF4-FFF2-40B4-BE49-F238E27FC236}">
                <a16:creationId xmlns:a16="http://schemas.microsoft.com/office/drawing/2014/main" id="{66D20868-CBB3-4657-97CD-39488D40EA2A}"/>
              </a:ext>
            </a:extLst>
          </p:cNvPr>
          <p:cNvSpPr/>
          <p:nvPr/>
        </p:nvSpPr>
        <p:spPr>
          <a:xfrm>
            <a:off x="9266378" y="3424750"/>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name</a:t>
            </a:r>
          </a:p>
        </p:txBody>
      </p:sp>
      <p:sp>
        <p:nvSpPr>
          <p:cNvPr id="79" name="Oval 78">
            <a:extLst>
              <a:ext uri="{FF2B5EF4-FFF2-40B4-BE49-F238E27FC236}">
                <a16:creationId xmlns:a16="http://schemas.microsoft.com/office/drawing/2014/main" id="{39268E9D-B11D-40D2-B064-DF80D244B506}"/>
              </a:ext>
            </a:extLst>
          </p:cNvPr>
          <p:cNvSpPr/>
          <p:nvPr/>
        </p:nvSpPr>
        <p:spPr>
          <a:xfrm>
            <a:off x="8791120" y="561809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type</a:t>
            </a:r>
          </a:p>
        </p:txBody>
      </p:sp>
      <p:sp>
        <p:nvSpPr>
          <p:cNvPr id="80" name="Rectangle 5">
            <a:extLst>
              <a:ext uri="{FF2B5EF4-FFF2-40B4-BE49-F238E27FC236}">
                <a16:creationId xmlns:a16="http://schemas.microsoft.com/office/drawing/2014/main" id="{2FCB3B2E-8785-4D99-AA3C-22BAF515A2F9}"/>
              </a:ext>
            </a:extLst>
          </p:cNvPr>
          <p:cNvSpPr>
            <a:spLocks noChangeArrowheads="1"/>
          </p:cNvSpPr>
          <p:nvPr/>
        </p:nvSpPr>
        <p:spPr bwMode="auto">
          <a:xfrm>
            <a:off x="3294263" y="376651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solidFill>
                  <a:schemeClr val="bg1"/>
                </a:solidFill>
              </a:rPr>
              <a:t>Trainer</a:t>
            </a:r>
          </a:p>
        </p:txBody>
      </p:sp>
      <p:sp>
        <p:nvSpPr>
          <p:cNvPr id="81" name="Oval 80">
            <a:extLst>
              <a:ext uri="{FF2B5EF4-FFF2-40B4-BE49-F238E27FC236}">
                <a16:creationId xmlns:a16="http://schemas.microsoft.com/office/drawing/2014/main" id="{69414387-94B5-433F-99D3-EEA8B45F6F56}"/>
              </a:ext>
            </a:extLst>
          </p:cNvPr>
          <p:cNvSpPr/>
          <p:nvPr/>
        </p:nvSpPr>
        <p:spPr>
          <a:xfrm>
            <a:off x="1548384" y="3405802"/>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err="1">
                <a:solidFill>
                  <a:schemeClr val="bg1"/>
                </a:solidFill>
              </a:rPr>
              <a:t>TrainerEmp</a:t>
            </a:r>
            <a:r>
              <a:rPr lang="en-US" sz="1287" u="sng" dirty="0">
                <a:solidFill>
                  <a:schemeClr val="bg1"/>
                </a:solidFill>
              </a:rPr>
              <a:t>#</a:t>
            </a:r>
          </a:p>
        </p:txBody>
      </p:sp>
      <p:sp>
        <p:nvSpPr>
          <p:cNvPr id="82" name="Oval 81">
            <a:extLst>
              <a:ext uri="{FF2B5EF4-FFF2-40B4-BE49-F238E27FC236}">
                <a16:creationId xmlns:a16="http://schemas.microsoft.com/office/drawing/2014/main" id="{9E2182E8-1E6D-4679-8B55-323613FA6551}"/>
              </a:ext>
            </a:extLst>
          </p:cNvPr>
          <p:cNvSpPr/>
          <p:nvPr/>
        </p:nvSpPr>
        <p:spPr>
          <a:xfrm>
            <a:off x="3400293" y="2956946"/>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name</a:t>
            </a:r>
          </a:p>
        </p:txBody>
      </p:sp>
      <p:cxnSp>
        <p:nvCxnSpPr>
          <p:cNvPr id="83" name="Straight Connector 82">
            <a:extLst>
              <a:ext uri="{FF2B5EF4-FFF2-40B4-BE49-F238E27FC236}">
                <a16:creationId xmlns:a16="http://schemas.microsoft.com/office/drawing/2014/main" id="{FC12EC00-25C2-484A-9FD3-EE8B5AF298EA}"/>
              </a:ext>
            </a:extLst>
          </p:cNvPr>
          <p:cNvCxnSpPr>
            <a:cxnSpLocks/>
          </p:cNvCxnSpPr>
          <p:nvPr/>
        </p:nvCxnSpPr>
        <p:spPr>
          <a:xfrm flipV="1">
            <a:off x="6674592" y="4102507"/>
            <a:ext cx="1236428" cy="6327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AutoShape 66">
            <a:extLst>
              <a:ext uri="{FF2B5EF4-FFF2-40B4-BE49-F238E27FC236}">
                <a16:creationId xmlns:a16="http://schemas.microsoft.com/office/drawing/2014/main" id="{9F2F36B4-E176-497D-9193-29A34369AFA0}"/>
              </a:ext>
            </a:extLst>
          </p:cNvPr>
          <p:cNvSpPr>
            <a:spLocks noChangeArrowheads="1"/>
          </p:cNvSpPr>
          <p:nvPr/>
        </p:nvSpPr>
        <p:spPr bwMode="auto">
          <a:xfrm>
            <a:off x="6141752" y="4618283"/>
            <a:ext cx="791422" cy="516684"/>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endParaRPr lang="en-US" sz="1400" dirty="0">
              <a:solidFill>
                <a:srgbClr val="000000"/>
              </a:solidFill>
              <a:latin typeface="Helv" charset="0"/>
            </a:endParaRPr>
          </a:p>
          <a:p>
            <a:pPr algn="ctr"/>
            <a:r>
              <a:rPr lang="en-US" sz="1200" dirty="0">
                <a:solidFill>
                  <a:srgbClr val="000000"/>
                </a:solidFill>
                <a:latin typeface="Helv" charset="0"/>
              </a:rPr>
              <a:t>attends</a:t>
            </a:r>
            <a:endParaRPr lang="en-US" sz="1400" dirty="0">
              <a:solidFill>
                <a:srgbClr val="000000"/>
              </a:solidFill>
              <a:latin typeface="Helv" charset="0"/>
            </a:endParaRPr>
          </a:p>
          <a:p>
            <a:pPr algn="ctr"/>
            <a:r>
              <a:rPr lang="en-US" sz="1400" dirty="0">
                <a:solidFill>
                  <a:srgbClr val="000000"/>
                </a:solidFill>
                <a:latin typeface="Helv" charset="0"/>
              </a:rPr>
              <a:t> </a:t>
            </a:r>
          </a:p>
        </p:txBody>
      </p:sp>
      <p:cxnSp>
        <p:nvCxnSpPr>
          <p:cNvPr id="85" name="Straight Connector 84">
            <a:extLst>
              <a:ext uri="{FF2B5EF4-FFF2-40B4-BE49-F238E27FC236}">
                <a16:creationId xmlns:a16="http://schemas.microsoft.com/office/drawing/2014/main" id="{1015B4F0-60A3-4657-8E00-F8B7BD41ADB6}"/>
              </a:ext>
            </a:extLst>
          </p:cNvPr>
          <p:cNvCxnSpPr>
            <a:cxnSpLocks/>
          </p:cNvCxnSpPr>
          <p:nvPr/>
        </p:nvCxnSpPr>
        <p:spPr>
          <a:xfrm flipV="1">
            <a:off x="4566035" y="5026534"/>
            <a:ext cx="1677388" cy="5634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4F4F807B-30EE-4F17-8A44-F7B42D7C09B8}"/>
              </a:ext>
            </a:extLst>
          </p:cNvPr>
          <p:cNvSpPr/>
          <p:nvPr/>
        </p:nvSpPr>
        <p:spPr>
          <a:xfrm>
            <a:off x="639601" y="6257602"/>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end-time</a:t>
            </a:r>
          </a:p>
        </p:txBody>
      </p:sp>
      <p:cxnSp>
        <p:nvCxnSpPr>
          <p:cNvPr id="87" name="Straight Connector 86">
            <a:extLst>
              <a:ext uri="{FF2B5EF4-FFF2-40B4-BE49-F238E27FC236}">
                <a16:creationId xmlns:a16="http://schemas.microsoft.com/office/drawing/2014/main" id="{C5F99AFB-5DDE-4065-9144-D103C16A06C7}"/>
              </a:ext>
            </a:extLst>
          </p:cNvPr>
          <p:cNvCxnSpPr>
            <a:cxnSpLocks/>
            <a:stCxn id="86" idx="6"/>
          </p:cNvCxnSpPr>
          <p:nvPr/>
        </p:nvCxnSpPr>
        <p:spPr>
          <a:xfrm flipV="1">
            <a:off x="2131222" y="5919347"/>
            <a:ext cx="1118925" cy="5035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21">
            <a:extLst>
              <a:ext uri="{FF2B5EF4-FFF2-40B4-BE49-F238E27FC236}">
                <a16:creationId xmlns:a16="http://schemas.microsoft.com/office/drawing/2014/main" id="{9E0CD581-83DA-4759-AB95-7657273595B5}"/>
              </a:ext>
            </a:extLst>
          </p:cNvPr>
          <p:cNvSpPr>
            <a:spLocks noChangeArrowheads="1"/>
          </p:cNvSpPr>
          <p:nvPr/>
        </p:nvSpPr>
        <p:spPr bwMode="auto">
          <a:xfrm>
            <a:off x="4887070" y="5071489"/>
            <a:ext cx="315792"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N</a:t>
            </a:r>
          </a:p>
        </p:txBody>
      </p:sp>
      <p:sp>
        <p:nvSpPr>
          <p:cNvPr id="90" name="Oval 89">
            <a:extLst>
              <a:ext uri="{FF2B5EF4-FFF2-40B4-BE49-F238E27FC236}">
                <a16:creationId xmlns:a16="http://schemas.microsoft.com/office/drawing/2014/main" id="{DE65CCB7-EB95-4316-B21E-1610C8AA95F6}"/>
              </a:ext>
            </a:extLst>
          </p:cNvPr>
          <p:cNvSpPr/>
          <p:nvPr/>
        </p:nvSpPr>
        <p:spPr>
          <a:xfrm>
            <a:off x="5050514" y="6292570"/>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Length-time</a:t>
            </a:r>
          </a:p>
        </p:txBody>
      </p:sp>
      <p:cxnSp>
        <p:nvCxnSpPr>
          <p:cNvPr id="91" name="Straight Connector 90">
            <a:extLst>
              <a:ext uri="{FF2B5EF4-FFF2-40B4-BE49-F238E27FC236}">
                <a16:creationId xmlns:a16="http://schemas.microsoft.com/office/drawing/2014/main" id="{E5ACF91D-DC97-4A69-8202-6E5154ED999A}"/>
              </a:ext>
            </a:extLst>
          </p:cNvPr>
          <p:cNvCxnSpPr>
            <a:cxnSpLocks/>
            <a:stCxn id="55" idx="2"/>
            <a:endCxn id="90" idx="0"/>
          </p:cNvCxnSpPr>
          <p:nvPr/>
        </p:nvCxnSpPr>
        <p:spPr>
          <a:xfrm>
            <a:off x="5785124" y="6016408"/>
            <a:ext cx="11201" cy="2761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CD476B6A-DEA2-44F6-A218-22A8B5D0CF5E}"/>
              </a:ext>
            </a:extLst>
          </p:cNvPr>
          <p:cNvSpPr/>
          <p:nvPr/>
        </p:nvSpPr>
        <p:spPr>
          <a:xfrm>
            <a:off x="9452674" y="3970784"/>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membership date</a:t>
            </a:r>
          </a:p>
        </p:txBody>
      </p:sp>
      <p:cxnSp>
        <p:nvCxnSpPr>
          <p:cNvPr id="95" name="Straight Connector 94">
            <a:extLst>
              <a:ext uri="{FF2B5EF4-FFF2-40B4-BE49-F238E27FC236}">
                <a16:creationId xmlns:a16="http://schemas.microsoft.com/office/drawing/2014/main" id="{D0F48E2E-EBDF-4C21-963F-536D84131E10}"/>
              </a:ext>
            </a:extLst>
          </p:cNvPr>
          <p:cNvCxnSpPr>
            <a:cxnSpLocks/>
            <a:stCxn id="94" idx="2"/>
            <a:endCxn id="59" idx="3"/>
          </p:cNvCxnSpPr>
          <p:nvPr/>
        </p:nvCxnSpPr>
        <p:spPr>
          <a:xfrm flipH="1" flipV="1">
            <a:off x="8681219" y="3931614"/>
            <a:ext cx="771455" cy="2044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2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9" y="171918"/>
            <a:ext cx="10913416" cy="1927667"/>
          </a:xfrm>
          <a:solidFill>
            <a:schemeClr val="bg1"/>
          </a:solidFill>
        </p:spPr>
        <p:txBody>
          <a:bodyPr>
            <a:noAutofit/>
          </a:bodyPr>
          <a:lstStyle/>
          <a:p>
            <a:r>
              <a:rPr lang="en-US" sz="3200" b="1" dirty="0">
                <a:solidFill>
                  <a:schemeClr val="tx1"/>
                </a:solidFill>
              </a:rPr>
              <a:t>Example:  </a:t>
            </a:r>
            <a:r>
              <a:rPr lang="en-US" sz="3200" b="1" dirty="0" err="1">
                <a:solidFill>
                  <a:schemeClr val="tx1"/>
                </a:solidFill>
              </a:rPr>
              <a:t>TrainErs</a:t>
            </a:r>
            <a:br>
              <a:rPr lang="en-US" sz="4000" dirty="0"/>
            </a:br>
            <a:r>
              <a:rPr lang="en-US" sz="2800" dirty="0"/>
              <a:t> </a:t>
            </a:r>
            <a:r>
              <a:rPr lang="en-US" sz="1800" b="1" dirty="0">
                <a:solidFill>
                  <a:schemeClr val="tx1"/>
                </a:solidFill>
              </a:rPr>
              <a:t>Suppose you are setting up a database for a gym. The gym hires trainers. Clients can sign up for  multiple Sessions that need not be with the same trainer. The sessions can vary in length so the start and end times are recorded to assess how much a client owes.  Different pieces of Equipment can be used in each session for different amounts of time, so a piece of equipment can be used in more than one session. </a:t>
            </a:r>
            <a:endParaRPr lang="en-US" sz="1400" b="1" dirty="0">
              <a:solidFill>
                <a:schemeClr val="tx1"/>
              </a:solidFill>
            </a:endParaRPr>
          </a:p>
        </p:txBody>
      </p:sp>
      <p:sp>
        <p:nvSpPr>
          <p:cNvPr id="7" name="Slide Number Placeholder 6"/>
          <p:cNvSpPr>
            <a:spLocks noGrp="1"/>
          </p:cNvSpPr>
          <p:nvPr>
            <p:ph type="sldNum" sz="quarter" idx="12"/>
          </p:nvPr>
        </p:nvSpPr>
        <p:spPr/>
        <p:txBody>
          <a:bodyPr/>
          <a:lstStyle/>
          <a:p>
            <a:fld id="{CA8D9AD5-F248-4919-864A-CFD76CC027D6}" type="slidenum">
              <a:rPr lang="en-US" smtClean="0"/>
              <a:t>4</a:t>
            </a:fld>
            <a:endParaRPr lang="en-US"/>
          </a:p>
        </p:txBody>
      </p:sp>
      <p:grpSp>
        <p:nvGrpSpPr>
          <p:cNvPr id="8" name="Group 7"/>
          <p:cNvGrpSpPr/>
          <p:nvPr/>
        </p:nvGrpSpPr>
        <p:grpSpPr>
          <a:xfrm>
            <a:off x="3294263" y="4186602"/>
            <a:ext cx="4893473" cy="1829806"/>
            <a:chOff x="397315" y="4067562"/>
            <a:chExt cx="4893473" cy="1829806"/>
          </a:xfrm>
        </p:grpSpPr>
        <p:sp>
          <p:nvSpPr>
            <p:cNvPr id="9" name="Rectangle 4"/>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Entree</a:t>
              </a:r>
            </a:p>
          </p:txBody>
        </p:sp>
        <p:sp>
          <p:nvSpPr>
            <p:cNvPr id="10" name="Rectangle 5"/>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Dinner</a:t>
              </a:r>
            </a:p>
          </p:txBody>
        </p:sp>
        <p:sp>
          <p:nvSpPr>
            <p:cNvPr id="11" name="Rectangle 14"/>
            <p:cNvSpPr>
              <a:spLocks noChangeArrowheads="1"/>
            </p:cNvSpPr>
            <p:nvPr/>
          </p:nvSpPr>
          <p:spPr bwMode="auto">
            <a:xfrm>
              <a:off x="3363973" y="5379435"/>
              <a:ext cx="602729"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(0,M)</a:t>
              </a:r>
            </a:p>
          </p:txBody>
        </p:sp>
        <p:sp>
          <p:nvSpPr>
            <p:cNvPr id="12" name="Rectangle 21"/>
            <p:cNvSpPr>
              <a:spLocks noChangeArrowheads="1"/>
            </p:cNvSpPr>
            <p:nvPr/>
          </p:nvSpPr>
          <p:spPr bwMode="auto">
            <a:xfrm>
              <a:off x="1273159" y="4067562"/>
              <a:ext cx="186013"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sz="1400" dirty="0">
                <a:latin typeface="Helv" charset="0"/>
              </a:endParaRPr>
            </a:p>
          </p:txBody>
        </p:sp>
        <p:sp>
          <p:nvSpPr>
            <p:cNvPr id="13" name="AutoShape 66"/>
            <p:cNvSpPr>
              <a:spLocks noChangeArrowheads="1"/>
            </p:cNvSpPr>
            <p:nvPr/>
          </p:nvSpPr>
          <p:spPr bwMode="auto">
            <a:xfrm>
              <a:off x="2504657" y="5374632"/>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00" dirty="0">
                  <a:solidFill>
                    <a:srgbClr val="000000"/>
                  </a:solidFill>
                  <a:latin typeface="Helv" charset="0"/>
                </a:rPr>
                <a:t>based on</a:t>
              </a:r>
            </a:p>
          </p:txBody>
        </p:sp>
        <p:cxnSp>
          <p:nvCxnSpPr>
            <p:cNvPr id="14" name="Straight Connector 13"/>
            <p:cNvCxnSpPr>
              <a:stCxn id="9" idx="1"/>
              <a:endCxn id="13" idx="3"/>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1"/>
              <a:endCxn id="10" idx="3"/>
            </p:cNvCxnSpPr>
            <p:nvPr/>
          </p:nvCxnSpPr>
          <p:spPr>
            <a:xfrm flipH="1">
              <a:off x="1910203" y="5636000"/>
              <a:ext cx="59445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AutoShape 66"/>
          <p:cNvSpPr>
            <a:spLocks noChangeArrowheads="1"/>
          </p:cNvSpPr>
          <p:nvPr/>
        </p:nvSpPr>
        <p:spPr bwMode="auto">
          <a:xfrm>
            <a:off x="3654996" y="4618283"/>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400" dirty="0">
                <a:solidFill>
                  <a:srgbClr val="000000"/>
                </a:solidFill>
                <a:latin typeface="Helv" charset="0"/>
              </a:rPr>
              <a:t>runs</a:t>
            </a:r>
          </a:p>
        </p:txBody>
      </p:sp>
      <p:sp>
        <p:nvSpPr>
          <p:cNvPr id="19" name="AutoShape 66"/>
          <p:cNvSpPr>
            <a:spLocks noChangeArrowheads="1"/>
          </p:cNvSpPr>
          <p:nvPr/>
        </p:nvSpPr>
        <p:spPr bwMode="auto">
          <a:xfrm>
            <a:off x="5802668" y="3675504"/>
            <a:ext cx="791422" cy="516684"/>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endParaRPr lang="en-US" sz="1400" dirty="0">
              <a:solidFill>
                <a:srgbClr val="000000"/>
              </a:solidFill>
              <a:latin typeface="Helv" charset="0"/>
            </a:endParaRPr>
          </a:p>
          <a:p>
            <a:pPr algn="ctr"/>
            <a:r>
              <a:rPr lang="en-US" sz="1200" dirty="0">
                <a:solidFill>
                  <a:srgbClr val="000000"/>
                </a:solidFill>
                <a:latin typeface="Helv" charset="0"/>
              </a:rPr>
              <a:t>Trains</a:t>
            </a:r>
            <a:endParaRPr lang="en-US" sz="1400" dirty="0">
              <a:solidFill>
                <a:srgbClr val="000000"/>
              </a:solidFill>
              <a:latin typeface="Helv" charset="0"/>
            </a:endParaRPr>
          </a:p>
          <a:p>
            <a:pPr algn="ctr"/>
            <a:r>
              <a:rPr lang="en-US" sz="1400" dirty="0">
                <a:solidFill>
                  <a:srgbClr val="000000"/>
                </a:solidFill>
                <a:latin typeface="Helv" charset="0"/>
              </a:rPr>
              <a:t> </a:t>
            </a:r>
          </a:p>
        </p:txBody>
      </p:sp>
      <p:sp>
        <p:nvSpPr>
          <p:cNvPr id="20" name="Rectangle 5"/>
          <p:cNvSpPr>
            <a:spLocks noChangeArrowheads="1"/>
          </p:cNvSpPr>
          <p:nvPr/>
        </p:nvSpPr>
        <p:spPr bwMode="auto">
          <a:xfrm>
            <a:off x="3294263" y="376651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Guest</a:t>
            </a:r>
          </a:p>
        </p:txBody>
      </p:sp>
      <p:cxnSp>
        <p:nvCxnSpPr>
          <p:cNvPr id="22" name="Straight Connector 21"/>
          <p:cNvCxnSpPr>
            <a:stCxn id="20" idx="2"/>
            <a:endCxn id="18" idx="0"/>
          </p:cNvCxnSpPr>
          <p:nvPr/>
        </p:nvCxnSpPr>
        <p:spPr>
          <a:xfrm>
            <a:off x="4050707" y="4095127"/>
            <a:ext cx="0" cy="523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8" idx="2"/>
          </p:cNvCxnSpPr>
          <p:nvPr/>
        </p:nvCxnSpPr>
        <p:spPr>
          <a:xfrm>
            <a:off x="4050707" y="5141019"/>
            <a:ext cx="0" cy="449715"/>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1"/>
          <p:cNvSpPr>
            <a:spLocks noChangeArrowheads="1"/>
          </p:cNvSpPr>
          <p:nvPr/>
        </p:nvSpPr>
        <p:spPr bwMode="auto">
          <a:xfrm>
            <a:off x="4834149" y="5497956"/>
            <a:ext cx="583493"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(1,N)</a:t>
            </a:r>
          </a:p>
        </p:txBody>
      </p:sp>
      <p:sp>
        <p:nvSpPr>
          <p:cNvPr id="28" name="Rectangle 21"/>
          <p:cNvSpPr>
            <a:spLocks noChangeArrowheads="1"/>
          </p:cNvSpPr>
          <p:nvPr/>
        </p:nvSpPr>
        <p:spPr bwMode="auto">
          <a:xfrm>
            <a:off x="4146104" y="5212139"/>
            <a:ext cx="553037"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(1,1)</a:t>
            </a:r>
          </a:p>
        </p:txBody>
      </p:sp>
      <p:sp>
        <p:nvSpPr>
          <p:cNvPr id="29" name="Rectangle 4"/>
          <p:cNvSpPr>
            <a:spLocks noChangeArrowheads="1"/>
          </p:cNvSpPr>
          <p:nvPr/>
        </p:nvSpPr>
        <p:spPr bwMode="auto">
          <a:xfrm>
            <a:off x="7364674" y="3766514"/>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Client</a:t>
            </a:r>
          </a:p>
        </p:txBody>
      </p:sp>
      <p:cxnSp>
        <p:nvCxnSpPr>
          <p:cNvPr id="31" name="Straight Connector 30"/>
          <p:cNvCxnSpPr>
            <a:stCxn id="20" idx="3"/>
          </p:cNvCxnSpPr>
          <p:nvPr/>
        </p:nvCxnSpPr>
        <p:spPr>
          <a:xfrm flipV="1">
            <a:off x="4807151" y="3930820"/>
            <a:ext cx="106966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9" idx="3"/>
            <a:endCxn id="29" idx="1"/>
          </p:cNvCxnSpPr>
          <p:nvPr/>
        </p:nvCxnSpPr>
        <p:spPr>
          <a:xfrm flipV="1">
            <a:off x="6594090" y="3931614"/>
            <a:ext cx="770584" cy="2232"/>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1"/>
          <p:cNvSpPr>
            <a:spLocks noChangeArrowheads="1"/>
          </p:cNvSpPr>
          <p:nvPr/>
        </p:nvSpPr>
        <p:spPr bwMode="auto">
          <a:xfrm>
            <a:off x="6753376" y="3671509"/>
            <a:ext cx="602729"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(1,M)</a:t>
            </a:r>
          </a:p>
        </p:txBody>
      </p:sp>
      <p:sp>
        <p:nvSpPr>
          <p:cNvPr id="24" name="Rectangle 21"/>
          <p:cNvSpPr>
            <a:spLocks noChangeArrowheads="1"/>
          </p:cNvSpPr>
          <p:nvPr/>
        </p:nvSpPr>
        <p:spPr bwMode="auto">
          <a:xfrm>
            <a:off x="4871837" y="3681669"/>
            <a:ext cx="583493"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(1,N)</a:t>
            </a:r>
          </a:p>
        </p:txBody>
      </p:sp>
      <p:cxnSp>
        <p:nvCxnSpPr>
          <p:cNvPr id="26" name="Straight Connector 25">
            <a:extLst>
              <a:ext uri="{FF2B5EF4-FFF2-40B4-BE49-F238E27FC236}">
                <a16:creationId xmlns:a16="http://schemas.microsoft.com/office/drawing/2014/main" id="{3EDACD3D-BAC1-43B5-B0FF-41DB01161162}"/>
              </a:ext>
            </a:extLst>
          </p:cNvPr>
          <p:cNvCxnSpPr>
            <a:stCxn id="30" idx="4"/>
          </p:cNvCxnSpPr>
          <p:nvPr/>
        </p:nvCxnSpPr>
        <p:spPr>
          <a:xfrm>
            <a:off x="2294195" y="3736306"/>
            <a:ext cx="1000068" cy="2344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B9FE4A8-EE90-4570-B689-92D7F95D6249}"/>
              </a:ext>
            </a:extLst>
          </p:cNvPr>
          <p:cNvSpPr/>
          <p:nvPr/>
        </p:nvSpPr>
        <p:spPr>
          <a:xfrm>
            <a:off x="1548384" y="3405802"/>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Guest-ID</a:t>
            </a:r>
          </a:p>
        </p:txBody>
      </p:sp>
      <p:sp>
        <p:nvSpPr>
          <p:cNvPr id="32" name="Oval 31">
            <a:extLst>
              <a:ext uri="{FF2B5EF4-FFF2-40B4-BE49-F238E27FC236}">
                <a16:creationId xmlns:a16="http://schemas.microsoft.com/office/drawing/2014/main" id="{4364EE84-39F9-4A9B-A356-604AD04B154E}"/>
              </a:ext>
            </a:extLst>
          </p:cNvPr>
          <p:cNvSpPr/>
          <p:nvPr/>
        </p:nvSpPr>
        <p:spPr>
          <a:xfrm>
            <a:off x="7950292" y="307529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err="1">
                <a:solidFill>
                  <a:schemeClr val="tx1"/>
                </a:solidFill>
              </a:rPr>
              <a:t>InvitationID</a:t>
            </a:r>
            <a:endParaRPr lang="en-US" sz="1287" u="sng" dirty="0">
              <a:solidFill>
                <a:schemeClr val="tx1"/>
              </a:solidFill>
            </a:endParaRPr>
          </a:p>
        </p:txBody>
      </p:sp>
      <p:cxnSp>
        <p:nvCxnSpPr>
          <p:cNvPr id="34" name="Straight Connector 33">
            <a:extLst>
              <a:ext uri="{FF2B5EF4-FFF2-40B4-BE49-F238E27FC236}">
                <a16:creationId xmlns:a16="http://schemas.microsoft.com/office/drawing/2014/main" id="{CAC6C6C7-DAC2-4428-94B5-5E30D82CFD53}"/>
              </a:ext>
            </a:extLst>
          </p:cNvPr>
          <p:cNvCxnSpPr>
            <a:cxnSpLocks/>
            <a:stCxn id="32" idx="4"/>
            <a:endCxn id="29" idx="0"/>
          </p:cNvCxnSpPr>
          <p:nvPr/>
        </p:nvCxnSpPr>
        <p:spPr>
          <a:xfrm flipH="1">
            <a:off x="8029043" y="3405802"/>
            <a:ext cx="667060" cy="360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BCCBDF4-0FD7-4D3C-B6EB-02E849B35956}"/>
              </a:ext>
            </a:extLst>
          </p:cNvPr>
          <p:cNvSpPr/>
          <p:nvPr/>
        </p:nvSpPr>
        <p:spPr>
          <a:xfrm>
            <a:off x="1213104" y="5186883"/>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bg1"/>
                </a:solidFill>
              </a:rPr>
              <a:t>Session#</a:t>
            </a:r>
          </a:p>
        </p:txBody>
      </p:sp>
      <p:cxnSp>
        <p:nvCxnSpPr>
          <p:cNvPr id="36" name="Straight Connector 35">
            <a:extLst>
              <a:ext uri="{FF2B5EF4-FFF2-40B4-BE49-F238E27FC236}">
                <a16:creationId xmlns:a16="http://schemas.microsoft.com/office/drawing/2014/main" id="{BA0AC0E9-C651-4BFA-9CC5-21D73D357635}"/>
              </a:ext>
            </a:extLst>
          </p:cNvPr>
          <p:cNvCxnSpPr>
            <a:cxnSpLocks/>
            <a:endCxn id="10" idx="1"/>
          </p:cNvCxnSpPr>
          <p:nvPr/>
        </p:nvCxnSpPr>
        <p:spPr>
          <a:xfrm>
            <a:off x="2121238" y="5517387"/>
            <a:ext cx="1173025" cy="237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B4816E3B-8B53-4F65-9A0F-E71C7856EF75}"/>
              </a:ext>
            </a:extLst>
          </p:cNvPr>
          <p:cNvSpPr/>
          <p:nvPr/>
        </p:nvSpPr>
        <p:spPr>
          <a:xfrm>
            <a:off x="8408837" y="511787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E-Name</a:t>
            </a:r>
          </a:p>
        </p:txBody>
      </p:sp>
      <p:cxnSp>
        <p:nvCxnSpPr>
          <p:cNvPr id="38" name="Straight Connector 37">
            <a:extLst>
              <a:ext uri="{FF2B5EF4-FFF2-40B4-BE49-F238E27FC236}">
                <a16:creationId xmlns:a16="http://schemas.microsoft.com/office/drawing/2014/main" id="{D2B0DD94-A25C-4AC8-9152-F2D5BB4BD21E}"/>
              </a:ext>
            </a:extLst>
          </p:cNvPr>
          <p:cNvCxnSpPr>
            <a:cxnSpLocks/>
          </p:cNvCxnSpPr>
          <p:nvPr/>
        </p:nvCxnSpPr>
        <p:spPr>
          <a:xfrm flipH="1">
            <a:off x="8187736" y="5421279"/>
            <a:ext cx="667060" cy="360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9E118138-5E79-4B15-8957-1EB65C45C44C}"/>
              </a:ext>
            </a:extLst>
          </p:cNvPr>
          <p:cNvSpPr/>
          <p:nvPr/>
        </p:nvSpPr>
        <p:spPr>
          <a:xfrm>
            <a:off x="9305650" y="3424750"/>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date-sent</a:t>
            </a:r>
          </a:p>
        </p:txBody>
      </p:sp>
      <p:cxnSp>
        <p:nvCxnSpPr>
          <p:cNvPr id="40" name="Straight Connector 39">
            <a:extLst>
              <a:ext uri="{FF2B5EF4-FFF2-40B4-BE49-F238E27FC236}">
                <a16:creationId xmlns:a16="http://schemas.microsoft.com/office/drawing/2014/main" id="{12DE36BD-009C-4A37-9BB6-027AA9AE7547}"/>
              </a:ext>
            </a:extLst>
          </p:cNvPr>
          <p:cNvCxnSpPr>
            <a:cxnSpLocks/>
            <a:stCxn id="39" idx="3"/>
          </p:cNvCxnSpPr>
          <p:nvPr/>
        </p:nvCxnSpPr>
        <p:spPr>
          <a:xfrm flipH="1">
            <a:off x="8696663" y="3706853"/>
            <a:ext cx="827430" cy="1662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F200073C-5AF3-4892-A417-BB1420C5B368}"/>
              </a:ext>
            </a:extLst>
          </p:cNvPr>
          <p:cNvSpPr/>
          <p:nvPr/>
        </p:nvSpPr>
        <p:spPr>
          <a:xfrm>
            <a:off x="3400293" y="2956946"/>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name</a:t>
            </a:r>
          </a:p>
        </p:txBody>
      </p:sp>
      <p:cxnSp>
        <p:nvCxnSpPr>
          <p:cNvPr id="46" name="Straight Connector 45">
            <a:extLst>
              <a:ext uri="{FF2B5EF4-FFF2-40B4-BE49-F238E27FC236}">
                <a16:creationId xmlns:a16="http://schemas.microsoft.com/office/drawing/2014/main" id="{E6564194-6CF6-47A8-9D59-279DD444A289}"/>
              </a:ext>
            </a:extLst>
          </p:cNvPr>
          <p:cNvCxnSpPr>
            <a:cxnSpLocks/>
            <a:endCxn id="20" idx="0"/>
          </p:cNvCxnSpPr>
          <p:nvPr/>
        </p:nvCxnSpPr>
        <p:spPr>
          <a:xfrm flipH="1">
            <a:off x="4050707" y="3293274"/>
            <a:ext cx="262912" cy="473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EBE55E5E-A686-4F93-9B70-3816267038EC}"/>
              </a:ext>
            </a:extLst>
          </p:cNvPr>
          <p:cNvSpPr/>
          <p:nvPr/>
        </p:nvSpPr>
        <p:spPr>
          <a:xfrm>
            <a:off x="8830392" y="561809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type</a:t>
            </a:r>
          </a:p>
        </p:txBody>
      </p:sp>
      <p:cxnSp>
        <p:nvCxnSpPr>
          <p:cNvPr id="50" name="Straight Connector 49">
            <a:extLst>
              <a:ext uri="{FF2B5EF4-FFF2-40B4-BE49-F238E27FC236}">
                <a16:creationId xmlns:a16="http://schemas.microsoft.com/office/drawing/2014/main" id="{7D1DFDA7-57A0-44A8-8BF4-F548089C86CE}"/>
              </a:ext>
            </a:extLst>
          </p:cNvPr>
          <p:cNvCxnSpPr>
            <a:cxnSpLocks/>
          </p:cNvCxnSpPr>
          <p:nvPr/>
        </p:nvCxnSpPr>
        <p:spPr>
          <a:xfrm flipH="1">
            <a:off x="8175544" y="5806376"/>
            <a:ext cx="665972" cy="44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19088837-3024-42AD-A5AC-45CA892F088C}"/>
              </a:ext>
            </a:extLst>
          </p:cNvPr>
          <p:cNvSpPr/>
          <p:nvPr/>
        </p:nvSpPr>
        <p:spPr>
          <a:xfrm>
            <a:off x="704855" y="5685904"/>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start-time</a:t>
            </a:r>
          </a:p>
        </p:txBody>
      </p:sp>
      <p:cxnSp>
        <p:nvCxnSpPr>
          <p:cNvPr id="56" name="Straight Connector 55">
            <a:extLst>
              <a:ext uri="{FF2B5EF4-FFF2-40B4-BE49-F238E27FC236}">
                <a16:creationId xmlns:a16="http://schemas.microsoft.com/office/drawing/2014/main" id="{D06CBA0A-F39A-4C5A-B80E-1BB56D1B957B}"/>
              </a:ext>
            </a:extLst>
          </p:cNvPr>
          <p:cNvCxnSpPr>
            <a:cxnSpLocks/>
          </p:cNvCxnSpPr>
          <p:nvPr/>
        </p:nvCxnSpPr>
        <p:spPr>
          <a:xfrm flipV="1">
            <a:off x="2196476" y="5847891"/>
            <a:ext cx="1053671" cy="398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5">
            <a:extLst>
              <a:ext uri="{FF2B5EF4-FFF2-40B4-BE49-F238E27FC236}">
                <a16:creationId xmlns:a16="http://schemas.microsoft.com/office/drawing/2014/main" id="{3532E37B-11F8-4882-B6C8-0A741ED78096}"/>
              </a:ext>
            </a:extLst>
          </p:cNvPr>
          <p:cNvSpPr>
            <a:spLocks noChangeArrowheads="1"/>
          </p:cNvSpPr>
          <p:nvPr/>
        </p:nvSpPr>
        <p:spPr bwMode="auto">
          <a:xfrm>
            <a:off x="3333535" y="376651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Guest</a:t>
            </a:r>
          </a:p>
        </p:txBody>
      </p:sp>
      <p:sp>
        <p:nvSpPr>
          <p:cNvPr id="42" name="Oval 41">
            <a:extLst>
              <a:ext uri="{FF2B5EF4-FFF2-40B4-BE49-F238E27FC236}">
                <a16:creationId xmlns:a16="http://schemas.microsoft.com/office/drawing/2014/main" id="{C730AF84-F84B-433E-909D-9D7B3D781A64}"/>
              </a:ext>
            </a:extLst>
          </p:cNvPr>
          <p:cNvSpPr/>
          <p:nvPr/>
        </p:nvSpPr>
        <p:spPr>
          <a:xfrm>
            <a:off x="1587656" y="3405802"/>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Guest-ID</a:t>
            </a:r>
          </a:p>
        </p:txBody>
      </p:sp>
      <p:sp>
        <p:nvSpPr>
          <p:cNvPr id="43" name="Oval 42">
            <a:extLst>
              <a:ext uri="{FF2B5EF4-FFF2-40B4-BE49-F238E27FC236}">
                <a16:creationId xmlns:a16="http://schemas.microsoft.com/office/drawing/2014/main" id="{0170A40A-C654-4C14-828C-F0BBA12F8815}"/>
              </a:ext>
            </a:extLst>
          </p:cNvPr>
          <p:cNvSpPr/>
          <p:nvPr/>
        </p:nvSpPr>
        <p:spPr>
          <a:xfrm>
            <a:off x="3439565" y="2956946"/>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name</a:t>
            </a:r>
          </a:p>
        </p:txBody>
      </p:sp>
      <p:grpSp>
        <p:nvGrpSpPr>
          <p:cNvPr id="47" name="Group 46">
            <a:extLst>
              <a:ext uri="{FF2B5EF4-FFF2-40B4-BE49-F238E27FC236}">
                <a16:creationId xmlns:a16="http://schemas.microsoft.com/office/drawing/2014/main" id="{7DF0B1D9-3A62-464F-B045-B25D8F444FF4}"/>
              </a:ext>
            </a:extLst>
          </p:cNvPr>
          <p:cNvGrpSpPr/>
          <p:nvPr/>
        </p:nvGrpSpPr>
        <p:grpSpPr>
          <a:xfrm>
            <a:off x="3282071" y="4186602"/>
            <a:ext cx="4893473" cy="1829806"/>
            <a:chOff x="397315" y="4067562"/>
            <a:chExt cx="4893473" cy="1829806"/>
          </a:xfrm>
        </p:grpSpPr>
        <p:sp>
          <p:nvSpPr>
            <p:cNvPr id="48" name="Rectangle 4">
              <a:extLst>
                <a:ext uri="{FF2B5EF4-FFF2-40B4-BE49-F238E27FC236}">
                  <a16:creationId xmlns:a16="http://schemas.microsoft.com/office/drawing/2014/main" id="{8304E088-2B06-4489-AAB3-E6368AE6E79F}"/>
                </a:ext>
              </a:extLst>
            </p:cNvPr>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Entree</a:t>
              </a:r>
            </a:p>
          </p:txBody>
        </p:sp>
        <p:sp>
          <p:nvSpPr>
            <p:cNvPr id="51" name="Rectangle 5">
              <a:extLst>
                <a:ext uri="{FF2B5EF4-FFF2-40B4-BE49-F238E27FC236}">
                  <a16:creationId xmlns:a16="http://schemas.microsoft.com/office/drawing/2014/main" id="{B6D19AFE-2415-4FA9-B18B-02B6F9D06CBA}"/>
                </a:ext>
              </a:extLst>
            </p:cNvPr>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Dinner</a:t>
              </a:r>
            </a:p>
          </p:txBody>
        </p:sp>
        <p:sp>
          <p:nvSpPr>
            <p:cNvPr id="54" name="Rectangle 21">
              <a:extLst>
                <a:ext uri="{FF2B5EF4-FFF2-40B4-BE49-F238E27FC236}">
                  <a16:creationId xmlns:a16="http://schemas.microsoft.com/office/drawing/2014/main" id="{2BEC6301-CF82-473F-A0CB-36E9AA09BA36}"/>
                </a:ext>
              </a:extLst>
            </p:cNvPr>
            <p:cNvSpPr>
              <a:spLocks noChangeArrowheads="1"/>
            </p:cNvSpPr>
            <p:nvPr/>
          </p:nvSpPr>
          <p:spPr bwMode="auto">
            <a:xfrm>
              <a:off x="1273159" y="4067562"/>
              <a:ext cx="583493"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(1,N)</a:t>
              </a:r>
            </a:p>
          </p:txBody>
        </p:sp>
        <p:sp>
          <p:nvSpPr>
            <p:cNvPr id="55" name="AutoShape 66">
              <a:extLst>
                <a:ext uri="{FF2B5EF4-FFF2-40B4-BE49-F238E27FC236}">
                  <a16:creationId xmlns:a16="http://schemas.microsoft.com/office/drawing/2014/main" id="{377E9DBF-97A0-4A86-ADA1-5CF77F6C14A0}"/>
                </a:ext>
              </a:extLst>
            </p:cNvPr>
            <p:cNvSpPr>
              <a:spLocks noChangeArrowheads="1"/>
            </p:cNvSpPr>
            <p:nvPr/>
          </p:nvSpPr>
          <p:spPr bwMode="auto">
            <a:xfrm>
              <a:off x="2504657" y="5374632"/>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00" dirty="0">
                  <a:solidFill>
                    <a:srgbClr val="000000"/>
                  </a:solidFill>
                  <a:latin typeface="Helv" charset="0"/>
                </a:rPr>
                <a:t>requires</a:t>
              </a:r>
            </a:p>
          </p:txBody>
        </p:sp>
        <p:cxnSp>
          <p:nvCxnSpPr>
            <p:cNvPr id="57" name="Straight Connector 56">
              <a:extLst>
                <a:ext uri="{FF2B5EF4-FFF2-40B4-BE49-F238E27FC236}">
                  <a16:creationId xmlns:a16="http://schemas.microsoft.com/office/drawing/2014/main" id="{53AFFFB5-0721-4A9C-91B0-66871E97164A}"/>
                </a:ext>
              </a:extLst>
            </p:cNvPr>
            <p:cNvCxnSpPr>
              <a:stCxn id="48" idx="1"/>
              <a:endCxn id="55" idx="3"/>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Rectangle 4">
            <a:extLst>
              <a:ext uri="{FF2B5EF4-FFF2-40B4-BE49-F238E27FC236}">
                <a16:creationId xmlns:a16="http://schemas.microsoft.com/office/drawing/2014/main" id="{113114EC-E889-4A62-AD71-8C5C9D04A447}"/>
              </a:ext>
            </a:extLst>
          </p:cNvPr>
          <p:cNvSpPr>
            <a:spLocks noChangeArrowheads="1"/>
          </p:cNvSpPr>
          <p:nvPr/>
        </p:nvSpPr>
        <p:spPr bwMode="auto">
          <a:xfrm>
            <a:off x="7352482" y="3766514"/>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Client</a:t>
            </a:r>
          </a:p>
        </p:txBody>
      </p:sp>
      <p:sp>
        <p:nvSpPr>
          <p:cNvPr id="60" name="Oval 59">
            <a:extLst>
              <a:ext uri="{FF2B5EF4-FFF2-40B4-BE49-F238E27FC236}">
                <a16:creationId xmlns:a16="http://schemas.microsoft.com/office/drawing/2014/main" id="{15F4086D-252D-40BF-BFBC-64A34E9A3751}"/>
              </a:ext>
            </a:extLst>
          </p:cNvPr>
          <p:cNvSpPr/>
          <p:nvPr/>
        </p:nvSpPr>
        <p:spPr>
          <a:xfrm>
            <a:off x="7938100" y="307529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err="1">
                <a:solidFill>
                  <a:schemeClr val="tx1"/>
                </a:solidFill>
              </a:rPr>
              <a:t>InvitationID</a:t>
            </a:r>
            <a:endParaRPr lang="en-US" sz="1287" u="sng" dirty="0">
              <a:solidFill>
                <a:schemeClr val="tx1"/>
              </a:solidFill>
            </a:endParaRPr>
          </a:p>
        </p:txBody>
      </p:sp>
      <p:sp>
        <p:nvSpPr>
          <p:cNvPr id="61" name="Oval 60">
            <a:extLst>
              <a:ext uri="{FF2B5EF4-FFF2-40B4-BE49-F238E27FC236}">
                <a16:creationId xmlns:a16="http://schemas.microsoft.com/office/drawing/2014/main" id="{ABD48203-6010-403E-81D8-858D8C295737}"/>
              </a:ext>
            </a:extLst>
          </p:cNvPr>
          <p:cNvSpPr/>
          <p:nvPr/>
        </p:nvSpPr>
        <p:spPr>
          <a:xfrm>
            <a:off x="8396645" y="511787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E-Name</a:t>
            </a:r>
          </a:p>
        </p:txBody>
      </p:sp>
      <p:sp>
        <p:nvSpPr>
          <p:cNvPr id="62" name="Oval 61">
            <a:extLst>
              <a:ext uri="{FF2B5EF4-FFF2-40B4-BE49-F238E27FC236}">
                <a16:creationId xmlns:a16="http://schemas.microsoft.com/office/drawing/2014/main" id="{5F3684FB-E927-4D8A-A088-B7351CA6E2D7}"/>
              </a:ext>
            </a:extLst>
          </p:cNvPr>
          <p:cNvSpPr/>
          <p:nvPr/>
        </p:nvSpPr>
        <p:spPr>
          <a:xfrm>
            <a:off x="9293458" y="3424750"/>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date-sent</a:t>
            </a:r>
          </a:p>
        </p:txBody>
      </p:sp>
      <p:sp>
        <p:nvSpPr>
          <p:cNvPr id="63" name="Oval 62">
            <a:extLst>
              <a:ext uri="{FF2B5EF4-FFF2-40B4-BE49-F238E27FC236}">
                <a16:creationId xmlns:a16="http://schemas.microsoft.com/office/drawing/2014/main" id="{8D9BB382-4052-40DD-9D23-90E1B24BC04E}"/>
              </a:ext>
            </a:extLst>
          </p:cNvPr>
          <p:cNvSpPr/>
          <p:nvPr/>
        </p:nvSpPr>
        <p:spPr>
          <a:xfrm>
            <a:off x="8818200" y="561809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type</a:t>
            </a:r>
          </a:p>
        </p:txBody>
      </p:sp>
      <p:sp>
        <p:nvSpPr>
          <p:cNvPr id="64" name="Rectangle 5">
            <a:extLst>
              <a:ext uri="{FF2B5EF4-FFF2-40B4-BE49-F238E27FC236}">
                <a16:creationId xmlns:a16="http://schemas.microsoft.com/office/drawing/2014/main" id="{2EEB31B7-77F6-4DE4-9BE4-B5438543DE97}"/>
              </a:ext>
            </a:extLst>
          </p:cNvPr>
          <p:cNvSpPr>
            <a:spLocks noChangeArrowheads="1"/>
          </p:cNvSpPr>
          <p:nvPr/>
        </p:nvSpPr>
        <p:spPr bwMode="auto">
          <a:xfrm>
            <a:off x="3321343" y="376651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Guest</a:t>
            </a:r>
          </a:p>
        </p:txBody>
      </p:sp>
      <p:sp>
        <p:nvSpPr>
          <p:cNvPr id="65" name="Oval 64">
            <a:extLst>
              <a:ext uri="{FF2B5EF4-FFF2-40B4-BE49-F238E27FC236}">
                <a16:creationId xmlns:a16="http://schemas.microsoft.com/office/drawing/2014/main" id="{1CD8CA15-B0B4-4195-B042-3302F99E28CA}"/>
              </a:ext>
            </a:extLst>
          </p:cNvPr>
          <p:cNvSpPr/>
          <p:nvPr/>
        </p:nvSpPr>
        <p:spPr>
          <a:xfrm>
            <a:off x="1575464" y="3405802"/>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Guest-ID</a:t>
            </a:r>
          </a:p>
        </p:txBody>
      </p:sp>
      <p:sp>
        <p:nvSpPr>
          <p:cNvPr id="66" name="Oval 65">
            <a:extLst>
              <a:ext uri="{FF2B5EF4-FFF2-40B4-BE49-F238E27FC236}">
                <a16:creationId xmlns:a16="http://schemas.microsoft.com/office/drawing/2014/main" id="{3CC7AA7F-6AF1-43E3-979B-12EB465ADA17}"/>
              </a:ext>
            </a:extLst>
          </p:cNvPr>
          <p:cNvSpPr/>
          <p:nvPr/>
        </p:nvSpPr>
        <p:spPr>
          <a:xfrm>
            <a:off x="3427373" y="2956946"/>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name</a:t>
            </a:r>
          </a:p>
        </p:txBody>
      </p:sp>
      <p:grpSp>
        <p:nvGrpSpPr>
          <p:cNvPr id="67" name="Group 66">
            <a:extLst>
              <a:ext uri="{FF2B5EF4-FFF2-40B4-BE49-F238E27FC236}">
                <a16:creationId xmlns:a16="http://schemas.microsoft.com/office/drawing/2014/main" id="{8965E61D-AB4E-4980-BA2F-2A1FCEBDD74A}"/>
              </a:ext>
            </a:extLst>
          </p:cNvPr>
          <p:cNvGrpSpPr/>
          <p:nvPr/>
        </p:nvGrpSpPr>
        <p:grpSpPr>
          <a:xfrm>
            <a:off x="3254991" y="4081828"/>
            <a:ext cx="4893473" cy="1838312"/>
            <a:chOff x="397315" y="3962788"/>
            <a:chExt cx="4893473" cy="1838312"/>
          </a:xfrm>
        </p:grpSpPr>
        <p:sp>
          <p:nvSpPr>
            <p:cNvPr id="68" name="Rectangle 4">
              <a:extLst>
                <a:ext uri="{FF2B5EF4-FFF2-40B4-BE49-F238E27FC236}">
                  <a16:creationId xmlns:a16="http://schemas.microsoft.com/office/drawing/2014/main" id="{1A654FC0-2996-4220-9F0D-709901822EB7}"/>
                </a:ext>
              </a:extLst>
            </p:cNvPr>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solidFill>
                    <a:schemeClr val="bg1"/>
                  </a:solidFill>
                </a:rPr>
                <a:t>Equipment</a:t>
              </a:r>
            </a:p>
          </p:txBody>
        </p:sp>
        <p:sp>
          <p:nvSpPr>
            <p:cNvPr id="69" name="Rectangle 5">
              <a:extLst>
                <a:ext uri="{FF2B5EF4-FFF2-40B4-BE49-F238E27FC236}">
                  <a16:creationId xmlns:a16="http://schemas.microsoft.com/office/drawing/2014/main" id="{7F421232-6E3B-4A12-B3CE-122AAC66484E}"/>
                </a:ext>
              </a:extLst>
            </p:cNvPr>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solidFill>
                    <a:schemeClr val="bg1"/>
                  </a:solidFill>
                </a:rPr>
                <a:t>Session</a:t>
              </a:r>
            </a:p>
          </p:txBody>
        </p:sp>
        <p:sp>
          <p:nvSpPr>
            <p:cNvPr id="70" name="Rectangle 14">
              <a:extLst>
                <a:ext uri="{FF2B5EF4-FFF2-40B4-BE49-F238E27FC236}">
                  <a16:creationId xmlns:a16="http://schemas.microsoft.com/office/drawing/2014/main" id="{D9B529B2-5357-4C59-B7ED-82BB124552CF}"/>
                </a:ext>
              </a:extLst>
            </p:cNvPr>
            <p:cNvSpPr>
              <a:spLocks noChangeArrowheads="1"/>
            </p:cNvSpPr>
            <p:nvPr/>
          </p:nvSpPr>
          <p:spPr bwMode="auto">
            <a:xfrm>
              <a:off x="4148623" y="3962788"/>
              <a:ext cx="602729"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(1,M)</a:t>
              </a:r>
            </a:p>
          </p:txBody>
        </p:sp>
        <p:cxnSp>
          <p:nvCxnSpPr>
            <p:cNvPr id="73" name="Straight Connector 72">
              <a:extLst>
                <a:ext uri="{FF2B5EF4-FFF2-40B4-BE49-F238E27FC236}">
                  <a16:creationId xmlns:a16="http://schemas.microsoft.com/office/drawing/2014/main" id="{6865CCB8-0C73-460F-9037-6FF56D02AA4B}"/>
                </a:ext>
              </a:extLst>
            </p:cNvPr>
            <p:cNvCxnSpPr>
              <a:cxnSpLocks/>
              <a:stCxn id="68" idx="1"/>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Rectangle 4">
            <a:extLst>
              <a:ext uri="{FF2B5EF4-FFF2-40B4-BE49-F238E27FC236}">
                <a16:creationId xmlns:a16="http://schemas.microsoft.com/office/drawing/2014/main" id="{7A403201-C09A-42BF-AD26-12C645A80F33}"/>
              </a:ext>
            </a:extLst>
          </p:cNvPr>
          <p:cNvSpPr>
            <a:spLocks noChangeArrowheads="1"/>
          </p:cNvSpPr>
          <p:nvPr/>
        </p:nvSpPr>
        <p:spPr bwMode="auto">
          <a:xfrm>
            <a:off x="7325402" y="3766514"/>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solidFill>
                  <a:schemeClr val="bg1"/>
                </a:solidFill>
              </a:rPr>
              <a:t>Client</a:t>
            </a:r>
          </a:p>
        </p:txBody>
      </p:sp>
      <p:sp>
        <p:nvSpPr>
          <p:cNvPr id="76" name="Oval 75">
            <a:extLst>
              <a:ext uri="{FF2B5EF4-FFF2-40B4-BE49-F238E27FC236}">
                <a16:creationId xmlns:a16="http://schemas.microsoft.com/office/drawing/2014/main" id="{7B3D4491-0D5A-41DF-B508-411B824C019A}"/>
              </a:ext>
            </a:extLst>
          </p:cNvPr>
          <p:cNvSpPr/>
          <p:nvPr/>
        </p:nvSpPr>
        <p:spPr>
          <a:xfrm>
            <a:off x="7911020" y="307529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bg1"/>
                </a:solidFill>
              </a:rPr>
              <a:t>ClientID</a:t>
            </a:r>
          </a:p>
        </p:txBody>
      </p:sp>
      <p:sp>
        <p:nvSpPr>
          <p:cNvPr id="77" name="Oval 76">
            <a:extLst>
              <a:ext uri="{FF2B5EF4-FFF2-40B4-BE49-F238E27FC236}">
                <a16:creationId xmlns:a16="http://schemas.microsoft.com/office/drawing/2014/main" id="{98022A2F-11E3-4048-8D14-4172072BBEC7}"/>
              </a:ext>
            </a:extLst>
          </p:cNvPr>
          <p:cNvSpPr/>
          <p:nvPr/>
        </p:nvSpPr>
        <p:spPr>
          <a:xfrm>
            <a:off x="8369565" y="511787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bg1"/>
                </a:solidFill>
              </a:rPr>
              <a:t>E-Name</a:t>
            </a:r>
          </a:p>
        </p:txBody>
      </p:sp>
      <p:sp>
        <p:nvSpPr>
          <p:cNvPr id="78" name="Oval 77">
            <a:extLst>
              <a:ext uri="{FF2B5EF4-FFF2-40B4-BE49-F238E27FC236}">
                <a16:creationId xmlns:a16="http://schemas.microsoft.com/office/drawing/2014/main" id="{66D20868-CBB3-4657-97CD-39488D40EA2A}"/>
              </a:ext>
            </a:extLst>
          </p:cNvPr>
          <p:cNvSpPr/>
          <p:nvPr/>
        </p:nvSpPr>
        <p:spPr>
          <a:xfrm>
            <a:off x="9266378" y="3424750"/>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name</a:t>
            </a:r>
          </a:p>
        </p:txBody>
      </p:sp>
      <p:sp>
        <p:nvSpPr>
          <p:cNvPr id="79" name="Oval 78">
            <a:extLst>
              <a:ext uri="{FF2B5EF4-FFF2-40B4-BE49-F238E27FC236}">
                <a16:creationId xmlns:a16="http://schemas.microsoft.com/office/drawing/2014/main" id="{39268E9D-B11D-40D2-B064-DF80D244B506}"/>
              </a:ext>
            </a:extLst>
          </p:cNvPr>
          <p:cNvSpPr/>
          <p:nvPr/>
        </p:nvSpPr>
        <p:spPr>
          <a:xfrm>
            <a:off x="8791120" y="5618098"/>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type</a:t>
            </a:r>
          </a:p>
        </p:txBody>
      </p:sp>
      <p:sp>
        <p:nvSpPr>
          <p:cNvPr id="80" name="Rectangle 5">
            <a:extLst>
              <a:ext uri="{FF2B5EF4-FFF2-40B4-BE49-F238E27FC236}">
                <a16:creationId xmlns:a16="http://schemas.microsoft.com/office/drawing/2014/main" id="{2FCB3B2E-8785-4D99-AA3C-22BAF515A2F9}"/>
              </a:ext>
            </a:extLst>
          </p:cNvPr>
          <p:cNvSpPr>
            <a:spLocks noChangeArrowheads="1"/>
          </p:cNvSpPr>
          <p:nvPr/>
        </p:nvSpPr>
        <p:spPr bwMode="auto">
          <a:xfrm>
            <a:off x="3294263" y="376651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solidFill>
                  <a:schemeClr val="bg1"/>
                </a:solidFill>
              </a:rPr>
              <a:t>Trainer</a:t>
            </a:r>
          </a:p>
        </p:txBody>
      </p:sp>
      <p:sp>
        <p:nvSpPr>
          <p:cNvPr id="81" name="Oval 80">
            <a:extLst>
              <a:ext uri="{FF2B5EF4-FFF2-40B4-BE49-F238E27FC236}">
                <a16:creationId xmlns:a16="http://schemas.microsoft.com/office/drawing/2014/main" id="{69414387-94B5-433F-99D3-EEA8B45F6F56}"/>
              </a:ext>
            </a:extLst>
          </p:cNvPr>
          <p:cNvSpPr/>
          <p:nvPr/>
        </p:nvSpPr>
        <p:spPr>
          <a:xfrm>
            <a:off x="1548384" y="3405802"/>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err="1">
                <a:solidFill>
                  <a:schemeClr val="bg1"/>
                </a:solidFill>
              </a:rPr>
              <a:t>TrainerEmp</a:t>
            </a:r>
            <a:r>
              <a:rPr lang="en-US" sz="1287" u="sng" dirty="0">
                <a:solidFill>
                  <a:schemeClr val="bg1"/>
                </a:solidFill>
              </a:rPr>
              <a:t>#</a:t>
            </a:r>
          </a:p>
        </p:txBody>
      </p:sp>
      <p:sp>
        <p:nvSpPr>
          <p:cNvPr id="82" name="Oval 81">
            <a:extLst>
              <a:ext uri="{FF2B5EF4-FFF2-40B4-BE49-F238E27FC236}">
                <a16:creationId xmlns:a16="http://schemas.microsoft.com/office/drawing/2014/main" id="{9E2182E8-1E6D-4679-8B55-323613FA6551}"/>
              </a:ext>
            </a:extLst>
          </p:cNvPr>
          <p:cNvSpPr/>
          <p:nvPr/>
        </p:nvSpPr>
        <p:spPr>
          <a:xfrm>
            <a:off x="3400293" y="2956946"/>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name</a:t>
            </a:r>
          </a:p>
        </p:txBody>
      </p:sp>
      <p:cxnSp>
        <p:nvCxnSpPr>
          <p:cNvPr id="83" name="Straight Connector 82">
            <a:extLst>
              <a:ext uri="{FF2B5EF4-FFF2-40B4-BE49-F238E27FC236}">
                <a16:creationId xmlns:a16="http://schemas.microsoft.com/office/drawing/2014/main" id="{FC12EC00-25C2-484A-9FD3-EE8B5AF298EA}"/>
              </a:ext>
            </a:extLst>
          </p:cNvPr>
          <p:cNvCxnSpPr>
            <a:cxnSpLocks/>
          </p:cNvCxnSpPr>
          <p:nvPr/>
        </p:nvCxnSpPr>
        <p:spPr>
          <a:xfrm flipV="1">
            <a:off x="6674592" y="4102507"/>
            <a:ext cx="1236428" cy="6327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AutoShape 66">
            <a:extLst>
              <a:ext uri="{FF2B5EF4-FFF2-40B4-BE49-F238E27FC236}">
                <a16:creationId xmlns:a16="http://schemas.microsoft.com/office/drawing/2014/main" id="{9F2F36B4-E176-497D-9193-29A34369AFA0}"/>
              </a:ext>
            </a:extLst>
          </p:cNvPr>
          <p:cNvSpPr>
            <a:spLocks noChangeArrowheads="1"/>
          </p:cNvSpPr>
          <p:nvPr/>
        </p:nvSpPr>
        <p:spPr bwMode="auto">
          <a:xfrm>
            <a:off x="6141752" y="4618283"/>
            <a:ext cx="791422" cy="516684"/>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endParaRPr lang="en-US" sz="1400" dirty="0">
              <a:solidFill>
                <a:srgbClr val="000000"/>
              </a:solidFill>
              <a:latin typeface="Helv" charset="0"/>
            </a:endParaRPr>
          </a:p>
          <a:p>
            <a:pPr algn="ctr"/>
            <a:r>
              <a:rPr lang="en-US" sz="1200" dirty="0">
                <a:solidFill>
                  <a:srgbClr val="000000"/>
                </a:solidFill>
                <a:latin typeface="Helv" charset="0"/>
              </a:rPr>
              <a:t>attends</a:t>
            </a:r>
            <a:endParaRPr lang="en-US" sz="1400" dirty="0">
              <a:solidFill>
                <a:srgbClr val="000000"/>
              </a:solidFill>
              <a:latin typeface="Helv" charset="0"/>
            </a:endParaRPr>
          </a:p>
          <a:p>
            <a:pPr algn="ctr"/>
            <a:r>
              <a:rPr lang="en-US" sz="1400" dirty="0">
                <a:solidFill>
                  <a:srgbClr val="000000"/>
                </a:solidFill>
                <a:latin typeface="Helv" charset="0"/>
              </a:rPr>
              <a:t> </a:t>
            </a:r>
          </a:p>
        </p:txBody>
      </p:sp>
      <p:cxnSp>
        <p:nvCxnSpPr>
          <p:cNvPr id="85" name="Straight Connector 84">
            <a:extLst>
              <a:ext uri="{FF2B5EF4-FFF2-40B4-BE49-F238E27FC236}">
                <a16:creationId xmlns:a16="http://schemas.microsoft.com/office/drawing/2014/main" id="{1015B4F0-60A3-4657-8E00-F8B7BD41ADB6}"/>
              </a:ext>
            </a:extLst>
          </p:cNvPr>
          <p:cNvCxnSpPr>
            <a:cxnSpLocks/>
          </p:cNvCxnSpPr>
          <p:nvPr/>
        </p:nvCxnSpPr>
        <p:spPr>
          <a:xfrm flipV="1">
            <a:off x="4566035" y="5026534"/>
            <a:ext cx="1677388" cy="5634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4F4F807B-30EE-4F17-8A44-F7B42D7C09B8}"/>
              </a:ext>
            </a:extLst>
          </p:cNvPr>
          <p:cNvSpPr/>
          <p:nvPr/>
        </p:nvSpPr>
        <p:spPr>
          <a:xfrm>
            <a:off x="639601" y="6257602"/>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end-time</a:t>
            </a:r>
          </a:p>
        </p:txBody>
      </p:sp>
      <p:cxnSp>
        <p:nvCxnSpPr>
          <p:cNvPr id="87" name="Straight Connector 86">
            <a:extLst>
              <a:ext uri="{FF2B5EF4-FFF2-40B4-BE49-F238E27FC236}">
                <a16:creationId xmlns:a16="http://schemas.microsoft.com/office/drawing/2014/main" id="{C5F99AFB-5DDE-4065-9144-D103C16A06C7}"/>
              </a:ext>
            </a:extLst>
          </p:cNvPr>
          <p:cNvCxnSpPr>
            <a:cxnSpLocks/>
            <a:stCxn id="86" idx="6"/>
          </p:cNvCxnSpPr>
          <p:nvPr/>
        </p:nvCxnSpPr>
        <p:spPr>
          <a:xfrm flipV="1">
            <a:off x="2131222" y="5919347"/>
            <a:ext cx="1118925" cy="5035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21">
            <a:extLst>
              <a:ext uri="{FF2B5EF4-FFF2-40B4-BE49-F238E27FC236}">
                <a16:creationId xmlns:a16="http://schemas.microsoft.com/office/drawing/2014/main" id="{9E0CD581-83DA-4759-AB95-7657273595B5}"/>
              </a:ext>
            </a:extLst>
          </p:cNvPr>
          <p:cNvSpPr>
            <a:spLocks noChangeArrowheads="1"/>
          </p:cNvSpPr>
          <p:nvPr/>
        </p:nvSpPr>
        <p:spPr bwMode="auto">
          <a:xfrm>
            <a:off x="4887070" y="5071489"/>
            <a:ext cx="553037"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(1,1)</a:t>
            </a:r>
          </a:p>
        </p:txBody>
      </p:sp>
      <p:sp>
        <p:nvSpPr>
          <p:cNvPr id="90" name="Oval 89">
            <a:extLst>
              <a:ext uri="{FF2B5EF4-FFF2-40B4-BE49-F238E27FC236}">
                <a16:creationId xmlns:a16="http://schemas.microsoft.com/office/drawing/2014/main" id="{DE65CCB7-EB95-4316-B21E-1610C8AA95F6}"/>
              </a:ext>
            </a:extLst>
          </p:cNvPr>
          <p:cNvSpPr/>
          <p:nvPr/>
        </p:nvSpPr>
        <p:spPr>
          <a:xfrm>
            <a:off x="5050514" y="6292570"/>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Length-time</a:t>
            </a:r>
          </a:p>
        </p:txBody>
      </p:sp>
      <p:cxnSp>
        <p:nvCxnSpPr>
          <p:cNvPr id="91" name="Straight Connector 90">
            <a:extLst>
              <a:ext uri="{FF2B5EF4-FFF2-40B4-BE49-F238E27FC236}">
                <a16:creationId xmlns:a16="http://schemas.microsoft.com/office/drawing/2014/main" id="{E5ACF91D-DC97-4A69-8202-6E5154ED999A}"/>
              </a:ext>
            </a:extLst>
          </p:cNvPr>
          <p:cNvCxnSpPr>
            <a:cxnSpLocks/>
            <a:stCxn id="55" idx="2"/>
            <a:endCxn id="90" idx="0"/>
          </p:cNvCxnSpPr>
          <p:nvPr/>
        </p:nvCxnSpPr>
        <p:spPr>
          <a:xfrm>
            <a:off x="5785124" y="6016408"/>
            <a:ext cx="11201" cy="2761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CD476B6A-DEA2-44F6-A218-22A8B5D0CF5E}"/>
              </a:ext>
            </a:extLst>
          </p:cNvPr>
          <p:cNvSpPr/>
          <p:nvPr/>
        </p:nvSpPr>
        <p:spPr>
          <a:xfrm>
            <a:off x="9452674" y="3970784"/>
            <a:ext cx="1491621"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bg1"/>
                </a:solidFill>
              </a:rPr>
              <a:t>membership date</a:t>
            </a:r>
          </a:p>
        </p:txBody>
      </p:sp>
      <p:cxnSp>
        <p:nvCxnSpPr>
          <p:cNvPr id="95" name="Straight Connector 94">
            <a:extLst>
              <a:ext uri="{FF2B5EF4-FFF2-40B4-BE49-F238E27FC236}">
                <a16:creationId xmlns:a16="http://schemas.microsoft.com/office/drawing/2014/main" id="{D0F48E2E-EBDF-4C21-963F-536D84131E10}"/>
              </a:ext>
            </a:extLst>
          </p:cNvPr>
          <p:cNvCxnSpPr>
            <a:cxnSpLocks/>
            <a:stCxn id="94" idx="2"/>
            <a:endCxn id="59" idx="3"/>
          </p:cNvCxnSpPr>
          <p:nvPr/>
        </p:nvCxnSpPr>
        <p:spPr>
          <a:xfrm flipH="1" flipV="1">
            <a:off x="8681219" y="3931614"/>
            <a:ext cx="771455" cy="2044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25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361</TotalTime>
  <Words>422</Words>
  <Application>Microsoft Office PowerPoint</Application>
  <PresentationFormat>Widescreen</PresentationFormat>
  <Paragraphs>121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Corbel</vt:lpstr>
      <vt:lpstr>Helv</vt:lpstr>
      <vt:lpstr>Wingdings</vt:lpstr>
      <vt:lpstr>Banded</vt:lpstr>
      <vt:lpstr>Gym Trainers</vt:lpstr>
      <vt:lpstr>Application:  Gym TrainErs</vt:lpstr>
      <vt:lpstr>Example:  TrainErs  Suppose you are setting up a database for a gym. The gym hires trainers. Clients can sign up for  multiple Sessions that need not be with the same trainer. The sessions can vary in length so the start and end times are recorded to assess how much a client owes.  Different pieces of Equipment can be used in each session for different amounts of time, so a piece of equipment can be used in more than one session. </vt:lpstr>
      <vt:lpstr>Example:  TrainErs  Suppose you are setting up a database for a gym. The gym hires trainers. Clients can sign up for  multiple Sessions that need not be with the same trainer. The sessions can vary in length so the start and end times are recorded to assess how much a client owes.  Different pieces of Equipment can be used in each session for different amounts of time, so a piece of equipment can be used in more than one session.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3730</dc:title>
  <dc:creator>Veda Storey</dc:creator>
  <cp:lastModifiedBy>Veda C Storey</cp:lastModifiedBy>
  <cp:revision>9</cp:revision>
  <dcterms:created xsi:type="dcterms:W3CDTF">2021-09-06T22:14:40Z</dcterms:created>
  <dcterms:modified xsi:type="dcterms:W3CDTF">2024-01-16T03:07:58Z</dcterms:modified>
</cp:coreProperties>
</file>