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83" r:id="rId4"/>
    <p:sldId id="28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4" autoAdjust="0"/>
    <p:restoredTop sz="94660"/>
  </p:normalViewPr>
  <p:slideViewPr>
    <p:cSldViewPr snapToGrid="0">
      <p:cViewPr varScale="1">
        <p:scale>
          <a:sx n="148" d="100"/>
          <a:sy n="148" d="100"/>
        </p:scale>
        <p:origin x="35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1/5/2024</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63466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1/5/2024</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43920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1/5/2024</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2823966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a:lstStyle>
            <a:lvl1pPr algn="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445000" y="2908300"/>
            <a:ext cx="5184800" cy="3283700"/>
          </a:xfrm>
          <a:solidFill>
            <a:schemeClr val="bg1"/>
          </a:solidFill>
        </p:spPr>
        <p:txBody>
          <a:bodyPr lIns="180000" tIns="252000" rIns="25200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3229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1/5/2024</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5242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1/5/2024</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35129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1/5/2024</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1167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1/5/2024</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75427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1/5/2024</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01685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1/5/2024</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6961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1/5/2024</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94511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1/5/2024</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76403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1/5/2024</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96235330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24" r:id="rId6"/>
    <p:sldLayoutId id="2147483720" r:id="rId7"/>
    <p:sldLayoutId id="2147483721" r:id="rId8"/>
    <p:sldLayoutId id="2147483722" r:id="rId9"/>
    <p:sldLayoutId id="2147483723" r:id="rId10"/>
    <p:sldLayoutId id="2147483725" r:id="rId11"/>
    <p:sldLayoutId id="2147483732" r:id="rId12"/>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3A90EC9-618C-48B5-9BDE-A4A82571F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57FC0C-9D85-A59D-D92B-B82381373E3F}"/>
              </a:ext>
            </a:extLst>
          </p:cNvPr>
          <p:cNvSpPr>
            <a:spLocks noGrp="1"/>
          </p:cNvSpPr>
          <p:nvPr>
            <p:ph type="ctrTitle"/>
          </p:nvPr>
        </p:nvSpPr>
        <p:spPr>
          <a:xfrm>
            <a:off x="484554" y="554893"/>
            <a:ext cx="7065108" cy="2547816"/>
          </a:xfrm>
        </p:spPr>
        <p:txBody>
          <a:bodyPr>
            <a:normAutofit/>
          </a:bodyPr>
          <a:lstStyle/>
          <a:p>
            <a:r>
              <a:rPr lang="en-US" dirty="0"/>
              <a:t>CIS 8040</a:t>
            </a:r>
          </a:p>
        </p:txBody>
      </p:sp>
      <p:sp>
        <p:nvSpPr>
          <p:cNvPr id="3" name="Subtitle 2">
            <a:extLst>
              <a:ext uri="{FF2B5EF4-FFF2-40B4-BE49-F238E27FC236}">
                <a16:creationId xmlns:a16="http://schemas.microsoft.com/office/drawing/2014/main" id="{33616307-CE4F-B4FF-CBBC-01CA386DA472}"/>
              </a:ext>
            </a:extLst>
          </p:cNvPr>
          <p:cNvSpPr>
            <a:spLocks noGrp="1"/>
          </p:cNvSpPr>
          <p:nvPr>
            <p:ph type="subTitle" idx="1"/>
          </p:nvPr>
        </p:nvSpPr>
        <p:spPr>
          <a:xfrm>
            <a:off x="9374588" y="554893"/>
            <a:ext cx="2671191" cy="5583514"/>
          </a:xfrm>
        </p:spPr>
        <p:txBody>
          <a:bodyPr anchor="ctr">
            <a:normAutofit/>
          </a:bodyPr>
          <a:lstStyle/>
          <a:p>
            <a:r>
              <a:rPr lang="en-US" sz="1800" b="1" dirty="0">
                <a:latin typeface="Amasis MT Pro" panose="02040504050005020304" pitchFamily="18" charset="0"/>
              </a:rPr>
              <a:t>Conceptual Modeling Example (Park)</a:t>
            </a:r>
          </a:p>
          <a:p>
            <a:r>
              <a:rPr lang="en-US" sz="1800" b="1" dirty="0">
                <a:latin typeface="Amasis MT Pro" panose="02040504050005020304" pitchFamily="18" charset="0"/>
              </a:rPr>
              <a:t>Chen Notation</a:t>
            </a:r>
          </a:p>
        </p:txBody>
      </p:sp>
      <p:pic>
        <p:nvPicPr>
          <p:cNvPr id="4" name="Picture 3" descr="Colorful 3D rendering of triangles">
            <a:extLst>
              <a:ext uri="{FF2B5EF4-FFF2-40B4-BE49-F238E27FC236}">
                <a16:creationId xmlns:a16="http://schemas.microsoft.com/office/drawing/2014/main" id="{05CA0215-4748-E6AA-C58D-A4A4B0130DA8}"/>
              </a:ext>
            </a:extLst>
          </p:cNvPr>
          <p:cNvPicPr>
            <a:picLocks noChangeAspect="1"/>
          </p:cNvPicPr>
          <p:nvPr/>
        </p:nvPicPr>
        <p:blipFill rotWithShape="1">
          <a:blip r:embed="rId2"/>
          <a:srcRect t="27489" b="16331"/>
          <a:stretch/>
        </p:blipFill>
        <p:spPr>
          <a:xfrm>
            <a:off x="20" y="3429000"/>
            <a:ext cx="9143978" cy="3429000"/>
          </a:xfrm>
          <a:prstGeom prst="rect">
            <a:avLst/>
          </a:prstGeom>
        </p:spPr>
      </p:pic>
    </p:spTree>
    <p:extLst>
      <p:ext uri="{BB962C8B-B14F-4D97-AF65-F5344CB8AC3E}">
        <p14:creationId xmlns:p14="http://schemas.microsoft.com/office/powerpoint/2010/main" val="1888594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479BC-F46F-5BEA-56CA-39D45CDAA299}"/>
              </a:ext>
            </a:extLst>
          </p:cNvPr>
          <p:cNvSpPr>
            <a:spLocks noGrp="1"/>
          </p:cNvSpPr>
          <p:nvPr>
            <p:ph type="title"/>
          </p:nvPr>
        </p:nvSpPr>
        <p:spPr/>
        <p:txBody>
          <a:bodyPr>
            <a:normAutofit fontScale="90000"/>
          </a:bodyPr>
          <a:lstStyle/>
          <a:p>
            <a:r>
              <a:rPr lang="en-US" dirty="0"/>
              <a:t>Description of database design problem</a:t>
            </a:r>
          </a:p>
        </p:txBody>
      </p:sp>
      <p:sp>
        <p:nvSpPr>
          <p:cNvPr id="4" name="Content Placeholder 3">
            <a:extLst>
              <a:ext uri="{FF2B5EF4-FFF2-40B4-BE49-F238E27FC236}">
                <a16:creationId xmlns:a16="http://schemas.microsoft.com/office/drawing/2014/main" id="{AC8D7186-0B6F-2509-ED19-4D7F12D90F94}"/>
              </a:ext>
            </a:extLst>
          </p:cNvPr>
          <p:cNvSpPr>
            <a:spLocks noGrp="1"/>
          </p:cNvSpPr>
          <p:nvPr>
            <p:ph sz="half" idx="1"/>
          </p:nvPr>
        </p:nvSpPr>
        <p:spPr>
          <a:xfrm>
            <a:off x="328294" y="2439215"/>
            <a:ext cx="11535411" cy="4304052"/>
          </a:xfrm>
        </p:spPr>
        <p:txBody>
          <a:bodyPr>
            <a:normAutofit fontScale="77500" lnSpcReduction="20000"/>
          </a:bodyPr>
          <a:lstStyle/>
          <a:p>
            <a:pPr marL="0" indent="0">
              <a:buNone/>
            </a:pPr>
            <a:r>
              <a:rPr lang="en-US" sz="3200" dirty="0"/>
              <a:t>Suppose you wish to model the activities that take place at a park. You know that anyone who wishes to reserve the park must have someone responsible, for whom you need reasonable contact information. For each activity you also want to know the type of activity it is (e.g., sports game, resident meeting) to ensure that the activity is approved for the park. For each activity you want to record the starting and ending time and any special equipment that is required, as where the activity will be held in the park to ensure the equipment is delivered to the correct location.</a:t>
            </a:r>
          </a:p>
          <a:p>
            <a:pPr marL="0" indent="0">
              <a:buNone/>
            </a:pPr>
            <a:endParaRPr lang="en-US" sz="3200" dirty="0"/>
          </a:p>
          <a:p>
            <a:pPr marL="0" indent="0">
              <a:buNone/>
            </a:pPr>
            <a:r>
              <a:rPr lang="en-US" sz="3200" dirty="0"/>
              <a:t>Create a conceptual model for a database to support this park. </a:t>
            </a:r>
            <a:endParaRPr lang="en-US" dirty="0"/>
          </a:p>
          <a:p>
            <a:endParaRPr lang="en-US" dirty="0"/>
          </a:p>
        </p:txBody>
      </p:sp>
    </p:spTree>
    <p:extLst>
      <p:ext uri="{BB962C8B-B14F-4D97-AF65-F5344CB8AC3E}">
        <p14:creationId xmlns:p14="http://schemas.microsoft.com/office/powerpoint/2010/main" val="2717781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40103AEC-DE5B-544B-A074-043639D164F6}"/>
              </a:ext>
            </a:extLst>
          </p:cNvPr>
          <p:cNvPicPr>
            <a:picLocks noGrp="1" noChangeAspect="1"/>
          </p:cNvPicPr>
          <p:nvPr>
            <p:ph type="pic" sz="quarter" idx="33"/>
          </p:nvPr>
        </p:nvPicPr>
        <p:blipFill>
          <a:blip r:embed="rId2">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4"/>
          </p:nvPr>
        </p:nvSpPr>
        <p:spPr/>
        <p:txBody>
          <a:bodyPr/>
          <a:lstStyle/>
          <a:p>
            <a:fld id="{19B51A1E-902D-48AF-9020-955120F399B6}" type="slidenum">
              <a:rPr lang="en-US" smtClean="0"/>
              <a:pPr/>
              <a:t>3</a:t>
            </a:fld>
            <a:endParaRPr lang="en-US" dirty="0"/>
          </a:p>
        </p:txBody>
      </p:sp>
      <p:sp>
        <p:nvSpPr>
          <p:cNvPr id="9" name="Oval 8">
            <a:extLst>
              <a:ext uri="{FF2B5EF4-FFF2-40B4-BE49-F238E27FC236}">
                <a16:creationId xmlns:a16="http://schemas.microsoft.com/office/drawing/2014/main" id="{02B4FF6B-31D7-4083-996A-8BD740DB6F93}"/>
              </a:ext>
            </a:extLst>
          </p:cNvPr>
          <p:cNvSpPr/>
          <p:nvPr/>
        </p:nvSpPr>
        <p:spPr>
          <a:xfrm>
            <a:off x="3696962" y="5321014"/>
            <a:ext cx="637401" cy="273845"/>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start time</a:t>
            </a:r>
          </a:p>
        </p:txBody>
      </p:sp>
      <p:cxnSp>
        <p:nvCxnSpPr>
          <p:cNvPr id="10" name="Straight Connector 9">
            <a:extLst>
              <a:ext uri="{FF2B5EF4-FFF2-40B4-BE49-F238E27FC236}">
                <a16:creationId xmlns:a16="http://schemas.microsoft.com/office/drawing/2014/main" id="{BD354257-2932-4AFF-8F59-A9D719550758}"/>
              </a:ext>
            </a:extLst>
          </p:cNvPr>
          <p:cNvCxnSpPr>
            <a:cxnSpLocks/>
            <a:stCxn id="27" idx="6"/>
            <a:endCxn id="19" idx="0"/>
          </p:cNvCxnSpPr>
          <p:nvPr/>
        </p:nvCxnSpPr>
        <p:spPr>
          <a:xfrm>
            <a:off x="3424539" y="5743630"/>
            <a:ext cx="862561" cy="1489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C59BA3D-DA28-46CF-AD00-3777D0551BF8}"/>
              </a:ext>
            </a:extLst>
          </p:cNvPr>
          <p:cNvCxnSpPr>
            <a:stCxn id="9" idx="4"/>
            <a:endCxn id="19" idx="0"/>
          </p:cNvCxnSpPr>
          <p:nvPr/>
        </p:nvCxnSpPr>
        <p:spPr>
          <a:xfrm>
            <a:off x="4015663" y="5594859"/>
            <a:ext cx="271437" cy="2977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2D7B9976-CD38-4AB8-B356-079D20211D8B}"/>
              </a:ext>
            </a:extLst>
          </p:cNvPr>
          <p:cNvSpPr/>
          <p:nvPr/>
        </p:nvSpPr>
        <p:spPr>
          <a:xfrm>
            <a:off x="6522495" y="5323471"/>
            <a:ext cx="682538"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u="sng" dirty="0">
                <a:solidFill>
                  <a:schemeClr val="tx1"/>
                </a:solidFill>
              </a:rPr>
              <a:t>ID</a:t>
            </a:r>
          </a:p>
        </p:txBody>
      </p:sp>
      <p:sp>
        <p:nvSpPr>
          <p:cNvPr id="13" name="Oval 12">
            <a:extLst>
              <a:ext uri="{FF2B5EF4-FFF2-40B4-BE49-F238E27FC236}">
                <a16:creationId xmlns:a16="http://schemas.microsoft.com/office/drawing/2014/main" id="{47B18373-3243-4E83-B073-8248B0E31619}"/>
              </a:ext>
            </a:extLst>
          </p:cNvPr>
          <p:cNvSpPr/>
          <p:nvPr/>
        </p:nvSpPr>
        <p:spPr>
          <a:xfrm>
            <a:off x="7635322" y="5327637"/>
            <a:ext cx="961603" cy="224727"/>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email</a:t>
            </a:r>
            <a:endParaRPr lang="en-US" sz="1000" dirty="0">
              <a:solidFill>
                <a:schemeClr val="tx1"/>
              </a:solidFill>
            </a:endParaRPr>
          </a:p>
        </p:txBody>
      </p:sp>
      <p:cxnSp>
        <p:nvCxnSpPr>
          <p:cNvPr id="14" name="Straight Connector 13">
            <a:extLst>
              <a:ext uri="{FF2B5EF4-FFF2-40B4-BE49-F238E27FC236}">
                <a16:creationId xmlns:a16="http://schemas.microsoft.com/office/drawing/2014/main" id="{782A1AAD-D98B-416C-81F5-AE666F15718E}"/>
              </a:ext>
            </a:extLst>
          </p:cNvPr>
          <p:cNvCxnSpPr>
            <a:cxnSpLocks/>
            <a:stCxn id="12" idx="4"/>
            <a:endCxn id="17" idx="0"/>
          </p:cNvCxnSpPr>
          <p:nvPr/>
        </p:nvCxnSpPr>
        <p:spPr>
          <a:xfrm>
            <a:off x="6863764" y="5653975"/>
            <a:ext cx="679598" cy="2378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CCD7BB2-3775-42E2-AA5A-95305ECF5A3D}"/>
              </a:ext>
            </a:extLst>
          </p:cNvPr>
          <p:cNvCxnSpPr>
            <a:cxnSpLocks/>
            <a:stCxn id="13" idx="4"/>
            <a:endCxn id="17" idx="0"/>
          </p:cNvCxnSpPr>
          <p:nvPr/>
        </p:nvCxnSpPr>
        <p:spPr>
          <a:xfrm flipH="1">
            <a:off x="7543362" y="5552364"/>
            <a:ext cx="572762" cy="339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40BAA8DD-C4DF-41B7-BC70-F4CEBD816D4B}"/>
              </a:ext>
            </a:extLst>
          </p:cNvPr>
          <p:cNvGrpSpPr/>
          <p:nvPr/>
        </p:nvGrpSpPr>
        <p:grpSpPr>
          <a:xfrm>
            <a:off x="3591852" y="5803363"/>
            <a:ext cx="4626671" cy="523745"/>
            <a:chOff x="397315" y="5374632"/>
            <a:chExt cx="5033915" cy="569845"/>
          </a:xfrm>
        </p:grpSpPr>
        <p:sp>
          <p:nvSpPr>
            <p:cNvPr id="17" name="Rectangle 4">
              <a:extLst>
                <a:ext uri="{FF2B5EF4-FFF2-40B4-BE49-F238E27FC236}">
                  <a16:creationId xmlns:a16="http://schemas.microsoft.com/office/drawing/2014/main" id="{9776D5E3-21D4-49CB-BD5C-695A7BD48A2F}"/>
                </a:ext>
              </a:extLst>
            </p:cNvPr>
            <p:cNvSpPr>
              <a:spLocks noChangeArrowheads="1"/>
            </p:cNvSpPr>
            <p:nvPr/>
          </p:nvSpPr>
          <p:spPr bwMode="auto">
            <a:xfrm>
              <a:off x="3962051" y="5470900"/>
              <a:ext cx="1469179" cy="473577"/>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287" dirty="0"/>
                <a:t>Person</a:t>
              </a:r>
            </a:p>
            <a:p>
              <a:pPr algn="ctr"/>
              <a:r>
                <a:rPr lang="en-US" sz="1287" dirty="0"/>
                <a:t> Responsible</a:t>
              </a:r>
            </a:p>
          </p:txBody>
        </p:sp>
        <p:sp>
          <p:nvSpPr>
            <p:cNvPr id="19" name="Rectangle 5">
              <a:extLst>
                <a:ext uri="{FF2B5EF4-FFF2-40B4-BE49-F238E27FC236}">
                  <a16:creationId xmlns:a16="http://schemas.microsoft.com/office/drawing/2014/main" id="{C9E1E51C-1E64-456B-8714-EC1AEB5B8471}"/>
                </a:ext>
              </a:extLst>
            </p:cNvPr>
            <p:cNvSpPr>
              <a:spLocks noChangeArrowheads="1"/>
            </p:cNvSpPr>
            <p:nvPr/>
          </p:nvSpPr>
          <p:spPr bwMode="auto">
            <a:xfrm>
              <a:off x="397315" y="5471694"/>
              <a:ext cx="1512888" cy="328613"/>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287" dirty="0"/>
                <a:t>Activity</a:t>
              </a:r>
            </a:p>
          </p:txBody>
        </p:sp>
        <p:sp>
          <p:nvSpPr>
            <p:cNvPr id="20" name="Rectangle 14">
              <a:extLst>
                <a:ext uri="{FF2B5EF4-FFF2-40B4-BE49-F238E27FC236}">
                  <a16:creationId xmlns:a16="http://schemas.microsoft.com/office/drawing/2014/main" id="{2A8E87AD-673A-4AB1-911F-48C93327AFAF}"/>
                </a:ext>
              </a:extLst>
            </p:cNvPr>
            <p:cNvSpPr>
              <a:spLocks noChangeArrowheads="1"/>
            </p:cNvSpPr>
            <p:nvPr/>
          </p:nvSpPr>
          <p:spPr bwMode="auto">
            <a:xfrm>
              <a:off x="3630938" y="5427774"/>
              <a:ext cx="335941" cy="3084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4626" tIns="42314" rIns="84626" bIns="42314">
              <a:spAutoFit/>
            </a:bodyPr>
            <a:lstStyle/>
            <a:p>
              <a:r>
                <a:rPr lang="en-US" sz="1287" dirty="0">
                  <a:latin typeface="Helv" charset="0"/>
                </a:rPr>
                <a:t>1 </a:t>
              </a:r>
            </a:p>
          </p:txBody>
        </p:sp>
        <p:sp>
          <p:nvSpPr>
            <p:cNvPr id="21" name="Rectangle 21">
              <a:extLst>
                <a:ext uri="{FF2B5EF4-FFF2-40B4-BE49-F238E27FC236}">
                  <a16:creationId xmlns:a16="http://schemas.microsoft.com/office/drawing/2014/main" id="{36418791-C91E-47A0-B6A8-96F4E1D47576}"/>
                </a:ext>
              </a:extLst>
            </p:cNvPr>
            <p:cNvSpPr>
              <a:spLocks noChangeArrowheads="1"/>
            </p:cNvSpPr>
            <p:nvPr/>
          </p:nvSpPr>
          <p:spPr bwMode="auto">
            <a:xfrm>
              <a:off x="1911287" y="5380791"/>
              <a:ext cx="315011" cy="3084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4626" tIns="42314" rIns="84626" bIns="42314">
              <a:spAutoFit/>
            </a:bodyPr>
            <a:lstStyle/>
            <a:p>
              <a:r>
                <a:rPr lang="en-US" sz="1287" dirty="0">
                  <a:latin typeface="Helv" charset="0"/>
                </a:rPr>
                <a:t>N</a:t>
              </a:r>
            </a:p>
          </p:txBody>
        </p:sp>
        <p:sp>
          <p:nvSpPr>
            <p:cNvPr id="22" name="AutoShape 66">
              <a:extLst>
                <a:ext uri="{FF2B5EF4-FFF2-40B4-BE49-F238E27FC236}">
                  <a16:creationId xmlns:a16="http://schemas.microsoft.com/office/drawing/2014/main" id="{DC7D3E06-860F-4738-BBB0-05FD103B1D24}"/>
                </a:ext>
              </a:extLst>
            </p:cNvPr>
            <p:cNvSpPr>
              <a:spLocks noChangeArrowheads="1"/>
            </p:cNvSpPr>
            <p:nvPr/>
          </p:nvSpPr>
          <p:spPr bwMode="auto">
            <a:xfrm>
              <a:off x="2504657" y="5374632"/>
              <a:ext cx="791422" cy="522736"/>
            </a:xfrm>
            <a:prstGeom prst="diamond">
              <a:avLst/>
            </a:prstGeom>
            <a:solidFill>
              <a:schemeClr val="accent6">
                <a:lumMod val="20000"/>
                <a:lumOff val="80000"/>
              </a:schemeClr>
            </a:solidFill>
            <a:ln w="12700">
              <a:solidFill>
                <a:schemeClr val="accent6">
                  <a:lumMod val="60000"/>
                  <a:lumOff val="40000"/>
                </a:schemeClr>
              </a:solidFill>
              <a:miter lim="800000"/>
              <a:headEnd/>
              <a:tailEnd/>
            </a:ln>
            <a:effectLst>
              <a:outerShdw blurRad="50800" dist="76200" dir="8100000" algn="tr" rotWithShape="0">
                <a:prstClr val="black">
                  <a:alpha val="40000"/>
                </a:prstClr>
              </a:outerShdw>
            </a:effectLst>
          </p:spPr>
          <p:txBody>
            <a:bodyPr wrap="none" lIns="0" tIns="0" rIns="0" bIns="0" anchor="ctr" anchorCtr="0">
              <a:noAutofit/>
            </a:bodyPr>
            <a:lstStyle/>
            <a:p>
              <a:pPr algn="ctr"/>
              <a:r>
                <a:rPr lang="en-US" sz="1287" dirty="0">
                  <a:solidFill>
                    <a:srgbClr val="000000"/>
                  </a:solidFill>
                  <a:latin typeface="Helv" charset="0"/>
                </a:rPr>
                <a:t>reserved-by</a:t>
              </a:r>
            </a:p>
          </p:txBody>
        </p:sp>
        <p:cxnSp>
          <p:nvCxnSpPr>
            <p:cNvPr id="23" name="Straight Connector 22">
              <a:extLst>
                <a:ext uri="{FF2B5EF4-FFF2-40B4-BE49-F238E27FC236}">
                  <a16:creationId xmlns:a16="http://schemas.microsoft.com/office/drawing/2014/main" id="{173E3414-4892-42F5-BF9C-167D0137E4CD}"/>
                </a:ext>
              </a:extLst>
            </p:cNvPr>
            <p:cNvCxnSpPr>
              <a:cxnSpLocks/>
              <a:stCxn id="17" idx="1"/>
              <a:endCxn id="22" idx="3"/>
            </p:cNvCxnSpPr>
            <p:nvPr/>
          </p:nvCxnSpPr>
          <p:spPr>
            <a:xfrm flipH="1" flipV="1">
              <a:off x="3296079" y="5636001"/>
              <a:ext cx="665972" cy="716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45CC53E-6A86-4583-96DE-2819F5AEEEC8}"/>
                </a:ext>
              </a:extLst>
            </p:cNvPr>
            <p:cNvCxnSpPr>
              <a:stCxn id="22" idx="1"/>
              <a:endCxn id="19" idx="3"/>
            </p:cNvCxnSpPr>
            <p:nvPr/>
          </p:nvCxnSpPr>
          <p:spPr>
            <a:xfrm flipH="1">
              <a:off x="1910203" y="5636000"/>
              <a:ext cx="594454"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a16="http://schemas.microsoft.com/office/drawing/2014/main" id="{9F6A83BD-A969-4E2B-AB0C-6A9D3A2BD49E}"/>
              </a:ext>
            </a:extLst>
          </p:cNvPr>
          <p:cNvSpPr/>
          <p:nvPr/>
        </p:nvSpPr>
        <p:spPr>
          <a:xfrm>
            <a:off x="7184918" y="5039209"/>
            <a:ext cx="583524" cy="330504"/>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name</a:t>
            </a:r>
          </a:p>
        </p:txBody>
      </p:sp>
      <p:cxnSp>
        <p:nvCxnSpPr>
          <p:cNvPr id="26" name="Straight Connector 25">
            <a:extLst>
              <a:ext uri="{FF2B5EF4-FFF2-40B4-BE49-F238E27FC236}">
                <a16:creationId xmlns:a16="http://schemas.microsoft.com/office/drawing/2014/main" id="{FA332E0D-56A9-4E92-B8FA-4583B9014C20}"/>
              </a:ext>
            </a:extLst>
          </p:cNvPr>
          <p:cNvCxnSpPr>
            <a:cxnSpLocks/>
            <a:stCxn id="25" idx="4"/>
            <a:endCxn id="17" idx="0"/>
          </p:cNvCxnSpPr>
          <p:nvPr/>
        </p:nvCxnSpPr>
        <p:spPr>
          <a:xfrm>
            <a:off x="7476680" y="5369713"/>
            <a:ext cx="66682" cy="5221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403F3A72-78D4-4B2D-9B9E-3260011E9F46}"/>
              </a:ext>
            </a:extLst>
          </p:cNvPr>
          <p:cNvSpPr/>
          <p:nvPr/>
        </p:nvSpPr>
        <p:spPr>
          <a:xfrm>
            <a:off x="2658047" y="5578378"/>
            <a:ext cx="766492"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u="sng" dirty="0">
                <a:solidFill>
                  <a:schemeClr val="tx1"/>
                </a:solidFill>
              </a:rPr>
              <a:t>Activity#</a:t>
            </a:r>
          </a:p>
        </p:txBody>
      </p:sp>
      <p:sp>
        <p:nvSpPr>
          <p:cNvPr id="28" name="Oval 27">
            <a:extLst>
              <a:ext uri="{FF2B5EF4-FFF2-40B4-BE49-F238E27FC236}">
                <a16:creationId xmlns:a16="http://schemas.microsoft.com/office/drawing/2014/main" id="{8DFC88C6-0D39-4A07-9556-1F88EF676AFA}"/>
              </a:ext>
            </a:extLst>
          </p:cNvPr>
          <p:cNvSpPr/>
          <p:nvPr/>
        </p:nvSpPr>
        <p:spPr>
          <a:xfrm>
            <a:off x="2927128" y="5221531"/>
            <a:ext cx="802010" cy="330504"/>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tx1"/>
                </a:solidFill>
              </a:rPr>
              <a:t>type</a:t>
            </a:r>
          </a:p>
        </p:txBody>
      </p:sp>
      <p:cxnSp>
        <p:nvCxnSpPr>
          <p:cNvPr id="29" name="Straight Connector 28">
            <a:extLst>
              <a:ext uri="{FF2B5EF4-FFF2-40B4-BE49-F238E27FC236}">
                <a16:creationId xmlns:a16="http://schemas.microsoft.com/office/drawing/2014/main" id="{68C212C9-FA00-4E38-8D52-F3736E2058FD}"/>
              </a:ext>
            </a:extLst>
          </p:cNvPr>
          <p:cNvCxnSpPr>
            <a:stCxn id="28" idx="4"/>
            <a:endCxn id="19" idx="0"/>
          </p:cNvCxnSpPr>
          <p:nvPr/>
        </p:nvCxnSpPr>
        <p:spPr>
          <a:xfrm>
            <a:off x="3328133" y="5552035"/>
            <a:ext cx="958967" cy="3405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B37F7C1B-8230-4144-B012-223A3C9B5581}"/>
              </a:ext>
            </a:extLst>
          </p:cNvPr>
          <p:cNvSpPr/>
          <p:nvPr/>
        </p:nvSpPr>
        <p:spPr>
          <a:xfrm>
            <a:off x="4135671" y="4915443"/>
            <a:ext cx="637401" cy="269605"/>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err="1">
                <a:solidFill>
                  <a:schemeClr val="tx1"/>
                </a:solidFill>
              </a:rPr>
              <a:t>endtime</a:t>
            </a:r>
            <a:endParaRPr lang="en-US" sz="900" dirty="0">
              <a:solidFill>
                <a:schemeClr val="tx1"/>
              </a:solidFill>
            </a:endParaRPr>
          </a:p>
        </p:txBody>
      </p:sp>
      <p:sp>
        <p:nvSpPr>
          <p:cNvPr id="31" name="Oval 30">
            <a:extLst>
              <a:ext uri="{FF2B5EF4-FFF2-40B4-BE49-F238E27FC236}">
                <a16:creationId xmlns:a16="http://schemas.microsoft.com/office/drawing/2014/main" id="{74A523C6-AE88-4645-A8AF-A89D502051E2}"/>
              </a:ext>
            </a:extLst>
          </p:cNvPr>
          <p:cNvSpPr/>
          <p:nvPr/>
        </p:nvSpPr>
        <p:spPr>
          <a:xfrm>
            <a:off x="4583608" y="5243206"/>
            <a:ext cx="637401" cy="273845"/>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rPr>
              <a:t>location</a:t>
            </a:r>
          </a:p>
        </p:txBody>
      </p:sp>
      <p:cxnSp>
        <p:nvCxnSpPr>
          <p:cNvPr id="32" name="Straight Connector 31">
            <a:extLst>
              <a:ext uri="{FF2B5EF4-FFF2-40B4-BE49-F238E27FC236}">
                <a16:creationId xmlns:a16="http://schemas.microsoft.com/office/drawing/2014/main" id="{1A45CA17-98E6-40EC-ACB2-AC48DF340981}"/>
              </a:ext>
            </a:extLst>
          </p:cNvPr>
          <p:cNvCxnSpPr>
            <a:stCxn id="30" idx="4"/>
            <a:endCxn id="19" idx="0"/>
          </p:cNvCxnSpPr>
          <p:nvPr/>
        </p:nvCxnSpPr>
        <p:spPr>
          <a:xfrm flipH="1">
            <a:off x="4287100" y="5185048"/>
            <a:ext cx="167272" cy="707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AE133E3-8972-4110-B74C-578729D73BBD}"/>
              </a:ext>
            </a:extLst>
          </p:cNvPr>
          <p:cNvCxnSpPr>
            <a:stCxn id="31" idx="3"/>
            <a:endCxn id="19" idx="0"/>
          </p:cNvCxnSpPr>
          <p:nvPr/>
        </p:nvCxnSpPr>
        <p:spPr>
          <a:xfrm flipH="1">
            <a:off x="4287100" y="5476947"/>
            <a:ext cx="389853" cy="4156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545B4E02-EFC7-4504-9221-79F9F5A8F105}"/>
              </a:ext>
            </a:extLst>
          </p:cNvPr>
          <p:cNvSpPr/>
          <p:nvPr/>
        </p:nvSpPr>
        <p:spPr>
          <a:xfrm>
            <a:off x="8369302" y="5586812"/>
            <a:ext cx="961603" cy="224727"/>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phone</a:t>
            </a:r>
            <a:endParaRPr lang="en-US" sz="1000" dirty="0">
              <a:solidFill>
                <a:schemeClr val="tx1"/>
              </a:solidFill>
            </a:endParaRPr>
          </a:p>
        </p:txBody>
      </p:sp>
      <p:cxnSp>
        <p:nvCxnSpPr>
          <p:cNvPr id="37" name="Straight Connector 36">
            <a:extLst>
              <a:ext uri="{FF2B5EF4-FFF2-40B4-BE49-F238E27FC236}">
                <a16:creationId xmlns:a16="http://schemas.microsoft.com/office/drawing/2014/main" id="{3C75D35F-8CA0-45F3-903A-E96BC92952F7}"/>
              </a:ext>
            </a:extLst>
          </p:cNvPr>
          <p:cNvCxnSpPr>
            <a:cxnSpLocks/>
            <a:stCxn id="17" idx="0"/>
            <a:endCxn id="36" idx="2"/>
          </p:cNvCxnSpPr>
          <p:nvPr/>
        </p:nvCxnSpPr>
        <p:spPr>
          <a:xfrm flipV="1">
            <a:off x="7543362" y="5699176"/>
            <a:ext cx="825940" cy="1926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a16="http://schemas.microsoft.com/office/drawing/2014/main" id="{44D4569E-B9F4-45C3-9B18-128AC88B4D2E}"/>
              </a:ext>
            </a:extLst>
          </p:cNvPr>
          <p:cNvSpPr>
            <a:spLocks noChangeArrowheads="1"/>
          </p:cNvSpPr>
          <p:nvPr/>
        </p:nvSpPr>
        <p:spPr bwMode="auto">
          <a:xfrm>
            <a:off x="699601" y="4129871"/>
            <a:ext cx="1390495" cy="302028"/>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287" dirty="0"/>
              <a:t>Equipment</a:t>
            </a:r>
          </a:p>
        </p:txBody>
      </p:sp>
      <p:sp>
        <p:nvSpPr>
          <p:cNvPr id="39" name="AutoShape 66">
            <a:extLst>
              <a:ext uri="{FF2B5EF4-FFF2-40B4-BE49-F238E27FC236}">
                <a16:creationId xmlns:a16="http://schemas.microsoft.com/office/drawing/2014/main" id="{D93B060B-47CC-4713-8F81-9BB43380802D}"/>
              </a:ext>
            </a:extLst>
          </p:cNvPr>
          <p:cNvSpPr>
            <a:spLocks noChangeArrowheads="1"/>
          </p:cNvSpPr>
          <p:nvPr/>
        </p:nvSpPr>
        <p:spPr bwMode="auto">
          <a:xfrm>
            <a:off x="1081256" y="5114412"/>
            <a:ext cx="727396" cy="480447"/>
          </a:xfrm>
          <a:prstGeom prst="diamond">
            <a:avLst/>
          </a:prstGeom>
          <a:solidFill>
            <a:schemeClr val="accent6">
              <a:lumMod val="20000"/>
              <a:lumOff val="80000"/>
            </a:schemeClr>
          </a:solidFill>
          <a:ln w="12700">
            <a:solidFill>
              <a:schemeClr val="accent6">
                <a:lumMod val="60000"/>
                <a:lumOff val="40000"/>
              </a:schemeClr>
            </a:solidFill>
            <a:miter lim="800000"/>
            <a:headEnd/>
            <a:tailEnd/>
          </a:ln>
          <a:effectLst>
            <a:outerShdw blurRad="50800" dist="76200" dir="8100000" algn="tr" rotWithShape="0">
              <a:prstClr val="black">
                <a:alpha val="40000"/>
              </a:prstClr>
            </a:outerShdw>
          </a:effectLst>
        </p:spPr>
        <p:txBody>
          <a:bodyPr wrap="none" lIns="0" tIns="0" rIns="0" bIns="0" anchor="ctr" anchorCtr="0">
            <a:noAutofit/>
          </a:bodyPr>
          <a:lstStyle/>
          <a:p>
            <a:pPr algn="ctr"/>
            <a:r>
              <a:rPr lang="en-US" sz="1287" dirty="0">
                <a:solidFill>
                  <a:srgbClr val="000000"/>
                </a:solidFill>
                <a:latin typeface="Helv" charset="0"/>
              </a:rPr>
              <a:t>needs</a:t>
            </a:r>
          </a:p>
        </p:txBody>
      </p:sp>
      <p:cxnSp>
        <p:nvCxnSpPr>
          <p:cNvPr id="40" name="Straight Connector 39">
            <a:extLst>
              <a:ext uri="{FF2B5EF4-FFF2-40B4-BE49-F238E27FC236}">
                <a16:creationId xmlns:a16="http://schemas.microsoft.com/office/drawing/2014/main" id="{4850AC19-CC73-4F3B-A1F6-42143E6575FD}"/>
              </a:ext>
            </a:extLst>
          </p:cNvPr>
          <p:cNvCxnSpPr/>
          <p:nvPr/>
        </p:nvCxnSpPr>
        <p:spPr>
          <a:xfrm flipH="1" flipV="1">
            <a:off x="1566416" y="5541698"/>
            <a:ext cx="1969258" cy="6210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F4C3463-F812-4210-90E7-ECC44A1CC82A}"/>
              </a:ext>
            </a:extLst>
          </p:cNvPr>
          <p:cNvCxnSpPr>
            <a:stCxn id="38" idx="2"/>
            <a:endCxn id="39" idx="0"/>
          </p:cNvCxnSpPr>
          <p:nvPr/>
        </p:nvCxnSpPr>
        <p:spPr>
          <a:xfrm>
            <a:off x="1394849" y="4431899"/>
            <a:ext cx="50105" cy="682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angle 21">
            <a:extLst>
              <a:ext uri="{FF2B5EF4-FFF2-40B4-BE49-F238E27FC236}">
                <a16:creationId xmlns:a16="http://schemas.microsoft.com/office/drawing/2014/main" id="{470A332A-2E66-4AC2-AED0-5EAC6EA7D84A}"/>
              </a:ext>
            </a:extLst>
          </p:cNvPr>
          <p:cNvSpPr>
            <a:spLocks noChangeArrowheads="1"/>
          </p:cNvSpPr>
          <p:nvPr/>
        </p:nvSpPr>
        <p:spPr bwMode="auto">
          <a:xfrm>
            <a:off x="1445680" y="4530928"/>
            <a:ext cx="289527" cy="2835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4626" tIns="42314" rIns="84626" bIns="42314">
            <a:spAutoFit/>
          </a:bodyPr>
          <a:lstStyle/>
          <a:p>
            <a:r>
              <a:rPr lang="en-US" sz="1287" dirty="0">
                <a:latin typeface="Helv" charset="0"/>
              </a:rPr>
              <a:t>N</a:t>
            </a:r>
          </a:p>
        </p:txBody>
      </p:sp>
      <p:sp>
        <p:nvSpPr>
          <p:cNvPr id="43" name="Oval 42">
            <a:extLst>
              <a:ext uri="{FF2B5EF4-FFF2-40B4-BE49-F238E27FC236}">
                <a16:creationId xmlns:a16="http://schemas.microsoft.com/office/drawing/2014/main" id="{60F274DC-B03B-45BB-A3A7-C4743F237209}"/>
              </a:ext>
            </a:extLst>
          </p:cNvPr>
          <p:cNvSpPr/>
          <p:nvPr/>
        </p:nvSpPr>
        <p:spPr>
          <a:xfrm>
            <a:off x="699601" y="3374147"/>
            <a:ext cx="802010" cy="330504"/>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u="sng" dirty="0">
                <a:solidFill>
                  <a:schemeClr val="tx1"/>
                </a:solidFill>
              </a:rPr>
              <a:t>E#</a:t>
            </a:r>
          </a:p>
        </p:txBody>
      </p:sp>
      <p:cxnSp>
        <p:nvCxnSpPr>
          <p:cNvPr id="44" name="Straight Connector 43">
            <a:extLst>
              <a:ext uri="{FF2B5EF4-FFF2-40B4-BE49-F238E27FC236}">
                <a16:creationId xmlns:a16="http://schemas.microsoft.com/office/drawing/2014/main" id="{E3DF885E-2888-4D29-BCB5-48A28E6E213F}"/>
              </a:ext>
            </a:extLst>
          </p:cNvPr>
          <p:cNvCxnSpPr>
            <a:cxnSpLocks/>
            <a:endCxn id="38" idx="0"/>
          </p:cNvCxnSpPr>
          <p:nvPr/>
        </p:nvCxnSpPr>
        <p:spPr>
          <a:xfrm>
            <a:off x="1177907" y="3765286"/>
            <a:ext cx="216942" cy="364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Rectangle 21">
            <a:extLst>
              <a:ext uri="{FF2B5EF4-FFF2-40B4-BE49-F238E27FC236}">
                <a16:creationId xmlns:a16="http://schemas.microsoft.com/office/drawing/2014/main" id="{4C127A2F-41D9-4928-A510-B49BEA2B9670}"/>
              </a:ext>
            </a:extLst>
          </p:cNvPr>
          <p:cNvSpPr>
            <a:spLocks noChangeArrowheads="1"/>
          </p:cNvSpPr>
          <p:nvPr/>
        </p:nvSpPr>
        <p:spPr bwMode="auto">
          <a:xfrm>
            <a:off x="2988316" y="6057633"/>
            <a:ext cx="308763" cy="2835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4626" tIns="42314" rIns="84626" bIns="42314">
            <a:spAutoFit/>
          </a:bodyPr>
          <a:lstStyle/>
          <a:p>
            <a:r>
              <a:rPr lang="en-US" sz="1287" dirty="0">
                <a:latin typeface="Helv" charset="0"/>
              </a:rPr>
              <a:t>M</a:t>
            </a:r>
          </a:p>
        </p:txBody>
      </p:sp>
      <p:sp>
        <p:nvSpPr>
          <p:cNvPr id="49" name="Oval 48">
            <a:extLst>
              <a:ext uri="{FF2B5EF4-FFF2-40B4-BE49-F238E27FC236}">
                <a16:creationId xmlns:a16="http://schemas.microsoft.com/office/drawing/2014/main" id="{5FCD280E-4703-4E68-AB8C-7B9DA1AF6A5B}"/>
              </a:ext>
            </a:extLst>
          </p:cNvPr>
          <p:cNvSpPr/>
          <p:nvPr/>
        </p:nvSpPr>
        <p:spPr>
          <a:xfrm>
            <a:off x="1656212" y="3449505"/>
            <a:ext cx="1122188" cy="330504"/>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description</a:t>
            </a:r>
            <a:endParaRPr lang="en-US" sz="1200" u="sng" dirty="0">
              <a:solidFill>
                <a:schemeClr val="tx1"/>
              </a:solidFill>
            </a:endParaRPr>
          </a:p>
        </p:txBody>
      </p:sp>
      <p:cxnSp>
        <p:nvCxnSpPr>
          <p:cNvPr id="51" name="Straight Connector 50">
            <a:extLst>
              <a:ext uri="{FF2B5EF4-FFF2-40B4-BE49-F238E27FC236}">
                <a16:creationId xmlns:a16="http://schemas.microsoft.com/office/drawing/2014/main" id="{A5D0CBB2-167B-4F6F-BD0C-708AE0D33646}"/>
              </a:ext>
            </a:extLst>
          </p:cNvPr>
          <p:cNvCxnSpPr>
            <a:cxnSpLocks/>
            <a:stCxn id="49" idx="4"/>
            <a:endCxn id="38" idx="0"/>
          </p:cNvCxnSpPr>
          <p:nvPr/>
        </p:nvCxnSpPr>
        <p:spPr>
          <a:xfrm flipH="1">
            <a:off x="1394849" y="3780009"/>
            <a:ext cx="822457" cy="3498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567A6A4-9753-44BC-AA46-C31277F11165}"/>
              </a:ext>
            </a:extLst>
          </p:cNvPr>
          <p:cNvSpPr txBox="1"/>
          <p:nvPr/>
        </p:nvSpPr>
        <p:spPr>
          <a:xfrm>
            <a:off x="3349074" y="371011"/>
            <a:ext cx="4204411" cy="584775"/>
          </a:xfrm>
          <a:prstGeom prst="rect">
            <a:avLst/>
          </a:prstGeom>
          <a:noFill/>
        </p:spPr>
        <p:txBody>
          <a:bodyPr wrap="square" rtlCol="0">
            <a:spAutoFit/>
          </a:bodyPr>
          <a:lstStyle/>
          <a:p>
            <a:pPr algn="ctr"/>
            <a:r>
              <a:rPr lang="en-US" sz="3200" dirty="0">
                <a:solidFill>
                  <a:schemeClr val="bg1"/>
                </a:solidFill>
              </a:rPr>
              <a:t>Conceptual Model</a:t>
            </a:r>
          </a:p>
        </p:txBody>
      </p:sp>
      <p:sp>
        <p:nvSpPr>
          <p:cNvPr id="3" name="TextBox 2">
            <a:extLst>
              <a:ext uri="{FF2B5EF4-FFF2-40B4-BE49-F238E27FC236}">
                <a16:creationId xmlns:a16="http://schemas.microsoft.com/office/drawing/2014/main" id="{54436F16-B2F5-44C0-A94E-D6F0D89949B4}"/>
              </a:ext>
            </a:extLst>
          </p:cNvPr>
          <p:cNvSpPr txBox="1"/>
          <p:nvPr/>
        </p:nvSpPr>
        <p:spPr>
          <a:xfrm>
            <a:off x="340189" y="1386667"/>
            <a:ext cx="9396040" cy="646331"/>
          </a:xfrm>
          <a:prstGeom prst="rect">
            <a:avLst/>
          </a:prstGeom>
          <a:noFill/>
        </p:spPr>
        <p:txBody>
          <a:bodyPr wrap="square" rtlCol="0">
            <a:spAutoFit/>
          </a:bodyPr>
          <a:lstStyle/>
          <a:p>
            <a:r>
              <a:rPr lang="en-US" dirty="0">
                <a:solidFill>
                  <a:schemeClr val="bg1"/>
                </a:solidFill>
              </a:rPr>
              <a:t>Note: Inherent assumptions in this model.</a:t>
            </a:r>
          </a:p>
          <a:p>
            <a:r>
              <a:rPr lang="en-US" dirty="0">
                <a:solidFill>
                  <a:schemeClr val="bg1"/>
                </a:solidFill>
              </a:rPr>
              <a:t>What other assumptions might a designer make and how would it affect the model?  </a:t>
            </a:r>
          </a:p>
        </p:txBody>
      </p:sp>
    </p:spTree>
    <p:extLst>
      <p:ext uri="{BB962C8B-B14F-4D97-AF65-F5344CB8AC3E}">
        <p14:creationId xmlns:p14="http://schemas.microsoft.com/office/powerpoint/2010/main" val="1329746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40103AEC-DE5B-544B-A074-043639D164F6}"/>
              </a:ext>
            </a:extLst>
          </p:cNvPr>
          <p:cNvPicPr>
            <a:picLocks noGrp="1" noChangeAspect="1"/>
          </p:cNvPicPr>
          <p:nvPr>
            <p:ph type="pic" sz="quarter" idx="33"/>
          </p:nvPr>
        </p:nvPicPr>
        <p:blipFill>
          <a:blip r:embed="rId2">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4"/>
          </p:nvPr>
        </p:nvSpPr>
        <p:spPr/>
        <p:txBody>
          <a:bodyPr/>
          <a:lstStyle/>
          <a:p>
            <a:fld id="{19B51A1E-902D-48AF-9020-955120F399B6}" type="slidenum">
              <a:rPr lang="en-US" smtClean="0"/>
              <a:pPr/>
              <a:t>4</a:t>
            </a:fld>
            <a:endParaRPr lang="en-US" dirty="0"/>
          </a:p>
        </p:txBody>
      </p:sp>
      <p:sp>
        <p:nvSpPr>
          <p:cNvPr id="9" name="Oval 8">
            <a:extLst>
              <a:ext uri="{FF2B5EF4-FFF2-40B4-BE49-F238E27FC236}">
                <a16:creationId xmlns:a16="http://schemas.microsoft.com/office/drawing/2014/main" id="{02B4FF6B-31D7-4083-996A-8BD740DB6F93}"/>
              </a:ext>
            </a:extLst>
          </p:cNvPr>
          <p:cNvSpPr/>
          <p:nvPr/>
        </p:nvSpPr>
        <p:spPr>
          <a:xfrm>
            <a:off x="3665542" y="5323471"/>
            <a:ext cx="688240" cy="330504"/>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Start- time</a:t>
            </a:r>
          </a:p>
        </p:txBody>
      </p:sp>
      <p:cxnSp>
        <p:nvCxnSpPr>
          <p:cNvPr id="10" name="Straight Connector 9">
            <a:extLst>
              <a:ext uri="{FF2B5EF4-FFF2-40B4-BE49-F238E27FC236}">
                <a16:creationId xmlns:a16="http://schemas.microsoft.com/office/drawing/2014/main" id="{BD354257-2932-4AFF-8F59-A9D719550758}"/>
              </a:ext>
            </a:extLst>
          </p:cNvPr>
          <p:cNvCxnSpPr>
            <a:cxnSpLocks/>
            <a:stCxn id="27" idx="5"/>
            <a:endCxn id="19" idx="0"/>
          </p:cNvCxnSpPr>
          <p:nvPr/>
        </p:nvCxnSpPr>
        <p:spPr>
          <a:xfrm>
            <a:off x="3313279" y="5756710"/>
            <a:ext cx="973821" cy="1358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C59BA3D-DA28-46CF-AD00-3777D0551BF8}"/>
              </a:ext>
            </a:extLst>
          </p:cNvPr>
          <p:cNvCxnSpPr>
            <a:cxnSpLocks/>
            <a:stCxn id="9" idx="4"/>
            <a:endCxn id="19" idx="0"/>
          </p:cNvCxnSpPr>
          <p:nvPr/>
        </p:nvCxnSpPr>
        <p:spPr>
          <a:xfrm>
            <a:off x="4009662" y="5653975"/>
            <a:ext cx="277438" cy="2385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2D7B9976-CD38-4AB8-B356-079D20211D8B}"/>
              </a:ext>
            </a:extLst>
          </p:cNvPr>
          <p:cNvSpPr/>
          <p:nvPr/>
        </p:nvSpPr>
        <p:spPr>
          <a:xfrm>
            <a:off x="6522495" y="5323471"/>
            <a:ext cx="682538"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u="sng" dirty="0">
                <a:solidFill>
                  <a:schemeClr val="tx1"/>
                </a:solidFill>
              </a:rPr>
              <a:t>ID</a:t>
            </a:r>
          </a:p>
        </p:txBody>
      </p:sp>
      <p:sp>
        <p:nvSpPr>
          <p:cNvPr id="13" name="Oval 12">
            <a:extLst>
              <a:ext uri="{FF2B5EF4-FFF2-40B4-BE49-F238E27FC236}">
                <a16:creationId xmlns:a16="http://schemas.microsoft.com/office/drawing/2014/main" id="{47B18373-3243-4E83-B073-8248B0E31619}"/>
              </a:ext>
            </a:extLst>
          </p:cNvPr>
          <p:cNvSpPr/>
          <p:nvPr/>
        </p:nvSpPr>
        <p:spPr>
          <a:xfrm>
            <a:off x="7635322" y="5327637"/>
            <a:ext cx="961603" cy="224727"/>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email</a:t>
            </a:r>
            <a:endParaRPr lang="en-US" sz="1000" dirty="0">
              <a:solidFill>
                <a:schemeClr val="tx1"/>
              </a:solidFill>
            </a:endParaRPr>
          </a:p>
        </p:txBody>
      </p:sp>
      <p:cxnSp>
        <p:nvCxnSpPr>
          <p:cNvPr id="14" name="Straight Connector 13">
            <a:extLst>
              <a:ext uri="{FF2B5EF4-FFF2-40B4-BE49-F238E27FC236}">
                <a16:creationId xmlns:a16="http://schemas.microsoft.com/office/drawing/2014/main" id="{782A1AAD-D98B-416C-81F5-AE666F15718E}"/>
              </a:ext>
            </a:extLst>
          </p:cNvPr>
          <p:cNvCxnSpPr>
            <a:cxnSpLocks/>
            <a:stCxn id="12" idx="4"/>
            <a:endCxn id="17" idx="0"/>
          </p:cNvCxnSpPr>
          <p:nvPr/>
        </p:nvCxnSpPr>
        <p:spPr>
          <a:xfrm>
            <a:off x="6863764" y="5653975"/>
            <a:ext cx="679598" cy="2378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CCD7BB2-3775-42E2-AA5A-95305ECF5A3D}"/>
              </a:ext>
            </a:extLst>
          </p:cNvPr>
          <p:cNvCxnSpPr>
            <a:cxnSpLocks/>
            <a:stCxn id="13" idx="4"/>
            <a:endCxn id="17" idx="0"/>
          </p:cNvCxnSpPr>
          <p:nvPr/>
        </p:nvCxnSpPr>
        <p:spPr>
          <a:xfrm flipH="1">
            <a:off x="7543362" y="5552364"/>
            <a:ext cx="572762" cy="339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40BAA8DD-C4DF-41B7-BC70-F4CEBD816D4B}"/>
              </a:ext>
            </a:extLst>
          </p:cNvPr>
          <p:cNvGrpSpPr/>
          <p:nvPr/>
        </p:nvGrpSpPr>
        <p:grpSpPr>
          <a:xfrm>
            <a:off x="3591852" y="5803363"/>
            <a:ext cx="4626671" cy="523745"/>
            <a:chOff x="397315" y="5374632"/>
            <a:chExt cx="5033915" cy="569845"/>
          </a:xfrm>
        </p:grpSpPr>
        <p:sp>
          <p:nvSpPr>
            <p:cNvPr id="17" name="Rectangle 4">
              <a:extLst>
                <a:ext uri="{FF2B5EF4-FFF2-40B4-BE49-F238E27FC236}">
                  <a16:creationId xmlns:a16="http://schemas.microsoft.com/office/drawing/2014/main" id="{9776D5E3-21D4-49CB-BD5C-695A7BD48A2F}"/>
                </a:ext>
              </a:extLst>
            </p:cNvPr>
            <p:cNvSpPr>
              <a:spLocks noChangeArrowheads="1"/>
            </p:cNvSpPr>
            <p:nvPr/>
          </p:nvSpPr>
          <p:spPr bwMode="auto">
            <a:xfrm>
              <a:off x="3962051" y="5470900"/>
              <a:ext cx="1469179" cy="473577"/>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287" dirty="0"/>
                <a:t>Person</a:t>
              </a:r>
            </a:p>
            <a:p>
              <a:pPr algn="ctr"/>
              <a:r>
                <a:rPr lang="en-US" sz="1287" dirty="0"/>
                <a:t> Responsible</a:t>
              </a:r>
            </a:p>
          </p:txBody>
        </p:sp>
        <p:sp>
          <p:nvSpPr>
            <p:cNvPr id="19" name="Rectangle 5">
              <a:extLst>
                <a:ext uri="{FF2B5EF4-FFF2-40B4-BE49-F238E27FC236}">
                  <a16:creationId xmlns:a16="http://schemas.microsoft.com/office/drawing/2014/main" id="{C9E1E51C-1E64-456B-8714-EC1AEB5B8471}"/>
                </a:ext>
              </a:extLst>
            </p:cNvPr>
            <p:cNvSpPr>
              <a:spLocks noChangeArrowheads="1"/>
            </p:cNvSpPr>
            <p:nvPr/>
          </p:nvSpPr>
          <p:spPr bwMode="auto">
            <a:xfrm>
              <a:off x="397315" y="5471694"/>
              <a:ext cx="1512888" cy="328613"/>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287" dirty="0"/>
                <a:t>Activity</a:t>
              </a:r>
            </a:p>
          </p:txBody>
        </p:sp>
        <p:sp>
          <p:nvSpPr>
            <p:cNvPr id="20" name="Rectangle 14">
              <a:extLst>
                <a:ext uri="{FF2B5EF4-FFF2-40B4-BE49-F238E27FC236}">
                  <a16:creationId xmlns:a16="http://schemas.microsoft.com/office/drawing/2014/main" id="{2A8E87AD-673A-4AB1-911F-48C93327AFAF}"/>
                </a:ext>
              </a:extLst>
            </p:cNvPr>
            <p:cNvSpPr>
              <a:spLocks noChangeArrowheads="1"/>
            </p:cNvSpPr>
            <p:nvPr/>
          </p:nvSpPr>
          <p:spPr bwMode="auto">
            <a:xfrm>
              <a:off x="3375885" y="5383529"/>
              <a:ext cx="634182" cy="3084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4626" tIns="42314" rIns="84626" bIns="42314">
              <a:spAutoFit/>
            </a:bodyPr>
            <a:lstStyle/>
            <a:p>
              <a:r>
                <a:rPr lang="en-US" sz="1287" dirty="0">
                  <a:latin typeface="Helv" charset="0"/>
                </a:rPr>
                <a:t>(1,N) </a:t>
              </a:r>
            </a:p>
          </p:txBody>
        </p:sp>
        <p:sp>
          <p:nvSpPr>
            <p:cNvPr id="21" name="Rectangle 21">
              <a:extLst>
                <a:ext uri="{FF2B5EF4-FFF2-40B4-BE49-F238E27FC236}">
                  <a16:creationId xmlns:a16="http://schemas.microsoft.com/office/drawing/2014/main" id="{36418791-C91E-47A0-B6A8-96F4E1D47576}"/>
                </a:ext>
              </a:extLst>
            </p:cNvPr>
            <p:cNvSpPr>
              <a:spLocks noChangeArrowheads="1"/>
            </p:cNvSpPr>
            <p:nvPr/>
          </p:nvSpPr>
          <p:spPr bwMode="auto">
            <a:xfrm>
              <a:off x="1911287" y="5380791"/>
              <a:ext cx="553954" cy="3084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4626" tIns="42314" rIns="84626" bIns="42314">
              <a:spAutoFit/>
            </a:bodyPr>
            <a:lstStyle/>
            <a:p>
              <a:r>
                <a:rPr lang="en-US" sz="1287" dirty="0">
                  <a:latin typeface="Helv" charset="0"/>
                </a:rPr>
                <a:t>(1,1)</a:t>
              </a:r>
            </a:p>
          </p:txBody>
        </p:sp>
        <p:sp>
          <p:nvSpPr>
            <p:cNvPr id="22" name="AutoShape 66">
              <a:extLst>
                <a:ext uri="{FF2B5EF4-FFF2-40B4-BE49-F238E27FC236}">
                  <a16:creationId xmlns:a16="http://schemas.microsoft.com/office/drawing/2014/main" id="{DC7D3E06-860F-4738-BBB0-05FD103B1D24}"/>
                </a:ext>
              </a:extLst>
            </p:cNvPr>
            <p:cNvSpPr>
              <a:spLocks noChangeArrowheads="1"/>
            </p:cNvSpPr>
            <p:nvPr/>
          </p:nvSpPr>
          <p:spPr bwMode="auto">
            <a:xfrm>
              <a:off x="2504657" y="5374632"/>
              <a:ext cx="791422" cy="522736"/>
            </a:xfrm>
            <a:prstGeom prst="diamond">
              <a:avLst/>
            </a:prstGeom>
            <a:solidFill>
              <a:schemeClr val="accent6">
                <a:lumMod val="20000"/>
                <a:lumOff val="80000"/>
              </a:schemeClr>
            </a:solidFill>
            <a:ln w="12700">
              <a:solidFill>
                <a:schemeClr val="accent6">
                  <a:lumMod val="60000"/>
                  <a:lumOff val="40000"/>
                </a:schemeClr>
              </a:solidFill>
              <a:miter lim="800000"/>
              <a:headEnd/>
              <a:tailEnd/>
            </a:ln>
            <a:effectLst>
              <a:outerShdw blurRad="50800" dist="76200" dir="8100000" algn="tr" rotWithShape="0">
                <a:prstClr val="black">
                  <a:alpha val="40000"/>
                </a:prstClr>
              </a:outerShdw>
            </a:effectLst>
          </p:spPr>
          <p:txBody>
            <a:bodyPr wrap="none" lIns="0" tIns="0" rIns="0" bIns="0" anchor="ctr" anchorCtr="0">
              <a:noAutofit/>
            </a:bodyPr>
            <a:lstStyle/>
            <a:p>
              <a:pPr algn="ctr"/>
              <a:r>
                <a:rPr lang="en-US" sz="1287" dirty="0">
                  <a:solidFill>
                    <a:srgbClr val="000000"/>
                  </a:solidFill>
                  <a:latin typeface="Helv" charset="0"/>
                </a:rPr>
                <a:t>reserved-</a:t>
              </a:r>
            </a:p>
            <a:p>
              <a:pPr algn="ctr"/>
              <a:r>
                <a:rPr lang="en-US" sz="1287" dirty="0">
                  <a:solidFill>
                    <a:srgbClr val="000000"/>
                  </a:solidFill>
                  <a:latin typeface="Helv" charset="0"/>
                </a:rPr>
                <a:t>by</a:t>
              </a:r>
            </a:p>
          </p:txBody>
        </p:sp>
        <p:cxnSp>
          <p:nvCxnSpPr>
            <p:cNvPr id="23" name="Straight Connector 22">
              <a:extLst>
                <a:ext uri="{FF2B5EF4-FFF2-40B4-BE49-F238E27FC236}">
                  <a16:creationId xmlns:a16="http://schemas.microsoft.com/office/drawing/2014/main" id="{173E3414-4892-42F5-BF9C-167D0137E4CD}"/>
                </a:ext>
              </a:extLst>
            </p:cNvPr>
            <p:cNvCxnSpPr>
              <a:cxnSpLocks/>
              <a:stCxn id="17" idx="1"/>
              <a:endCxn id="22" idx="3"/>
            </p:cNvCxnSpPr>
            <p:nvPr/>
          </p:nvCxnSpPr>
          <p:spPr>
            <a:xfrm flipH="1" flipV="1">
              <a:off x="3296079" y="5636001"/>
              <a:ext cx="665972" cy="716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45CC53E-6A86-4583-96DE-2819F5AEEEC8}"/>
                </a:ext>
              </a:extLst>
            </p:cNvPr>
            <p:cNvCxnSpPr>
              <a:stCxn id="22" idx="1"/>
              <a:endCxn id="19" idx="3"/>
            </p:cNvCxnSpPr>
            <p:nvPr/>
          </p:nvCxnSpPr>
          <p:spPr>
            <a:xfrm flipH="1">
              <a:off x="1910203" y="5636000"/>
              <a:ext cx="594454"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a16="http://schemas.microsoft.com/office/drawing/2014/main" id="{9F6A83BD-A969-4E2B-AB0C-6A9D3A2BD49E}"/>
              </a:ext>
            </a:extLst>
          </p:cNvPr>
          <p:cNvSpPr/>
          <p:nvPr/>
        </p:nvSpPr>
        <p:spPr>
          <a:xfrm>
            <a:off x="7184918" y="5039209"/>
            <a:ext cx="583524" cy="330504"/>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name</a:t>
            </a:r>
          </a:p>
        </p:txBody>
      </p:sp>
      <p:cxnSp>
        <p:nvCxnSpPr>
          <p:cNvPr id="26" name="Straight Connector 25">
            <a:extLst>
              <a:ext uri="{FF2B5EF4-FFF2-40B4-BE49-F238E27FC236}">
                <a16:creationId xmlns:a16="http://schemas.microsoft.com/office/drawing/2014/main" id="{FA332E0D-56A9-4E92-B8FA-4583B9014C20}"/>
              </a:ext>
            </a:extLst>
          </p:cNvPr>
          <p:cNvCxnSpPr>
            <a:cxnSpLocks/>
            <a:stCxn id="25" idx="4"/>
            <a:endCxn id="17" idx="0"/>
          </p:cNvCxnSpPr>
          <p:nvPr/>
        </p:nvCxnSpPr>
        <p:spPr>
          <a:xfrm>
            <a:off x="7476680" y="5369713"/>
            <a:ext cx="66682" cy="5221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403F3A72-78D4-4B2D-9B9E-3260011E9F46}"/>
              </a:ext>
            </a:extLst>
          </p:cNvPr>
          <p:cNvSpPr/>
          <p:nvPr/>
        </p:nvSpPr>
        <p:spPr>
          <a:xfrm>
            <a:off x="2659037" y="5514709"/>
            <a:ext cx="766492" cy="283522"/>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u="sng" dirty="0">
                <a:solidFill>
                  <a:schemeClr val="tx1"/>
                </a:solidFill>
              </a:rPr>
              <a:t>Activity#</a:t>
            </a:r>
          </a:p>
        </p:txBody>
      </p:sp>
      <p:sp>
        <p:nvSpPr>
          <p:cNvPr id="28" name="Oval 27">
            <a:extLst>
              <a:ext uri="{FF2B5EF4-FFF2-40B4-BE49-F238E27FC236}">
                <a16:creationId xmlns:a16="http://schemas.microsoft.com/office/drawing/2014/main" id="{8DFC88C6-0D39-4A07-9556-1F88EF676AFA}"/>
              </a:ext>
            </a:extLst>
          </p:cNvPr>
          <p:cNvSpPr/>
          <p:nvPr/>
        </p:nvSpPr>
        <p:spPr>
          <a:xfrm>
            <a:off x="2844802" y="5113880"/>
            <a:ext cx="802010" cy="330504"/>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tx1"/>
                </a:solidFill>
              </a:rPr>
              <a:t>type</a:t>
            </a:r>
          </a:p>
        </p:txBody>
      </p:sp>
      <p:cxnSp>
        <p:nvCxnSpPr>
          <p:cNvPr id="29" name="Straight Connector 28">
            <a:extLst>
              <a:ext uri="{FF2B5EF4-FFF2-40B4-BE49-F238E27FC236}">
                <a16:creationId xmlns:a16="http://schemas.microsoft.com/office/drawing/2014/main" id="{68C212C9-FA00-4E38-8D52-F3736E2058FD}"/>
              </a:ext>
            </a:extLst>
          </p:cNvPr>
          <p:cNvCxnSpPr>
            <a:stCxn id="28" idx="4"/>
            <a:endCxn id="19" idx="0"/>
          </p:cNvCxnSpPr>
          <p:nvPr/>
        </p:nvCxnSpPr>
        <p:spPr>
          <a:xfrm>
            <a:off x="3245807" y="5444384"/>
            <a:ext cx="1041293" cy="4481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B37F7C1B-8230-4144-B012-223A3C9B5581}"/>
              </a:ext>
            </a:extLst>
          </p:cNvPr>
          <p:cNvSpPr/>
          <p:nvPr/>
        </p:nvSpPr>
        <p:spPr>
          <a:xfrm>
            <a:off x="4154955" y="4927414"/>
            <a:ext cx="637401" cy="269605"/>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err="1">
                <a:solidFill>
                  <a:schemeClr val="tx1"/>
                </a:solidFill>
              </a:rPr>
              <a:t>endtime</a:t>
            </a:r>
            <a:endParaRPr lang="en-US" sz="900" dirty="0">
              <a:solidFill>
                <a:schemeClr val="tx1"/>
              </a:solidFill>
            </a:endParaRPr>
          </a:p>
        </p:txBody>
      </p:sp>
      <p:sp>
        <p:nvSpPr>
          <p:cNvPr id="31" name="Oval 30">
            <a:extLst>
              <a:ext uri="{FF2B5EF4-FFF2-40B4-BE49-F238E27FC236}">
                <a16:creationId xmlns:a16="http://schemas.microsoft.com/office/drawing/2014/main" id="{74A523C6-AE88-4645-A8AF-A89D502051E2}"/>
              </a:ext>
            </a:extLst>
          </p:cNvPr>
          <p:cNvSpPr/>
          <p:nvPr/>
        </p:nvSpPr>
        <p:spPr>
          <a:xfrm>
            <a:off x="4555169" y="5233419"/>
            <a:ext cx="637401" cy="273845"/>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rPr>
              <a:t>location</a:t>
            </a:r>
          </a:p>
        </p:txBody>
      </p:sp>
      <p:cxnSp>
        <p:nvCxnSpPr>
          <p:cNvPr id="32" name="Straight Connector 31">
            <a:extLst>
              <a:ext uri="{FF2B5EF4-FFF2-40B4-BE49-F238E27FC236}">
                <a16:creationId xmlns:a16="http://schemas.microsoft.com/office/drawing/2014/main" id="{1A45CA17-98E6-40EC-ACB2-AC48DF340981}"/>
              </a:ext>
            </a:extLst>
          </p:cNvPr>
          <p:cNvCxnSpPr>
            <a:stCxn id="30" idx="4"/>
            <a:endCxn id="19" idx="0"/>
          </p:cNvCxnSpPr>
          <p:nvPr/>
        </p:nvCxnSpPr>
        <p:spPr>
          <a:xfrm flipH="1">
            <a:off x="4287100" y="5197019"/>
            <a:ext cx="186556" cy="6955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AE133E3-8972-4110-B74C-578729D73BBD}"/>
              </a:ext>
            </a:extLst>
          </p:cNvPr>
          <p:cNvCxnSpPr>
            <a:stCxn id="31" idx="3"/>
            <a:endCxn id="19" idx="0"/>
          </p:cNvCxnSpPr>
          <p:nvPr/>
        </p:nvCxnSpPr>
        <p:spPr>
          <a:xfrm flipH="1">
            <a:off x="4287100" y="5467160"/>
            <a:ext cx="361414" cy="425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545B4E02-EFC7-4504-9221-79F9F5A8F105}"/>
              </a:ext>
            </a:extLst>
          </p:cNvPr>
          <p:cNvSpPr/>
          <p:nvPr/>
        </p:nvSpPr>
        <p:spPr>
          <a:xfrm>
            <a:off x="8369302" y="5586812"/>
            <a:ext cx="961603" cy="224727"/>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phone</a:t>
            </a:r>
            <a:endParaRPr lang="en-US" sz="1000" dirty="0">
              <a:solidFill>
                <a:schemeClr val="tx1"/>
              </a:solidFill>
            </a:endParaRPr>
          </a:p>
        </p:txBody>
      </p:sp>
      <p:cxnSp>
        <p:nvCxnSpPr>
          <p:cNvPr id="37" name="Straight Connector 36">
            <a:extLst>
              <a:ext uri="{FF2B5EF4-FFF2-40B4-BE49-F238E27FC236}">
                <a16:creationId xmlns:a16="http://schemas.microsoft.com/office/drawing/2014/main" id="{3C75D35F-8CA0-45F3-903A-E96BC92952F7}"/>
              </a:ext>
            </a:extLst>
          </p:cNvPr>
          <p:cNvCxnSpPr>
            <a:cxnSpLocks/>
            <a:stCxn id="17" idx="0"/>
            <a:endCxn id="36" idx="2"/>
          </p:cNvCxnSpPr>
          <p:nvPr/>
        </p:nvCxnSpPr>
        <p:spPr>
          <a:xfrm flipV="1">
            <a:off x="7543362" y="5699176"/>
            <a:ext cx="825940" cy="1926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a16="http://schemas.microsoft.com/office/drawing/2014/main" id="{44D4569E-B9F4-45C3-9B18-128AC88B4D2E}"/>
              </a:ext>
            </a:extLst>
          </p:cNvPr>
          <p:cNvSpPr>
            <a:spLocks noChangeArrowheads="1"/>
          </p:cNvSpPr>
          <p:nvPr/>
        </p:nvSpPr>
        <p:spPr bwMode="auto">
          <a:xfrm>
            <a:off x="699601" y="4129871"/>
            <a:ext cx="1390495" cy="302028"/>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287" dirty="0"/>
              <a:t>Equipment</a:t>
            </a:r>
          </a:p>
        </p:txBody>
      </p:sp>
      <p:sp>
        <p:nvSpPr>
          <p:cNvPr id="39" name="AutoShape 66">
            <a:extLst>
              <a:ext uri="{FF2B5EF4-FFF2-40B4-BE49-F238E27FC236}">
                <a16:creationId xmlns:a16="http://schemas.microsoft.com/office/drawing/2014/main" id="{D93B060B-47CC-4713-8F81-9BB43380802D}"/>
              </a:ext>
            </a:extLst>
          </p:cNvPr>
          <p:cNvSpPr>
            <a:spLocks noChangeArrowheads="1"/>
          </p:cNvSpPr>
          <p:nvPr/>
        </p:nvSpPr>
        <p:spPr bwMode="auto">
          <a:xfrm>
            <a:off x="1081256" y="5114412"/>
            <a:ext cx="727396" cy="480447"/>
          </a:xfrm>
          <a:prstGeom prst="diamond">
            <a:avLst/>
          </a:prstGeom>
          <a:solidFill>
            <a:schemeClr val="accent6">
              <a:lumMod val="20000"/>
              <a:lumOff val="80000"/>
            </a:schemeClr>
          </a:solidFill>
          <a:ln w="12700">
            <a:solidFill>
              <a:schemeClr val="accent6">
                <a:lumMod val="60000"/>
                <a:lumOff val="40000"/>
              </a:schemeClr>
            </a:solidFill>
            <a:miter lim="800000"/>
            <a:headEnd/>
            <a:tailEnd/>
          </a:ln>
          <a:effectLst>
            <a:outerShdw blurRad="50800" dist="76200" dir="8100000" algn="tr" rotWithShape="0">
              <a:prstClr val="black">
                <a:alpha val="40000"/>
              </a:prstClr>
            </a:outerShdw>
          </a:effectLst>
        </p:spPr>
        <p:txBody>
          <a:bodyPr wrap="none" lIns="0" tIns="0" rIns="0" bIns="0" anchor="ctr" anchorCtr="0">
            <a:noAutofit/>
          </a:bodyPr>
          <a:lstStyle/>
          <a:p>
            <a:pPr algn="ctr"/>
            <a:r>
              <a:rPr lang="en-US" sz="1287" dirty="0">
                <a:solidFill>
                  <a:srgbClr val="000000"/>
                </a:solidFill>
                <a:latin typeface="Helv" charset="0"/>
              </a:rPr>
              <a:t>needs</a:t>
            </a:r>
          </a:p>
        </p:txBody>
      </p:sp>
      <p:cxnSp>
        <p:nvCxnSpPr>
          <p:cNvPr id="40" name="Straight Connector 39">
            <a:extLst>
              <a:ext uri="{FF2B5EF4-FFF2-40B4-BE49-F238E27FC236}">
                <a16:creationId xmlns:a16="http://schemas.microsoft.com/office/drawing/2014/main" id="{4850AC19-CC73-4F3B-A1F6-42143E6575FD}"/>
              </a:ext>
            </a:extLst>
          </p:cNvPr>
          <p:cNvCxnSpPr>
            <a:cxnSpLocks/>
            <a:stCxn id="19" idx="1"/>
          </p:cNvCxnSpPr>
          <p:nvPr/>
        </p:nvCxnSpPr>
        <p:spPr>
          <a:xfrm flipH="1" flipV="1">
            <a:off x="1566416" y="5541698"/>
            <a:ext cx="2025436" cy="5018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F4C3463-F812-4210-90E7-ECC44A1CC82A}"/>
              </a:ext>
            </a:extLst>
          </p:cNvPr>
          <p:cNvCxnSpPr>
            <a:stCxn id="38" idx="2"/>
            <a:endCxn id="39" idx="0"/>
          </p:cNvCxnSpPr>
          <p:nvPr/>
        </p:nvCxnSpPr>
        <p:spPr>
          <a:xfrm>
            <a:off x="1394849" y="4431899"/>
            <a:ext cx="50105" cy="682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angle 21">
            <a:extLst>
              <a:ext uri="{FF2B5EF4-FFF2-40B4-BE49-F238E27FC236}">
                <a16:creationId xmlns:a16="http://schemas.microsoft.com/office/drawing/2014/main" id="{470A332A-2E66-4AC2-AED0-5EAC6EA7D84A}"/>
              </a:ext>
            </a:extLst>
          </p:cNvPr>
          <p:cNvSpPr>
            <a:spLocks noChangeArrowheads="1"/>
          </p:cNvSpPr>
          <p:nvPr/>
        </p:nvSpPr>
        <p:spPr bwMode="auto">
          <a:xfrm>
            <a:off x="1445680" y="4530928"/>
            <a:ext cx="536390" cy="2835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4626" tIns="42314" rIns="84626" bIns="42314">
            <a:spAutoFit/>
          </a:bodyPr>
          <a:lstStyle/>
          <a:p>
            <a:r>
              <a:rPr lang="en-US" sz="1287" dirty="0">
                <a:latin typeface="Helv" charset="0"/>
              </a:rPr>
              <a:t>(0,N)</a:t>
            </a:r>
          </a:p>
        </p:txBody>
      </p:sp>
      <p:sp>
        <p:nvSpPr>
          <p:cNvPr id="43" name="Oval 42">
            <a:extLst>
              <a:ext uri="{FF2B5EF4-FFF2-40B4-BE49-F238E27FC236}">
                <a16:creationId xmlns:a16="http://schemas.microsoft.com/office/drawing/2014/main" id="{60F274DC-B03B-45BB-A3A7-C4743F237209}"/>
              </a:ext>
            </a:extLst>
          </p:cNvPr>
          <p:cNvSpPr/>
          <p:nvPr/>
        </p:nvSpPr>
        <p:spPr>
          <a:xfrm>
            <a:off x="699601" y="3374147"/>
            <a:ext cx="802010" cy="330504"/>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u="sng" dirty="0">
                <a:solidFill>
                  <a:schemeClr val="tx1"/>
                </a:solidFill>
              </a:rPr>
              <a:t>E#</a:t>
            </a:r>
          </a:p>
        </p:txBody>
      </p:sp>
      <p:cxnSp>
        <p:nvCxnSpPr>
          <p:cNvPr id="44" name="Straight Connector 43">
            <a:extLst>
              <a:ext uri="{FF2B5EF4-FFF2-40B4-BE49-F238E27FC236}">
                <a16:creationId xmlns:a16="http://schemas.microsoft.com/office/drawing/2014/main" id="{E3DF885E-2888-4D29-BCB5-48A28E6E213F}"/>
              </a:ext>
            </a:extLst>
          </p:cNvPr>
          <p:cNvCxnSpPr>
            <a:cxnSpLocks/>
            <a:stCxn id="43" idx="4"/>
            <a:endCxn id="38" idx="0"/>
          </p:cNvCxnSpPr>
          <p:nvPr/>
        </p:nvCxnSpPr>
        <p:spPr>
          <a:xfrm>
            <a:off x="1100606" y="3704651"/>
            <a:ext cx="294243" cy="425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Rectangle 21">
            <a:extLst>
              <a:ext uri="{FF2B5EF4-FFF2-40B4-BE49-F238E27FC236}">
                <a16:creationId xmlns:a16="http://schemas.microsoft.com/office/drawing/2014/main" id="{4C127A2F-41D9-4928-A510-B49BEA2B9670}"/>
              </a:ext>
            </a:extLst>
          </p:cNvPr>
          <p:cNvSpPr>
            <a:spLocks noChangeArrowheads="1"/>
          </p:cNvSpPr>
          <p:nvPr/>
        </p:nvSpPr>
        <p:spPr bwMode="auto">
          <a:xfrm>
            <a:off x="3018113" y="6003869"/>
            <a:ext cx="555626" cy="2835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4626" tIns="42314" rIns="84626" bIns="42314">
            <a:spAutoFit/>
          </a:bodyPr>
          <a:lstStyle/>
          <a:p>
            <a:r>
              <a:rPr lang="en-US" sz="1287" dirty="0">
                <a:latin typeface="Helv" charset="0"/>
              </a:rPr>
              <a:t>(0,M)</a:t>
            </a:r>
          </a:p>
        </p:txBody>
      </p:sp>
      <p:sp>
        <p:nvSpPr>
          <p:cNvPr id="49" name="Oval 48">
            <a:extLst>
              <a:ext uri="{FF2B5EF4-FFF2-40B4-BE49-F238E27FC236}">
                <a16:creationId xmlns:a16="http://schemas.microsoft.com/office/drawing/2014/main" id="{5FCD280E-4703-4E68-AB8C-7B9DA1AF6A5B}"/>
              </a:ext>
            </a:extLst>
          </p:cNvPr>
          <p:cNvSpPr/>
          <p:nvPr/>
        </p:nvSpPr>
        <p:spPr>
          <a:xfrm>
            <a:off x="1656212" y="3449505"/>
            <a:ext cx="1122188" cy="330504"/>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description</a:t>
            </a:r>
            <a:endParaRPr lang="en-US" sz="1200" u="sng" dirty="0">
              <a:solidFill>
                <a:schemeClr val="tx1"/>
              </a:solidFill>
            </a:endParaRPr>
          </a:p>
        </p:txBody>
      </p:sp>
      <p:cxnSp>
        <p:nvCxnSpPr>
          <p:cNvPr id="51" name="Straight Connector 50">
            <a:extLst>
              <a:ext uri="{FF2B5EF4-FFF2-40B4-BE49-F238E27FC236}">
                <a16:creationId xmlns:a16="http://schemas.microsoft.com/office/drawing/2014/main" id="{A5D0CBB2-167B-4F6F-BD0C-708AE0D33646}"/>
              </a:ext>
            </a:extLst>
          </p:cNvPr>
          <p:cNvCxnSpPr>
            <a:cxnSpLocks/>
            <a:stCxn id="49" idx="3"/>
          </p:cNvCxnSpPr>
          <p:nvPr/>
        </p:nvCxnSpPr>
        <p:spPr>
          <a:xfrm flipH="1">
            <a:off x="1419901" y="3731608"/>
            <a:ext cx="400652" cy="3955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567A6A4-9753-44BC-AA46-C31277F11165}"/>
              </a:ext>
            </a:extLst>
          </p:cNvPr>
          <p:cNvSpPr txBox="1"/>
          <p:nvPr/>
        </p:nvSpPr>
        <p:spPr>
          <a:xfrm>
            <a:off x="3349074" y="371011"/>
            <a:ext cx="4204411" cy="584775"/>
          </a:xfrm>
          <a:prstGeom prst="rect">
            <a:avLst/>
          </a:prstGeom>
          <a:noFill/>
        </p:spPr>
        <p:txBody>
          <a:bodyPr wrap="square" rtlCol="0">
            <a:spAutoFit/>
          </a:bodyPr>
          <a:lstStyle/>
          <a:p>
            <a:pPr algn="ctr"/>
            <a:r>
              <a:rPr lang="en-US" sz="3200" dirty="0">
                <a:solidFill>
                  <a:schemeClr val="bg1"/>
                </a:solidFill>
              </a:rPr>
              <a:t>Conceptual Model</a:t>
            </a:r>
          </a:p>
        </p:txBody>
      </p:sp>
      <p:sp>
        <p:nvSpPr>
          <p:cNvPr id="3" name="TextBox 2">
            <a:extLst>
              <a:ext uri="{FF2B5EF4-FFF2-40B4-BE49-F238E27FC236}">
                <a16:creationId xmlns:a16="http://schemas.microsoft.com/office/drawing/2014/main" id="{54436F16-B2F5-44C0-A94E-D6F0D89949B4}"/>
              </a:ext>
            </a:extLst>
          </p:cNvPr>
          <p:cNvSpPr txBox="1"/>
          <p:nvPr/>
        </p:nvSpPr>
        <p:spPr>
          <a:xfrm>
            <a:off x="960325" y="1410537"/>
            <a:ext cx="8155767" cy="923330"/>
          </a:xfrm>
          <a:prstGeom prst="rect">
            <a:avLst/>
          </a:prstGeom>
          <a:noFill/>
        </p:spPr>
        <p:txBody>
          <a:bodyPr wrap="square" rtlCol="0">
            <a:spAutoFit/>
          </a:bodyPr>
          <a:lstStyle/>
          <a:p>
            <a:r>
              <a:rPr lang="en-US" dirty="0">
                <a:solidFill>
                  <a:schemeClr val="bg1"/>
                </a:solidFill>
              </a:rPr>
              <a:t>Note: Inherent assumptions in this model.</a:t>
            </a:r>
          </a:p>
          <a:p>
            <a:r>
              <a:rPr lang="en-US" dirty="0">
                <a:solidFill>
                  <a:schemeClr val="bg1"/>
                </a:solidFill>
              </a:rPr>
              <a:t>What other assumptions might a designer make and how would it affect the model?  </a:t>
            </a:r>
          </a:p>
        </p:txBody>
      </p:sp>
    </p:spTree>
    <p:extLst>
      <p:ext uri="{BB962C8B-B14F-4D97-AF65-F5344CB8AC3E}">
        <p14:creationId xmlns:p14="http://schemas.microsoft.com/office/powerpoint/2010/main" val="932952906"/>
      </p:ext>
    </p:extLst>
  </p:cSld>
  <p:clrMapOvr>
    <a:masterClrMapping/>
  </p:clrMapOvr>
</p:sld>
</file>

<file path=ppt/theme/theme1.xml><?xml version="1.0" encoding="utf-8"?>
<a:theme xmlns:a="http://schemas.openxmlformats.org/drawingml/2006/main" name="MatrixVTI">
  <a:themeElements>
    <a:clrScheme name="AnalogousFromLightSeedRightStep">
      <a:dk1>
        <a:srgbClr val="000000"/>
      </a:dk1>
      <a:lt1>
        <a:srgbClr val="FFFFFF"/>
      </a:lt1>
      <a:dk2>
        <a:srgbClr val="243541"/>
      </a:dk2>
      <a:lt2>
        <a:srgbClr val="E8E4E2"/>
      </a:lt2>
      <a:accent1>
        <a:srgbClr val="83A6BC"/>
      </a:accent1>
      <a:accent2>
        <a:srgbClr val="7F8BBA"/>
      </a:accent2>
      <a:accent3>
        <a:srgbClr val="A196C6"/>
      </a:accent3>
      <a:accent4>
        <a:srgbClr val="A47FBA"/>
      </a:accent4>
      <a:accent5>
        <a:srgbClr val="C492C2"/>
      </a:accent5>
      <a:accent6>
        <a:srgbClr val="BA7F9E"/>
      </a:accent6>
      <a:hlink>
        <a:srgbClr val="A6775A"/>
      </a:hlink>
      <a:folHlink>
        <a:srgbClr val="7F7F7F"/>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docProps/app.xml><?xml version="1.0" encoding="utf-8"?>
<Properties xmlns="http://schemas.openxmlformats.org/officeDocument/2006/extended-properties" xmlns:vt="http://schemas.openxmlformats.org/officeDocument/2006/docPropsVTypes">
  <TotalTime>1982</TotalTime>
  <Words>258</Words>
  <Application>Microsoft Office PowerPoint</Application>
  <PresentationFormat>Widescreen</PresentationFormat>
  <Paragraphs>58</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Amasis MT Pro</vt:lpstr>
      <vt:lpstr>Arial</vt:lpstr>
      <vt:lpstr>Avenir Next LT Pro</vt:lpstr>
      <vt:lpstr>Bahnschrift</vt:lpstr>
      <vt:lpstr>Helv</vt:lpstr>
      <vt:lpstr>Times New Roman</vt:lpstr>
      <vt:lpstr>MatrixVTI</vt:lpstr>
      <vt:lpstr>CIS 8040</vt:lpstr>
      <vt:lpstr>Description of database design problem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8040</dc:title>
  <dc:creator>Veda Storey</dc:creator>
  <cp:lastModifiedBy>Veda C Storey</cp:lastModifiedBy>
  <cp:revision>5</cp:revision>
  <dcterms:created xsi:type="dcterms:W3CDTF">2022-08-17T17:14:50Z</dcterms:created>
  <dcterms:modified xsi:type="dcterms:W3CDTF">2024-01-06T00:40:14Z</dcterms:modified>
</cp:coreProperties>
</file>