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20"/>
  </p:notesMasterIdLst>
  <p:sldIdLst>
    <p:sldId id="340" r:id="rId2"/>
    <p:sldId id="342" r:id="rId3"/>
    <p:sldId id="335" r:id="rId4"/>
    <p:sldId id="343" r:id="rId5"/>
    <p:sldId id="344" r:id="rId6"/>
    <p:sldId id="260" r:id="rId7"/>
    <p:sldId id="262" r:id="rId8"/>
    <p:sldId id="354" r:id="rId9"/>
    <p:sldId id="355" r:id="rId10"/>
    <p:sldId id="356" r:id="rId11"/>
    <p:sldId id="315" r:id="rId12"/>
    <p:sldId id="268" r:id="rId13"/>
    <p:sldId id="361" r:id="rId14"/>
    <p:sldId id="274" r:id="rId15"/>
    <p:sldId id="365" r:id="rId16"/>
    <p:sldId id="275" r:id="rId17"/>
    <p:sldId id="296" r:id="rId18"/>
    <p:sldId id="314"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D57A15"/>
    <a:srgbClr val="5F978D"/>
    <a:srgbClr val="7B7ABB"/>
    <a:srgbClr val="0000CC"/>
    <a:srgbClr val="339966"/>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0" autoAdjust="0"/>
    <p:restoredTop sz="94526" autoAdjust="0"/>
  </p:normalViewPr>
  <p:slideViewPr>
    <p:cSldViewPr>
      <p:cViewPr varScale="1">
        <p:scale>
          <a:sx n="140" d="100"/>
          <a:sy n="140" d="100"/>
        </p:scale>
        <p:origin x="702" y="126"/>
      </p:cViewPr>
      <p:guideLst>
        <p:guide orient="horz" pos="2160"/>
        <p:guide pos="2880"/>
      </p:guideLst>
    </p:cSldViewPr>
  </p:slideViewPr>
  <p:notesTextViewPr>
    <p:cViewPr>
      <p:scale>
        <a:sx n="100" d="100"/>
        <a:sy n="100" d="100"/>
      </p:scale>
      <p:origin x="0" y="0"/>
    </p:cViewPr>
  </p:notesTextViewPr>
  <p:notesViewPr>
    <p:cSldViewPr>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E127F6F-CC60-4111-9B3C-493A1D278AAA}" type="slidenum">
              <a:rPr lang="en-US"/>
              <a:pPr/>
              <a:t>‹#›</a:t>
            </a:fld>
            <a:endParaRPr lang="en-US"/>
          </a:p>
        </p:txBody>
      </p:sp>
    </p:spTree>
    <p:extLst>
      <p:ext uri="{BB962C8B-B14F-4D97-AF65-F5344CB8AC3E}">
        <p14:creationId xmlns:p14="http://schemas.microsoft.com/office/powerpoint/2010/main" val="2986404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Rot="1" noChangeAspect="1" noChangeArrowheads="1" noTextEdit="1"/>
          </p:cNvSpPr>
          <p:nvPr>
            <p:ph type="sldImg"/>
          </p:nvPr>
        </p:nvSpPr>
        <p:spPr>
          <a:ln/>
        </p:spPr>
      </p:sp>
      <p:sp>
        <p:nvSpPr>
          <p:cNvPr id="1638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99759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373185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Note that you must define parent tables before child tables. In this case, you must define ARTIST before WORK. If you try to reverse the order of definition, the DBMS will generate an error message on the FOREIGN KEY constraint because it will not yet know about the ARTIST table.</a:t>
            </a:r>
          </a:p>
          <a:p>
            <a:r>
              <a:rPr lang="en-US" dirty="0"/>
              <a:t>Similarly, you must delete tables in the opposite order. You must DROP (described later in this chapter) a child before a parent. Better SQL parsers would sort out all of this so that statement order would not matter, but, alas, that’s not the way it’s done! Just remember the following: </a:t>
            </a:r>
            <a:r>
              <a:rPr lang="en-US" i="1" dirty="0"/>
              <a:t>Parents are first in and last out.</a:t>
            </a:r>
            <a:endParaRPr lang="en-US" dirty="0">
              <a:latin typeface="Arial" panose="020B0604020202020204" pitchFamily="34" charset="0"/>
            </a:endParaRPr>
          </a:p>
        </p:txBody>
      </p:sp>
    </p:spTree>
    <p:extLst>
      <p:ext uri="{BB962C8B-B14F-4D97-AF65-F5344CB8AC3E}">
        <p14:creationId xmlns:p14="http://schemas.microsoft.com/office/powerpoint/2010/main" val="2689315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D60086-F682-459E-8FDA-3F3C7A276486}" type="slidenum">
              <a:rPr lang="en-US"/>
              <a:pPr eaLnBrk="1" hangingPunct="1"/>
              <a:t>12</a:t>
            </a:fld>
            <a:endParaRPr 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56852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8996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DBMS will enforce all referential integrity constraints when processing UPDATE commands.</a:t>
            </a:r>
          </a:p>
          <a:p>
            <a:r>
              <a:rPr lang="en-US" dirty="0"/>
              <a:t>For the VRG database, all keys are surrogate keys, but for tables with data keys, the DBMS will cascade or disallow (NO ACTION) updates according to the specification in the FOREIGN KEY constraint.</a:t>
            </a:r>
          </a:p>
          <a:p>
            <a:r>
              <a:rPr lang="en-US" dirty="0"/>
              <a:t>Also, if there is a FOREIGN KEY constraint, the DBMS will enforce the referential integrity constraint on updates to a foreign key.</a:t>
            </a:r>
            <a:endParaRPr lang="en-US" dirty="0">
              <a:latin typeface="Arial" panose="020B0604020202020204" pitchFamily="34" charset="0"/>
            </a:endParaRPr>
          </a:p>
        </p:txBody>
      </p:sp>
    </p:spTree>
    <p:extLst>
      <p:ext uri="{BB962C8B-B14F-4D97-AF65-F5344CB8AC3E}">
        <p14:creationId xmlns:p14="http://schemas.microsoft.com/office/powerpoint/2010/main" val="297715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464728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409740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endParaRPr>
          </a:p>
        </p:txBody>
      </p:sp>
      <p:sp>
        <p:nvSpPr>
          <p:cNvPr id="1249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5F31A1-CB58-481A-B66D-DF758424BB99}" type="slidenum">
              <a:rPr lang="en-US"/>
              <a:pPr eaLnBrk="1" hangingPunct="1"/>
              <a:t>17</a:t>
            </a:fld>
            <a:endParaRPr lang="en-US"/>
          </a:p>
        </p:txBody>
      </p:sp>
    </p:spTree>
    <p:extLst>
      <p:ext uri="{BB962C8B-B14F-4D97-AF65-F5344CB8AC3E}">
        <p14:creationId xmlns:p14="http://schemas.microsoft.com/office/powerpoint/2010/main" val="851721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xfrm>
            <a:off x="1152525" y="692150"/>
            <a:ext cx="4554538" cy="3416300"/>
          </a:xfrm>
          <a:ln/>
        </p:spPr>
      </p:sp>
      <p:sp>
        <p:nvSpPr>
          <p:cNvPr id="1259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0" tIns="44446" rIns="90480" bIns="44446"/>
          <a:lstStyle/>
          <a:p>
            <a:endParaRPr lang="en-US">
              <a:latin typeface="Arial" panose="020B0604020202020204" pitchFamily="34" charset="0"/>
            </a:endParaRPr>
          </a:p>
        </p:txBody>
      </p:sp>
    </p:spTree>
    <p:extLst>
      <p:ext uri="{BB962C8B-B14F-4D97-AF65-F5344CB8AC3E}">
        <p14:creationId xmlns:p14="http://schemas.microsoft.com/office/powerpoint/2010/main" val="329477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B097F1B-80EA-47CD-95DB-E8DEA40B3352}" type="slidenum">
              <a:rPr lang="en-US" smtClean="0"/>
              <a:pPr>
                <a:defRPr/>
              </a:pPr>
              <a:t>2</a:t>
            </a:fld>
            <a:endParaRPr lang="en-US"/>
          </a:p>
        </p:txBody>
      </p:sp>
    </p:spTree>
    <p:extLst>
      <p:ext uri="{BB962C8B-B14F-4D97-AF65-F5344CB8AC3E}">
        <p14:creationId xmlns:p14="http://schemas.microsoft.com/office/powerpoint/2010/main" val="3387330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1323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5899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5744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857300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3007359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2768301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extLst>
      <p:ext uri="{BB962C8B-B14F-4D97-AF65-F5344CB8AC3E}">
        <p14:creationId xmlns:p14="http://schemas.microsoft.com/office/powerpoint/2010/main" val="1614718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5F978D"/>
          </a:solidFill>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a:xfrm>
            <a:off x="457200" y="6248400"/>
            <a:ext cx="5486400" cy="476250"/>
          </a:xfrm>
        </p:spPr>
        <p:txBody>
          <a:bodyPr/>
          <a:lstStyle>
            <a:lvl1pPr>
              <a:defRPr smtClean="0">
                <a:solidFill>
                  <a:srgbClr val="0000CC"/>
                </a:solidFill>
              </a:defRPr>
            </a:lvl1pPr>
          </a:lstStyle>
          <a:p>
            <a:pPr>
              <a:defRPr/>
            </a:pPr>
            <a:r>
              <a:rPr lang="en-US">
                <a:solidFill>
                  <a:srgbClr val="D57A15"/>
                </a:solidFill>
              </a:rPr>
              <a:t>DATABASE PROCESSING</a:t>
            </a:r>
            <a:endParaRPr lang="en-US" dirty="0">
              <a:solidFill>
                <a:srgbClr val="5F978D"/>
              </a:solidFill>
            </a:endParaRPr>
          </a:p>
        </p:txBody>
      </p:sp>
      <p:sp>
        <p:nvSpPr>
          <p:cNvPr id="5" name="Slide Number Placeholder 4"/>
          <p:cNvSpPr>
            <a:spLocks noGrp="1"/>
          </p:cNvSpPr>
          <p:nvPr>
            <p:ph type="sldNum" sz="quarter" idx="11"/>
          </p:nvPr>
        </p:nvSpPr>
        <p:spPr/>
        <p:txBody>
          <a:bodyPr/>
          <a:lstStyle>
            <a:lvl1pPr>
              <a:defRPr dirty="0" smtClean="0">
                <a:solidFill>
                  <a:srgbClr val="7B7ABB"/>
                </a:solidFill>
              </a:defRPr>
            </a:lvl1pPr>
          </a:lstStyle>
          <a:p>
            <a:r>
              <a:rPr lang="en-US"/>
              <a:t>7-</a:t>
            </a:r>
            <a:fld id="{913D2A7E-A54E-4090-9082-52F3C57E86FD}" type="slidenum">
              <a:rPr lang="en-US" smtClean="0"/>
              <a:pPr/>
              <a:t>‹#›</a:t>
            </a:fld>
            <a:endParaRPr lang="en-US"/>
          </a:p>
          <a:p>
            <a:endParaRPr lang="en-US"/>
          </a:p>
        </p:txBody>
      </p:sp>
    </p:spTree>
    <p:extLst>
      <p:ext uri="{BB962C8B-B14F-4D97-AF65-F5344CB8AC3E}">
        <p14:creationId xmlns:p14="http://schemas.microsoft.com/office/powerpoint/2010/main" val="185401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DATABASE PROCESSING</a:t>
            </a:r>
            <a:endParaRPr lang="en-US" dirty="0">
              <a:solidFill>
                <a:srgbClr val="5F978D"/>
              </a:solidFill>
            </a:endParaRPr>
          </a:p>
        </p:txBody>
      </p:sp>
      <p:sp>
        <p:nvSpPr>
          <p:cNvPr id="5" name="Rectangle 6"/>
          <p:cNvSpPr>
            <a:spLocks noGrp="1" noChangeArrowheads="1"/>
          </p:cNvSpPr>
          <p:nvPr>
            <p:ph type="sldNum" sz="quarter" idx="11"/>
          </p:nvPr>
        </p:nvSpPr>
        <p:spPr>
          <a:ln/>
        </p:spPr>
        <p:txBody>
          <a:bodyPr/>
          <a:lstStyle>
            <a:lvl1pPr>
              <a:defRPr/>
            </a:lvl1pPr>
          </a:lstStyle>
          <a:p>
            <a:r>
              <a:rPr lang="en-US"/>
              <a:t>7-</a:t>
            </a:r>
            <a:fld id="{5C29BE9A-2DF3-406A-A132-4557694CD486}" type="slidenum">
              <a:rPr lang="en-US" smtClean="0"/>
              <a:pPr/>
              <a:t>‹#›</a:t>
            </a:fld>
            <a:endParaRPr lang="en-US"/>
          </a:p>
          <a:p>
            <a:endParaRPr lang="en-US"/>
          </a:p>
        </p:txBody>
      </p:sp>
    </p:spTree>
    <p:extLst>
      <p:ext uri="{BB962C8B-B14F-4D97-AF65-F5344CB8AC3E}">
        <p14:creationId xmlns:p14="http://schemas.microsoft.com/office/powerpoint/2010/main" val="3800206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DATABASE PROCESSING</a:t>
            </a:r>
            <a:endParaRPr lang="en-US" dirty="0">
              <a:solidFill>
                <a:srgbClr val="5F978D"/>
              </a:solidFill>
            </a:endParaRPr>
          </a:p>
        </p:txBody>
      </p:sp>
      <p:sp>
        <p:nvSpPr>
          <p:cNvPr id="5" name="Rectangle 6"/>
          <p:cNvSpPr>
            <a:spLocks noGrp="1" noChangeArrowheads="1"/>
          </p:cNvSpPr>
          <p:nvPr>
            <p:ph type="sldNum" sz="quarter" idx="11"/>
          </p:nvPr>
        </p:nvSpPr>
        <p:spPr>
          <a:ln/>
        </p:spPr>
        <p:txBody>
          <a:bodyPr/>
          <a:lstStyle>
            <a:lvl1pPr>
              <a:defRPr/>
            </a:lvl1pPr>
          </a:lstStyle>
          <a:p>
            <a:r>
              <a:rPr lang="en-US"/>
              <a:t>7-</a:t>
            </a:r>
            <a:fld id="{19E85E32-6044-4588-A941-42F89B49DBA9}" type="slidenum">
              <a:rPr lang="en-US" smtClean="0"/>
              <a:pPr/>
              <a:t>‹#›</a:t>
            </a:fld>
            <a:endParaRPr lang="en-US"/>
          </a:p>
          <a:p>
            <a:endParaRPr lang="en-US"/>
          </a:p>
        </p:txBody>
      </p:sp>
    </p:spTree>
    <p:extLst>
      <p:ext uri="{BB962C8B-B14F-4D97-AF65-F5344CB8AC3E}">
        <p14:creationId xmlns:p14="http://schemas.microsoft.com/office/powerpoint/2010/main" val="350663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rgbClr val="5F978D"/>
          </a:solidFill>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a:solidFill>
                  <a:srgbClr val="D57A15"/>
                </a:solidFill>
              </a:rPr>
              <a:t>DATABASE PROCESSING</a:t>
            </a:r>
            <a:endParaRPr lang="en-US" dirty="0">
              <a:solidFill>
                <a:srgbClr val="5F978D"/>
              </a:solidFill>
            </a:endParaRPr>
          </a:p>
        </p:txBody>
      </p:sp>
      <p:sp>
        <p:nvSpPr>
          <p:cNvPr id="6" name="Rectangle 6"/>
          <p:cNvSpPr>
            <a:spLocks noGrp="1" noChangeArrowheads="1"/>
          </p:cNvSpPr>
          <p:nvPr>
            <p:ph type="sldNum" sz="quarter" idx="11"/>
          </p:nvPr>
        </p:nvSpPr>
        <p:spPr/>
        <p:txBody>
          <a:bodyPr/>
          <a:lstStyle>
            <a:lvl1pPr>
              <a:defRPr dirty="0" smtClean="0">
                <a:solidFill>
                  <a:srgbClr val="7B7ABB"/>
                </a:solidFill>
              </a:defRPr>
            </a:lvl1pPr>
          </a:lstStyle>
          <a:p>
            <a:r>
              <a:rPr lang="en-US"/>
              <a:t>7-</a:t>
            </a:r>
            <a:fld id="{7621CEFD-2E20-43B8-90AE-2288D3C72D87}" type="slidenum">
              <a:rPr lang="en-US" smtClean="0"/>
              <a:pPr/>
              <a:t>‹#›</a:t>
            </a:fld>
            <a:endParaRPr lang="en-US"/>
          </a:p>
          <a:p>
            <a:endParaRPr lang="en-US"/>
          </a:p>
        </p:txBody>
      </p:sp>
    </p:spTree>
    <p:extLst>
      <p:ext uri="{BB962C8B-B14F-4D97-AF65-F5344CB8AC3E}">
        <p14:creationId xmlns:p14="http://schemas.microsoft.com/office/powerpoint/2010/main" val="321570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a:solidFill>
                  <a:srgbClr val="D57A15"/>
                </a:solidFill>
              </a:rPr>
              <a:t>DATABASE PROCESSING</a:t>
            </a:r>
            <a:endParaRPr lang="en-US" dirty="0">
              <a:solidFill>
                <a:srgbClr val="5F978D"/>
              </a:solidFill>
            </a:endParaRPr>
          </a:p>
        </p:txBody>
      </p:sp>
      <p:sp>
        <p:nvSpPr>
          <p:cNvPr id="5" name="Rectangle 6"/>
          <p:cNvSpPr>
            <a:spLocks noGrp="1" noChangeArrowheads="1"/>
          </p:cNvSpPr>
          <p:nvPr>
            <p:ph type="sldNum" sz="quarter" idx="11"/>
          </p:nvPr>
        </p:nvSpPr>
        <p:spPr/>
        <p:txBody>
          <a:bodyPr/>
          <a:lstStyle>
            <a:lvl1pPr>
              <a:defRPr dirty="0" smtClean="0">
                <a:solidFill>
                  <a:srgbClr val="7B7ABB"/>
                </a:solidFill>
              </a:defRPr>
            </a:lvl1pPr>
          </a:lstStyle>
          <a:p>
            <a:r>
              <a:rPr lang="en-US"/>
              <a:t>7-</a:t>
            </a:r>
            <a:fld id="{9986268D-5304-469B-BEE6-DBE66B561B97}" type="slidenum">
              <a:rPr lang="en-US" smtClean="0"/>
              <a:pPr/>
              <a:t>‹#›</a:t>
            </a:fld>
            <a:endParaRPr lang="en-US"/>
          </a:p>
          <a:p>
            <a:endParaRPr lang="en-US"/>
          </a:p>
        </p:txBody>
      </p:sp>
    </p:spTree>
    <p:extLst>
      <p:ext uri="{BB962C8B-B14F-4D97-AF65-F5344CB8AC3E}">
        <p14:creationId xmlns:p14="http://schemas.microsoft.com/office/powerpoint/2010/main" val="358079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DATABASE PROCESSING</a:t>
            </a:r>
            <a:endParaRPr lang="en-US" dirty="0">
              <a:solidFill>
                <a:srgbClr val="5F978D"/>
              </a:solidFill>
            </a:endParaRPr>
          </a:p>
        </p:txBody>
      </p:sp>
      <p:sp>
        <p:nvSpPr>
          <p:cNvPr id="5" name="Rectangle 6"/>
          <p:cNvSpPr>
            <a:spLocks noGrp="1" noChangeArrowheads="1"/>
          </p:cNvSpPr>
          <p:nvPr>
            <p:ph type="sldNum" sz="quarter" idx="11"/>
          </p:nvPr>
        </p:nvSpPr>
        <p:spPr>
          <a:ln/>
        </p:spPr>
        <p:txBody>
          <a:bodyPr/>
          <a:lstStyle>
            <a:lvl1pPr>
              <a:defRPr>
                <a:solidFill>
                  <a:srgbClr val="7B7ABB"/>
                </a:solidFill>
              </a:defRPr>
            </a:lvl1pPr>
          </a:lstStyle>
          <a:p>
            <a:r>
              <a:rPr lang="en-US"/>
              <a:t>7-</a:t>
            </a:r>
            <a:fld id="{0446CB85-8DD0-4804-AC25-BC5B9CB82240}" type="slidenum">
              <a:rPr lang="en-US" smtClean="0"/>
              <a:pPr/>
              <a:t>‹#›</a:t>
            </a:fld>
            <a:endParaRPr lang="en-US"/>
          </a:p>
          <a:p>
            <a:endParaRPr lang="en-US"/>
          </a:p>
        </p:txBody>
      </p:sp>
    </p:spTree>
    <p:extLst>
      <p:ext uri="{BB962C8B-B14F-4D97-AF65-F5344CB8AC3E}">
        <p14:creationId xmlns:p14="http://schemas.microsoft.com/office/powerpoint/2010/main" val="372955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a:solidFill>
                  <a:srgbClr val="D57A15"/>
                </a:solidFill>
              </a:rPr>
              <a:t>DATABASE PROCESSING</a:t>
            </a:r>
            <a:endParaRPr lang="en-US" dirty="0">
              <a:solidFill>
                <a:srgbClr val="5F978D"/>
              </a:solidFill>
            </a:endParaRPr>
          </a:p>
        </p:txBody>
      </p:sp>
      <p:sp>
        <p:nvSpPr>
          <p:cNvPr id="6" name="Rectangle 6"/>
          <p:cNvSpPr>
            <a:spLocks noGrp="1" noChangeArrowheads="1"/>
          </p:cNvSpPr>
          <p:nvPr>
            <p:ph type="sldNum" sz="quarter" idx="11"/>
          </p:nvPr>
        </p:nvSpPr>
        <p:spPr/>
        <p:txBody>
          <a:bodyPr/>
          <a:lstStyle>
            <a:lvl1pPr>
              <a:defRPr dirty="0" smtClean="0">
                <a:solidFill>
                  <a:srgbClr val="7B7ABB"/>
                </a:solidFill>
              </a:defRPr>
            </a:lvl1pPr>
          </a:lstStyle>
          <a:p>
            <a:r>
              <a:rPr lang="en-US"/>
              <a:t>7-</a:t>
            </a:r>
            <a:fld id="{96048BD8-5A51-49B8-83F8-DB48CE29A839}" type="slidenum">
              <a:rPr lang="en-US" smtClean="0"/>
              <a:pPr/>
              <a:t>‹#›</a:t>
            </a:fld>
            <a:endParaRPr lang="en-US"/>
          </a:p>
          <a:p>
            <a:endParaRPr lang="en-US"/>
          </a:p>
        </p:txBody>
      </p:sp>
    </p:spTree>
    <p:extLst>
      <p:ext uri="{BB962C8B-B14F-4D97-AF65-F5344CB8AC3E}">
        <p14:creationId xmlns:p14="http://schemas.microsoft.com/office/powerpoint/2010/main" val="3821361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DATABASE PROCESSING</a:t>
            </a:r>
            <a:endParaRPr lang="en-US" dirty="0">
              <a:solidFill>
                <a:srgbClr val="5F978D"/>
              </a:solidFill>
            </a:endParaRPr>
          </a:p>
        </p:txBody>
      </p:sp>
      <p:sp>
        <p:nvSpPr>
          <p:cNvPr id="8" name="Rectangle 6"/>
          <p:cNvSpPr>
            <a:spLocks noGrp="1" noChangeArrowheads="1"/>
          </p:cNvSpPr>
          <p:nvPr>
            <p:ph type="sldNum" sz="quarter" idx="11"/>
          </p:nvPr>
        </p:nvSpPr>
        <p:spPr>
          <a:ln/>
        </p:spPr>
        <p:txBody>
          <a:bodyPr/>
          <a:lstStyle>
            <a:lvl1pPr>
              <a:defRPr/>
            </a:lvl1pPr>
          </a:lstStyle>
          <a:p>
            <a:r>
              <a:rPr lang="en-US"/>
              <a:t>7-</a:t>
            </a:r>
            <a:fld id="{42778BAB-D727-497B-9675-37B606AC42CA}" type="slidenum">
              <a:rPr lang="en-US" smtClean="0"/>
              <a:pPr/>
              <a:t>‹#›</a:t>
            </a:fld>
            <a:endParaRPr lang="en-US"/>
          </a:p>
          <a:p>
            <a:endParaRPr lang="en-US"/>
          </a:p>
        </p:txBody>
      </p:sp>
    </p:spTree>
    <p:extLst>
      <p:ext uri="{BB962C8B-B14F-4D97-AF65-F5344CB8AC3E}">
        <p14:creationId xmlns:p14="http://schemas.microsoft.com/office/powerpoint/2010/main" val="1179318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solidFill>
            <a:srgbClr val="5F978D"/>
          </a:solidFill>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smtClean="0">
                <a:solidFill>
                  <a:srgbClr val="0000CC"/>
                </a:solidFill>
              </a:defRPr>
            </a:lvl1pPr>
          </a:lstStyle>
          <a:p>
            <a:pPr>
              <a:defRPr/>
            </a:pPr>
            <a:r>
              <a:rPr lang="en-US">
                <a:solidFill>
                  <a:srgbClr val="D57A15"/>
                </a:solidFill>
              </a:rPr>
              <a:t>DATABASE PROCESSING</a:t>
            </a:r>
            <a:endParaRPr lang="en-US" dirty="0">
              <a:solidFill>
                <a:srgbClr val="5F978D"/>
              </a:solidFill>
            </a:endParaRPr>
          </a:p>
        </p:txBody>
      </p:sp>
      <p:sp>
        <p:nvSpPr>
          <p:cNvPr id="4" name="Rectangle 6"/>
          <p:cNvSpPr>
            <a:spLocks noGrp="1" noChangeArrowheads="1"/>
          </p:cNvSpPr>
          <p:nvPr>
            <p:ph type="sldNum" sz="quarter" idx="11"/>
          </p:nvPr>
        </p:nvSpPr>
        <p:spPr/>
        <p:txBody>
          <a:bodyPr/>
          <a:lstStyle>
            <a:lvl1pPr>
              <a:defRPr dirty="0" smtClean="0">
                <a:solidFill>
                  <a:srgbClr val="7B7ABB"/>
                </a:solidFill>
              </a:defRPr>
            </a:lvl1pPr>
          </a:lstStyle>
          <a:p>
            <a:r>
              <a:rPr lang="en-US"/>
              <a:t>7-</a:t>
            </a:r>
            <a:fld id="{3F72310C-2D96-473B-9FE5-BEAA6CCE7878}" type="slidenum">
              <a:rPr lang="en-US" smtClean="0"/>
              <a:pPr/>
              <a:t>‹#›</a:t>
            </a:fld>
            <a:endParaRPr lang="en-US"/>
          </a:p>
          <a:p>
            <a:endParaRPr lang="en-US"/>
          </a:p>
        </p:txBody>
      </p:sp>
    </p:spTree>
    <p:extLst>
      <p:ext uri="{BB962C8B-B14F-4D97-AF65-F5344CB8AC3E}">
        <p14:creationId xmlns:p14="http://schemas.microsoft.com/office/powerpoint/2010/main" val="4069716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DATABASE PROCESSING</a:t>
            </a:r>
            <a:endParaRPr lang="en-US" dirty="0">
              <a:solidFill>
                <a:srgbClr val="5F978D"/>
              </a:solidFill>
            </a:endParaRPr>
          </a:p>
        </p:txBody>
      </p:sp>
      <p:sp>
        <p:nvSpPr>
          <p:cNvPr id="3" name="Rectangle 6"/>
          <p:cNvSpPr>
            <a:spLocks noGrp="1" noChangeArrowheads="1"/>
          </p:cNvSpPr>
          <p:nvPr>
            <p:ph type="sldNum" sz="quarter" idx="11"/>
          </p:nvPr>
        </p:nvSpPr>
        <p:spPr>
          <a:ln/>
        </p:spPr>
        <p:txBody>
          <a:bodyPr/>
          <a:lstStyle>
            <a:lvl1pPr>
              <a:defRPr/>
            </a:lvl1pPr>
          </a:lstStyle>
          <a:p>
            <a:r>
              <a:rPr lang="en-US"/>
              <a:t>7-</a:t>
            </a:r>
            <a:fld id="{458F31E9-9E98-415B-ABD9-21AF52C68E79}" type="slidenum">
              <a:rPr lang="en-US" smtClean="0"/>
              <a:pPr/>
              <a:t>‹#›</a:t>
            </a:fld>
            <a:endParaRPr lang="en-US"/>
          </a:p>
          <a:p>
            <a:endParaRPr lang="en-US"/>
          </a:p>
        </p:txBody>
      </p:sp>
    </p:spTree>
    <p:extLst>
      <p:ext uri="{BB962C8B-B14F-4D97-AF65-F5344CB8AC3E}">
        <p14:creationId xmlns:p14="http://schemas.microsoft.com/office/powerpoint/2010/main" val="394816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DATABASE PROCESSING</a:t>
            </a:r>
            <a:endParaRPr lang="en-US" dirty="0">
              <a:solidFill>
                <a:srgbClr val="5F978D"/>
              </a:solidFill>
            </a:endParaRPr>
          </a:p>
        </p:txBody>
      </p:sp>
      <p:sp>
        <p:nvSpPr>
          <p:cNvPr id="6" name="Rectangle 6"/>
          <p:cNvSpPr>
            <a:spLocks noGrp="1" noChangeArrowheads="1"/>
          </p:cNvSpPr>
          <p:nvPr>
            <p:ph type="sldNum" sz="quarter" idx="11"/>
          </p:nvPr>
        </p:nvSpPr>
        <p:spPr>
          <a:ln/>
        </p:spPr>
        <p:txBody>
          <a:bodyPr/>
          <a:lstStyle>
            <a:lvl1pPr>
              <a:defRPr/>
            </a:lvl1pPr>
          </a:lstStyle>
          <a:p>
            <a:r>
              <a:rPr lang="en-US"/>
              <a:t>7-</a:t>
            </a:r>
            <a:fld id="{C4C7491E-79D2-49C1-8306-84395E066699}" type="slidenum">
              <a:rPr lang="en-US" smtClean="0"/>
              <a:pPr/>
              <a:t>‹#›</a:t>
            </a:fld>
            <a:endParaRPr lang="en-US"/>
          </a:p>
          <a:p>
            <a:endParaRPr lang="en-US"/>
          </a:p>
        </p:txBody>
      </p:sp>
    </p:spTree>
    <p:extLst>
      <p:ext uri="{BB962C8B-B14F-4D97-AF65-F5344CB8AC3E}">
        <p14:creationId xmlns:p14="http://schemas.microsoft.com/office/powerpoint/2010/main" val="308951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D57A15"/>
                </a:solidFill>
              </a:rPr>
              <a:t>DATABASE PROCESSING</a:t>
            </a:r>
            <a:endParaRPr lang="en-US" dirty="0">
              <a:solidFill>
                <a:srgbClr val="5F978D"/>
              </a:solidFill>
            </a:endParaRPr>
          </a:p>
        </p:txBody>
      </p:sp>
      <p:sp>
        <p:nvSpPr>
          <p:cNvPr id="6" name="Rectangle 6"/>
          <p:cNvSpPr>
            <a:spLocks noGrp="1" noChangeArrowheads="1"/>
          </p:cNvSpPr>
          <p:nvPr>
            <p:ph type="sldNum" sz="quarter" idx="11"/>
          </p:nvPr>
        </p:nvSpPr>
        <p:spPr>
          <a:ln/>
        </p:spPr>
        <p:txBody>
          <a:bodyPr/>
          <a:lstStyle>
            <a:lvl1pPr>
              <a:defRPr/>
            </a:lvl1pPr>
          </a:lstStyle>
          <a:p>
            <a:r>
              <a:rPr lang="en-US"/>
              <a:t>7-</a:t>
            </a:r>
            <a:fld id="{36FBCE8F-B733-4CFE-BAD1-2EAFA4DD91A7}" type="slidenum">
              <a:rPr lang="en-US" smtClean="0"/>
              <a:pPr/>
              <a:t>‹#›</a:t>
            </a:fld>
            <a:endParaRPr lang="en-US"/>
          </a:p>
          <a:p>
            <a:endParaRPr lang="en-US"/>
          </a:p>
        </p:txBody>
      </p:sp>
    </p:spTree>
    <p:extLst>
      <p:ext uri="{BB962C8B-B14F-4D97-AF65-F5344CB8AC3E}">
        <p14:creationId xmlns:p14="http://schemas.microsoft.com/office/powerpoint/2010/main" val="327520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solidFill>
            <a:srgbClr val="5F978D"/>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457200" y="6248400"/>
            <a:ext cx="541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solidFill>
                  <a:srgbClr val="0099CC"/>
                </a:solidFill>
                <a:latin typeface="Arial" charset="0"/>
                <a:cs typeface="+mn-cs"/>
              </a:defRPr>
            </a:lvl1pPr>
          </a:lstStyle>
          <a:p>
            <a:pPr>
              <a:defRPr/>
            </a:pPr>
            <a:r>
              <a:rPr lang="en-US">
                <a:solidFill>
                  <a:srgbClr val="D57A15"/>
                </a:solidFill>
              </a:rPr>
              <a:t>DATABASE PROCESSING</a:t>
            </a:r>
            <a:endParaRPr lang="en-US" dirty="0">
              <a:solidFill>
                <a:srgbClr val="5F978D"/>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7B7ABB"/>
                </a:solidFill>
                <a:latin typeface="Arial" panose="020B0604020202020204" pitchFamily="34" charset="0"/>
                <a:cs typeface="+mn-cs"/>
              </a:defRPr>
            </a:lvl1pPr>
          </a:lstStyle>
          <a:p>
            <a:r>
              <a:rPr lang="en-US"/>
              <a:t>7-</a:t>
            </a:r>
            <a:fld id="{D21383C9-4AAF-4C2C-B03B-CA9DF28A168A}" type="slidenum">
              <a:rPr lang="en-US" smtClean="0"/>
              <a:pPr/>
              <a:t>‹#›</a:t>
            </a:fld>
            <a:endParaRPr lang="en-US"/>
          </a:p>
          <a:p>
            <a:endParaRPr lang="en-US" dirty="0"/>
          </a:p>
        </p:txBody>
      </p:sp>
    </p:spTree>
    <p:extLst>
      <p:ext uri="{BB962C8B-B14F-4D97-AF65-F5344CB8AC3E}">
        <p14:creationId xmlns:p14="http://schemas.microsoft.com/office/powerpoint/2010/main" val="35852678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dt="0"/>
  <p:txStyles>
    <p:titleStyle>
      <a:lvl1pPr algn="ctr" rtl="0" eaLnBrk="1" fontAlgn="base" hangingPunct="1">
        <a:spcBef>
          <a:spcPct val="0"/>
        </a:spcBef>
        <a:spcAft>
          <a:spcPct val="0"/>
        </a:spcAft>
        <a:defRPr sz="4400">
          <a:solidFill>
            <a:schemeClr val="bg1"/>
          </a:solidFill>
          <a:latin typeface="+mj-lt"/>
          <a:ea typeface="+mj-ea"/>
          <a:cs typeface="+mj-cs"/>
        </a:defRPr>
      </a:lvl1pPr>
      <a:lvl2pPr algn="ctr" rtl="0" eaLnBrk="1" fontAlgn="base" hangingPunct="1">
        <a:spcBef>
          <a:spcPct val="0"/>
        </a:spcBef>
        <a:spcAft>
          <a:spcPct val="0"/>
        </a:spcAft>
        <a:defRPr sz="4400">
          <a:solidFill>
            <a:schemeClr val="bg1"/>
          </a:solidFill>
          <a:latin typeface="Arial" charset="0"/>
        </a:defRPr>
      </a:lvl2pPr>
      <a:lvl3pPr algn="ctr" rtl="0" eaLnBrk="1" fontAlgn="base" hangingPunct="1">
        <a:spcBef>
          <a:spcPct val="0"/>
        </a:spcBef>
        <a:spcAft>
          <a:spcPct val="0"/>
        </a:spcAft>
        <a:defRPr sz="4400">
          <a:solidFill>
            <a:schemeClr val="bg1"/>
          </a:solidFill>
          <a:latin typeface="Arial" charset="0"/>
        </a:defRPr>
      </a:lvl3pPr>
      <a:lvl4pPr algn="ctr" rtl="0" eaLnBrk="1" fontAlgn="base" hangingPunct="1">
        <a:spcBef>
          <a:spcPct val="0"/>
        </a:spcBef>
        <a:spcAft>
          <a:spcPct val="0"/>
        </a:spcAft>
        <a:defRPr sz="4400">
          <a:solidFill>
            <a:schemeClr val="bg1"/>
          </a:solidFill>
          <a:latin typeface="Arial" charset="0"/>
        </a:defRPr>
      </a:lvl4pPr>
      <a:lvl5pPr algn="ctr" rtl="0" eaLnBrk="1" fontAlgn="base" hangingPunct="1">
        <a:spcBef>
          <a:spcPct val="0"/>
        </a:spcBef>
        <a:spcAft>
          <a:spcPct val="0"/>
        </a:spcAft>
        <a:defRPr sz="4400">
          <a:solidFill>
            <a:schemeClr val="bg1"/>
          </a:solidFill>
          <a:latin typeface="Arial" charset="0"/>
        </a:defRPr>
      </a:lvl5pPr>
      <a:lvl6pPr marL="457200" algn="ctr" rtl="0" eaLnBrk="1" fontAlgn="base" hangingPunct="1">
        <a:spcBef>
          <a:spcPct val="0"/>
        </a:spcBef>
        <a:spcAft>
          <a:spcPct val="0"/>
        </a:spcAft>
        <a:defRPr sz="4400">
          <a:solidFill>
            <a:schemeClr val="bg1"/>
          </a:solidFill>
          <a:latin typeface="Arial" charset="0"/>
        </a:defRPr>
      </a:lvl6pPr>
      <a:lvl7pPr marL="914400" algn="ctr" rtl="0" eaLnBrk="1" fontAlgn="base" hangingPunct="1">
        <a:spcBef>
          <a:spcPct val="0"/>
        </a:spcBef>
        <a:spcAft>
          <a:spcPct val="0"/>
        </a:spcAft>
        <a:defRPr sz="4400">
          <a:solidFill>
            <a:schemeClr val="bg1"/>
          </a:solidFill>
          <a:latin typeface="Arial" charset="0"/>
        </a:defRPr>
      </a:lvl7pPr>
      <a:lvl8pPr marL="1371600" algn="ctr" rtl="0" eaLnBrk="1" fontAlgn="base" hangingPunct="1">
        <a:spcBef>
          <a:spcPct val="0"/>
        </a:spcBef>
        <a:spcAft>
          <a:spcPct val="0"/>
        </a:spcAft>
        <a:defRPr sz="4400">
          <a:solidFill>
            <a:schemeClr val="bg1"/>
          </a:solidFill>
          <a:latin typeface="Arial" charset="0"/>
        </a:defRPr>
      </a:lvl8pPr>
      <a:lvl9pPr marL="1828800" algn="ctr" rtl="0" eaLnBrk="1" fontAlgn="base" hangingPunct="1">
        <a:spcBef>
          <a:spcPct val="0"/>
        </a:spcBef>
        <a:spcAft>
          <a:spcPct val="0"/>
        </a:spcAft>
        <a:defRPr sz="4400">
          <a:solidFill>
            <a:schemeClr val="bg1"/>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1" y="2362200"/>
            <a:ext cx="3352800" cy="3800745"/>
          </a:xfrm>
          <a:prstGeom prst="rect">
            <a:avLst/>
          </a:prstGeom>
        </p:spPr>
      </p:pic>
      <p:sp>
        <p:nvSpPr>
          <p:cNvPr id="15363" name="Rectangle 2"/>
          <p:cNvSpPr>
            <a:spLocks noGrp="1" noChangeArrowheads="1"/>
          </p:cNvSpPr>
          <p:nvPr>
            <p:ph type="ctrTitle"/>
          </p:nvPr>
        </p:nvSpPr>
        <p:spPr>
          <a:xfrm>
            <a:off x="0" y="0"/>
            <a:ext cx="9144000" cy="2362200"/>
          </a:xfrm>
          <a:solidFill>
            <a:srgbClr val="5F978D"/>
          </a:solidFill>
        </p:spPr>
        <p:txBody>
          <a:bodyPr/>
          <a:lstStyle/>
          <a:p>
            <a:pPr eaLnBrk="1" hangingPunct="1">
              <a:spcBef>
                <a:spcPct val="20000"/>
              </a:spcBef>
              <a:defRPr/>
            </a:pPr>
            <a:br>
              <a:rPr lang="en-US" sz="4000" dirty="0"/>
            </a:br>
            <a:r>
              <a:rPr lang="en-US" sz="4000" dirty="0">
                <a:latin typeface="Calibri" pitchFamily="34" charset="0"/>
                <a:cs typeface="Calibri" pitchFamily="34" charset="0"/>
              </a:rPr>
              <a:t>David M. Kroenke and David J. Auer</a:t>
            </a:r>
            <a:br>
              <a:rPr lang="en-US" sz="4000" dirty="0">
                <a:latin typeface="Calibri" pitchFamily="34" charset="0"/>
                <a:cs typeface="Calibri" pitchFamily="34" charset="0"/>
              </a:rPr>
            </a:br>
            <a:r>
              <a:rPr lang="en-US" sz="4000" dirty="0">
                <a:latin typeface="Calibri" pitchFamily="34" charset="0"/>
                <a:cs typeface="Calibri" pitchFamily="34" charset="0"/>
              </a:rPr>
              <a:t>Database Processing:</a:t>
            </a:r>
            <a:br>
              <a:rPr lang="en-US" sz="4000" dirty="0">
                <a:latin typeface="Calibri" pitchFamily="34" charset="0"/>
                <a:cs typeface="Calibri" pitchFamily="34" charset="0"/>
              </a:rPr>
            </a:br>
            <a:r>
              <a:rPr lang="en-US" sz="3200" dirty="0">
                <a:solidFill>
                  <a:schemeClr val="bg1">
                    <a:lumMod val="85000"/>
                  </a:schemeClr>
                </a:solidFill>
                <a:latin typeface="Calibri" pitchFamily="34" charset="0"/>
                <a:cs typeface="Calibri" pitchFamily="34" charset="0"/>
              </a:rPr>
              <a:t>Fundamentals, Design, and Implementation</a:t>
            </a:r>
            <a:br>
              <a:rPr lang="en-US" sz="4000" dirty="0">
                <a:solidFill>
                  <a:srgbClr val="B3B3B3"/>
                </a:solidFill>
                <a:latin typeface="Calibri" pitchFamily="34" charset="0"/>
                <a:cs typeface="Calibri" pitchFamily="34" charset="0"/>
              </a:rPr>
            </a:br>
            <a:endParaRPr lang="en-US" sz="4000" dirty="0">
              <a:latin typeface="Calibri" pitchFamily="34" charset="0"/>
              <a:cs typeface="Calibri" pitchFamily="34" charset="0"/>
            </a:endParaRPr>
          </a:p>
        </p:txBody>
      </p:sp>
      <p:sp>
        <p:nvSpPr>
          <p:cNvPr id="15362" name="Rectangle 5"/>
          <p:cNvSpPr>
            <a:spLocks noChangeArrowheads="1"/>
          </p:cNvSpPr>
          <p:nvPr/>
        </p:nvSpPr>
        <p:spPr bwMode="auto">
          <a:xfrm>
            <a:off x="3352800" y="2362200"/>
            <a:ext cx="5791200" cy="3810000"/>
          </a:xfrm>
          <a:prstGeom prst="rect">
            <a:avLst/>
          </a:prstGeom>
          <a:noFill/>
          <a:ln w="9525">
            <a:noFill/>
            <a:miter lim="800000"/>
            <a:headEnd/>
            <a:tailEnd/>
          </a:ln>
        </p:spPr>
        <p:txBody>
          <a:bodyPr/>
          <a:lstStyle/>
          <a:p>
            <a:pPr algn="ctr">
              <a:spcBef>
                <a:spcPct val="20000"/>
              </a:spcBef>
            </a:pPr>
            <a:endParaRPr lang="en-US" sz="1000" b="1" dirty="0">
              <a:solidFill>
                <a:srgbClr val="3399FF"/>
              </a:solidFill>
            </a:endParaRPr>
          </a:p>
          <a:p>
            <a:pPr algn="ctr">
              <a:spcBef>
                <a:spcPct val="20000"/>
              </a:spcBef>
            </a:pPr>
            <a:r>
              <a:rPr lang="en-US" sz="3600" b="1" dirty="0">
                <a:solidFill>
                  <a:srgbClr val="D57A15"/>
                </a:solidFill>
                <a:latin typeface="Calibri" pitchFamily="34" charset="0"/>
                <a:cs typeface="Calibri" pitchFamily="34" charset="0"/>
              </a:rPr>
              <a:t>Chapter Seven (Selected)</a:t>
            </a:r>
          </a:p>
          <a:p>
            <a:pPr algn="ctr" eaLnBrk="1" hangingPunct="1">
              <a:spcBef>
                <a:spcPct val="20000"/>
              </a:spcBef>
            </a:pPr>
            <a:r>
              <a:rPr lang="en-US" sz="4000" b="1" dirty="0">
                <a:solidFill>
                  <a:srgbClr val="5F978D"/>
                </a:solidFill>
                <a:latin typeface="Calibri" panose="020F0502020204030204" pitchFamily="34" charset="0"/>
                <a:ea typeface="Calibri" panose="020F0502020204030204" pitchFamily="34" charset="0"/>
                <a:cs typeface="Calibri" panose="020F0502020204030204" pitchFamily="34" charset="0"/>
              </a:rPr>
              <a:t>SQL for Database Construction</a:t>
            </a:r>
          </a:p>
          <a:p>
            <a:pPr algn="ctr" eaLnBrk="1" hangingPunct="1">
              <a:spcBef>
                <a:spcPct val="20000"/>
              </a:spcBef>
            </a:pPr>
            <a:r>
              <a:rPr lang="en-US" sz="4000" b="1" dirty="0">
                <a:solidFill>
                  <a:srgbClr val="5F978D"/>
                </a:solidFill>
                <a:latin typeface="Calibri" panose="020F0502020204030204" pitchFamily="34" charset="0"/>
                <a:ea typeface="Calibri" panose="020F0502020204030204" pitchFamily="34" charset="0"/>
                <a:cs typeface="Calibri" panose="020F0502020204030204" pitchFamily="34" charset="0"/>
              </a:rPr>
              <a:t>and Application Processing</a:t>
            </a:r>
          </a:p>
          <a:p>
            <a:pPr algn="ctr">
              <a:spcBef>
                <a:spcPct val="20000"/>
              </a:spcBef>
            </a:pPr>
            <a:endParaRPr lang="en-US" sz="4000" b="1" dirty="0">
              <a:solidFill>
                <a:srgbClr val="5F978D"/>
              </a:solidFill>
              <a:latin typeface="Calibri" pitchFamily="34" charset="0"/>
              <a:cs typeface="Calibri" pitchFamily="34" charset="0"/>
            </a:endParaRPr>
          </a:p>
          <a:p>
            <a:pPr>
              <a:spcBef>
                <a:spcPct val="20000"/>
              </a:spcBef>
            </a:pPr>
            <a:r>
              <a:rPr lang="en-US" sz="4000" b="1" dirty="0"/>
              <a:t>	</a:t>
            </a:r>
          </a:p>
        </p:txBody>
      </p:sp>
      <p:sp>
        <p:nvSpPr>
          <p:cNvPr id="2055" name="Rectangle 7"/>
          <p:cNvSpPr>
            <a:spLocks noChangeArrowheads="1"/>
          </p:cNvSpPr>
          <p:nvPr/>
        </p:nvSpPr>
        <p:spPr bwMode="auto">
          <a:xfrm>
            <a:off x="457200" y="1524000"/>
            <a:ext cx="8001000" cy="1600200"/>
          </a:xfrm>
          <a:prstGeom prst="rect">
            <a:avLst/>
          </a:prstGeom>
          <a:noFill/>
          <a:ln w="9525">
            <a:noFill/>
            <a:miter lim="800000"/>
            <a:headEnd/>
            <a:tailEnd/>
          </a:ln>
          <a:effectLst/>
        </p:spPr>
        <p:txBody>
          <a:bodyPr/>
          <a:lstStyle/>
          <a:p>
            <a:pPr>
              <a:spcBef>
                <a:spcPct val="20000"/>
              </a:spcBef>
              <a:defRPr/>
            </a:pPr>
            <a:endParaRPr lang="en-US" sz="3200" dirty="0">
              <a:solidFill>
                <a:schemeClr val="bg2">
                  <a:lumMod val="60000"/>
                  <a:lumOff val="40000"/>
                </a:schemeClr>
              </a:solidFill>
              <a:cs typeface="+mn-cs"/>
            </a:endParaRPr>
          </a:p>
        </p:txBody>
      </p:sp>
      <p:cxnSp>
        <p:nvCxnSpPr>
          <p:cNvPr id="10" name="Straight Connector 9"/>
          <p:cNvCxnSpPr/>
          <p:nvPr/>
        </p:nvCxnSpPr>
        <p:spPr>
          <a:xfrm>
            <a:off x="0" y="23622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890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1325562"/>
          </a:xfrm>
        </p:spPr>
        <p:txBody>
          <a:bodyPr/>
          <a:lstStyle/>
          <a:p>
            <a:pPr eaLnBrk="1" hangingPunct="1"/>
            <a:r>
              <a:rPr lang="en-US" sz="4000" dirty="0"/>
              <a:t>SQL CREATE TABLE Statement</a:t>
            </a:r>
            <a:br>
              <a:rPr lang="en-US" sz="4000" dirty="0"/>
            </a:br>
            <a:r>
              <a:rPr lang="en-US" sz="4000" dirty="0"/>
              <a:t> Example II</a:t>
            </a:r>
          </a:p>
        </p:txBody>
      </p:sp>
      <p:sp>
        <p:nvSpPr>
          <p:cNvPr id="6" name="Footer Placeholder 5"/>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sp>
        <p:nvSpPr>
          <p:cNvPr id="4" name="TextBox 3"/>
          <p:cNvSpPr txBox="1"/>
          <p:nvPr/>
        </p:nvSpPr>
        <p:spPr>
          <a:xfrm>
            <a:off x="381000" y="1828800"/>
            <a:ext cx="8305800" cy="523220"/>
          </a:xfrm>
          <a:prstGeom prst="rect">
            <a:avLst/>
          </a:prstGeom>
          <a:noFill/>
        </p:spPr>
        <p:txBody>
          <a:bodyPr wrap="square" rtlCol="0">
            <a:spAutoFit/>
          </a:bodyPr>
          <a:lstStyle/>
          <a:p>
            <a:r>
              <a:rPr lang="en-US" sz="2800" dirty="0"/>
              <a:t>SQL CREATE TABLE statement:</a:t>
            </a:r>
          </a:p>
        </p:txBody>
      </p:sp>
      <p:pic>
        <p:nvPicPr>
          <p:cNvPr id="2" name="Picture 1"/>
          <p:cNvPicPr>
            <a:picLocks noChangeAspect="1"/>
          </p:cNvPicPr>
          <p:nvPr/>
        </p:nvPicPr>
        <p:blipFill>
          <a:blip r:embed="rId3"/>
          <a:stretch>
            <a:fillRect/>
          </a:stretch>
        </p:blipFill>
        <p:spPr>
          <a:xfrm>
            <a:off x="457200" y="2580620"/>
            <a:ext cx="8225231" cy="2448580"/>
          </a:xfrm>
          <a:prstGeom prst="rect">
            <a:avLst/>
          </a:prstGeom>
        </p:spPr>
      </p:pic>
      <p:sp>
        <p:nvSpPr>
          <p:cNvPr id="5" name="Slide Number Placeholder 4"/>
          <p:cNvSpPr>
            <a:spLocks noGrp="1"/>
          </p:cNvSpPr>
          <p:nvPr>
            <p:ph type="sldNum" sz="quarter" idx="11"/>
          </p:nvPr>
        </p:nvSpPr>
        <p:spPr/>
        <p:txBody>
          <a:bodyPr/>
          <a:lstStyle/>
          <a:p>
            <a:r>
              <a:rPr lang="en-US"/>
              <a:t>7-</a:t>
            </a:r>
            <a:fld id="{7621CEFD-2E20-43B8-90AE-2288D3C72D87}" type="slidenum">
              <a:rPr lang="en-US" smtClean="0"/>
              <a:pPr/>
              <a:t>10</a:t>
            </a:fld>
            <a:endParaRPr lang="en-US"/>
          </a:p>
          <a:p>
            <a:endParaRPr lang="en-US"/>
          </a:p>
        </p:txBody>
      </p:sp>
      <p:sp>
        <p:nvSpPr>
          <p:cNvPr id="3" name="TextBox 2">
            <a:extLst>
              <a:ext uri="{FF2B5EF4-FFF2-40B4-BE49-F238E27FC236}">
                <a16:creationId xmlns:a16="http://schemas.microsoft.com/office/drawing/2014/main" id="{1C2CAFF2-7ABD-4D38-B259-98885CEFBD8D}"/>
              </a:ext>
            </a:extLst>
          </p:cNvPr>
          <p:cNvSpPr txBox="1"/>
          <p:nvPr/>
        </p:nvSpPr>
        <p:spPr>
          <a:xfrm>
            <a:off x="381000" y="5615117"/>
            <a:ext cx="3733800" cy="646331"/>
          </a:xfrm>
          <a:prstGeom prst="rect">
            <a:avLst/>
          </a:prstGeom>
          <a:noFill/>
        </p:spPr>
        <p:txBody>
          <a:bodyPr wrap="square" rtlCol="0">
            <a:spAutoFit/>
          </a:bodyPr>
          <a:lstStyle/>
          <a:p>
            <a:r>
              <a:rPr lang="en-US" dirty="0"/>
              <a:t>Note: specific syntax for Oracle</a:t>
            </a:r>
          </a:p>
          <a:p>
            <a:r>
              <a:rPr lang="en-US" dirty="0"/>
              <a:t>varChar2</a:t>
            </a:r>
          </a:p>
        </p:txBody>
      </p:sp>
    </p:spTree>
    <p:extLst>
      <p:ext uri="{BB962C8B-B14F-4D97-AF65-F5344CB8AC3E}">
        <p14:creationId xmlns:p14="http://schemas.microsoft.com/office/powerpoint/2010/main" val="2023383557"/>
      </p:ext>
    </p:extLst>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56902" y="1295400"/>
            <a:ext cx="6630195" cy="4364530"/>
          </a:xfrm>
          <a:prstGeom prst="rect">
            <a:avLst/>
          </a:prstGeom>
        </p:spPr>
      </p:pic>
      <p:sp>
        <p:nvSpPr>
          <p:cNvPr id="18434" name="Rectangle 6"/>
          <p:cNvSpPr>
            <a:spLocks noGrp="1" noChangeArrowheads="1"/>
          </p:cNvSpPr>
          <p:nvPr>
            <p:ph type="title"/>
          </p:nvPr>
        </p:nvSpPr>
        <p:spPr>
          <a:xfrm>
            <a:off x="457200" y="274638"/>
            <a:ext cx="8229600" cy="868362"/>
          </a:xfrm>
        </p:spPr>
        <p:txBody>
          <a:bodyPr/>
          <a:lstStyle/>
          <a:p>
            <a:pPr eaLnBrk="1" hangingPunct="1"/>
            <a:r>
              <a:rPr lang="en-US" dirty="0"/>
              <a:t>Creating Relations</a:t>
            </a:r>
          </a:p>
        </p:txBody>
      </p:sp>
      <p:sp>
        <p:nvSpPr>
          <p:cNvPr id="6" name="Footer Placeholder 5"/>
          <p:cNvSpPr>
            <a:spLocks noGrp="1"/>
          </p:cNvSpPr>
          <p:nvPr>
            <p:ph type="ftr" sz="quarter" idx="10"/>
          </p:nvPr>
        </p:nvSpPr>
        <p:spPr>
          <a:xfrm>
            <a:off x="76200" y="6583362"/>
            <a:ext cx="2590800" cy="238125"/>
          </a:xfrm>
        </p:spPr>
        <p:txBody>
          <a:bodyPr/>
          <a:lstStyle/>
          <a:p>
            <a:pPr>
              <a:defRPr/>
            </a:pPr>
            <a:r>
              <a:rPr lang="en-US" dirty="0">
                <a:solidFill>
                  <a:srgbClr val="D57A15"/>
                </a:solidFill>
              </a:rPr>
              <a:t>DATABASE PROCESSING</a:t>
            </a:r>
            <a:endParaRPr lang="en-US" dirty="0">
              <a:solidFill>
                <a:srgbClr val="5F978D"/>
              </a:solidFill>
            </a:endParaRPr>
          </a:p>
        </p:txBody>
      </p:sp>
      <p:sp>
        <p:nvSpPr>
          <p:cNvPr id="4" name="Slide Number Placeholder 3"/>
          <p:cNvSpPr>
            <a:spLocks noGrp="1"/>
          </p:cNvSpPr>
          <p:nvPr>
            <p:ph type="sldNum" sz="quarter" idx="11"/>
          </p:nvPr>
        </p:nvSpPr>
        <p:spPr/>
        <p:txBody>
          <a:bodyPr/>
          <a:lstStyle/>
          <a:p>
            <a:r>
              <a:rPr lang="en-US"/>
              <a:t>7-</a:t>
            </a:r>
            <a:fld id="{9986268D-5304-469B-BEE6-DBE66B561B97}" type="slidenum">
              <a:rPr lang="en-US" smtClean="0"/>
              <a:pPr/>
              <a:t>11</a:t>
            </a:fld>
            <a:endParaRPr lang="en-US"/>
          </a:p>
          <a:p>
            <a:endParaRPr lang="en-US"/>
          </a:p>
        </p:txBody>
      </p:sp>
      <p:pic>
        <p:nvPicPr>
          <p:cNvPr id="5" name="Picture 4">
            <a:extLst>
              <a:ext uri="{FF2B5EF4-FFF2-40B4-BE49-F238E27FC236}">
                <a16:creationId xmlns:a16="http://schemas.microsoft.com/office/drawing/2014/main" id="{C3E6D755-F174-00B0-F002-3EB05A9B1483}"/>
              </a:ext>
            </a:extLst>
          </p:cNvPr>
          <p:cNvPicPr>
            <a:picLocks noChangeAspect="1"/>
          </p:cNvPicPr>
          <p:nvPr/>
        </p:nvPicPr>
        <p:blipFill>
          <a:blip r:embed="rId4"/>
          <a:stretch>
            <a:fillRect/>
          </a:stretch>
        </p:blipFill>
        <p:spPr>
          <a:xfrm>
            <a:off x="3071106" y="5912429"/>
            <a:ext cx="3482094" cy="6655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00200" y="916160"/>
            <a:ext cx="5943600" cy="5278410"/>
          </a:xfrm>
          <a:prstGeom prst="rect">
            <a:avLst/>
          </a:prstGeom>
        </p:spPr>
      </p:pic>
      <p:sp>
        <p:nvSpPr>
          <p:cNvPr id="21506" name="Rectangle 6"/>
          <p:cNvSpPr>
            <a:spLocks noGrp="1" noChangeArrowheads="1"/>
          </p:cNvSpPr>
          <p:nvPr>
            <p:ph type="title"/>
          </p:nvPr>
        </p:nvSpPr>
        <p:spPr>
          <a:xfrm>
            <a:off x="457200" y="274639"/>
            <a:ext cx="8229600" cy="563561"/>
          </a:xfrm>
        </p:spPr>
        <p:txBody>
          <a:bodyPr/>
          <a:lstStyle/>
          <a:p>
            <a:pPr eaLnBrk="1" hangingPunct="1"/>
            <a:r>
              <a:rPr lang="en-US" sz="4000" dirty="0"/>
              <a:t>SQL for Constraints</a:t>
            </a:r>
          </a:p>
        </p:txBody>
      </p:sp>
      <p:sp>
        <p:nvSpPr>
          <p:cNvPr id="6" name="Footer Placeholder 5"/>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sp>
        <p:nvSpPr>
          <p:cNvPr id="4" name="Slide Number Placeholder 3"/>
          <p:cNvSpPr>
            <a:spLocks noGrp="1"/>
          </p:cNvSpPr>
          <p:nvPr>
            <p:ph type="sldNum" sz="quarter" idx="11"/>
          </p:nvPr>
        </p:nvSpPr>
        <p:spPr/>
        <p:txBody>
          <a:bodyPr/>
          <a:lstStyle/>
          <a:p>
            <a:r>
              <a:rPr lang="en-US"/>
              <a:t>7-</a:t>
            </a:r>
            <a:fld id="{9986268D-5304-469B-BEE6-DBE66B561B97}" type="slidenum">
              <a:rPr lang="en-US" smtClean="0"/>
              <a:pPr/>
              <a:t>12</a:t>
            </a:fld>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t>SQL DML</a:t>
            </a:r>
            <a:r>
              <a:rPr lang="en-US" dirty="0">
                <a:cs typeface="Arial" panose="020B0604020202020204" pitchFamily="34" charset="0"/>
              </a:rPr>
              <a:t>—</a:t>
            </a:r>
            <a:r>
              <a:rPr lang="en-US" dirty="0"/>
              <a:t>INSERT I</a:t>
            </a:r>
          </a:p>
        </p:txBody>
      </p:sp>
      <p:sp>
        <p:nvSpPr>
          <p:cNvPr id="27651" name="Rectangle 3"/>
          <p:cNvSpPr>
            <a:spLocks noGrp="1" noChangeArrowheads="1"/>
          </p:cNvSpPr>
          <p:nvPr>
            <p:ph idx="1"/>
          </p:nvPr>
        </p:nvSpPr>
        <p:spPr/>
        <p:txBody>
          <a:bodyPr/>
          <a:lstStyle/>
          <a:p>
            <a:pPr marL="0" indent="0" eaLnBrk="1" hangingPunct="1">
              <a:buNone/>
            </a:pPr>
            <a:r>
              <a:rPr lang="en-US" dirty="0"/>
              <a:t>The </a:t>
            </a:r>
            <a:r>
              <a:rPr lang="en-US" b="1" dirty="0">
                <a:solidFill>
                  <a:srgbClr val="0099CC"/>
                </a:solidFill>
              </a:rPr>
              <a:t>SQL INSERT statement</a:t>
            </a:r>
            <a:r>
              <a:rPr lang="en-US" dirty="0"/>
              <a:t>:</a:t>
            </a:r>
          </a:p>
        </p:txBody>
      </p:sp>
      <p:sp>
        <p:nvSpPr>
          <p:cNvPr id="5" name="Footer Placeholder 4"/>
          <p:cNvSpPr>
            <a:spLocks noGrp="1"/>
          </p:cNvSpPr>
          <p:nvPr>
            <p:ph type="ftr" sz="quarter" idx="10"/>
          </p:nvPr>
        </p:nvSpPr>
        <p:spPr/>
        <p:txBody>
          <a:bodyPr/>
          <a:lstStyle/>
          <a:p>
            <a:pPr>
              <a:defRPr/>
            </a:pPr>
            <a:r>
              <a:rPr lang="en-US" dirty="0">
                <a:solidFill>
                  <a:srgbClr val="D57A15"/>
                </a:solidFill>
              </a:rPr>
              <a:t>DATABASE PROCESSING</a:t>
            </a:r>
            <a:endParaRPr lang="en-US" dirty="0">
              <a:solidFill>
                <a:srgbClr val="5F978D"/>
              </a:solidFill>
            </a:endParaRPr>
          </a:p>
        </p:txBody>
      </p:sp>
      <p:pic>
        <p:nvPicPr>
          <p:cNvPr id="2" name="Picture 1"/>
          <p:cNvPicPr>
            <a:picLocks noChangeAspect="1"/>
          </p:cNvPicPr>
          <p:nvPr/>
        </p:nvPicPr>
        <p:blipFill>
          <a:blip r:embed="rId3"/>
          <a:stretch>
            <a:fillRect/>
          </a:stretch>
        </p:blipFill>
        <p:spPr>
          <a:xfrm>
            <a:off x="990600" y="2209800"/>
            <a:ext cx="6629400" cy="1324448"/>
          </a:xfrm>
          <a:prstGeom prst="rect">
            <a:avLst/>
          </a:prstGeom>
        </p:spPr>
      </p:pic>
      <p:pic>
        <p:nvPicPr>
          <p:cNvPr id="6" name="Picture 5"/>
          <p:cNvPicPr>
            <a:picLocks noChangeAspect="1"/>
          </p:cNvPicPr>
          <p:nvPr/>
        </p:nvPicPr>
        <p:blipFill>
          <a:blip r:embed="rId4"/>
          <a:stretch>
            <a:fillRect/>
          </a:stretch>
        </p:blipFill>
        <p:spPr>
          <a:xfrm>
            <a:off x="990600" y="4724400"/>
            <a:ext cx="3962400" cy="1299723"/>
          </a:xfrm>
          <a:prstGeom prst="rect">
            <a:avLst/>
          </a:prstGeom>
        </p:spPr>
      </p:pic>
      <p:pic>
        <p:nvPicPr>
          <p:cNvPr id="7" name="Picture 6"/>
          <p:cNvPicPr>
            <a:picLocks noChangeAspect="1"/>
          </p:cNvPicPr>
          <p:nvPr/>
        </p:nvPicPr>
        <p:blipFill>
          <a:blip r:embed="rId5"/>
          <a:stretch>
            <a:fillRect/>
          </a:stretch>
        </p:blipFill>
        <p:spPr>
          <a:xfrm>
            <a:off x="990601" y="3627072"/>
            <a:ext cx="4495800" cy="1021128"/>
          </a:xfrm>
          <a:prstGeom prst="rect">
            <a:avLst/>
          </a:prstGeom>
        </p:spPr>
      </p:pic>
      <p:sp>
        <p:nvSpPr>
          <p:cNvPr id="4" name="Slide Number Placeholder 3"/>
          <p:cNvSpPr>
            <a:spLocks noGrp="1"/>
          </p:cNvSpPr>
          <p:nvPr>
            <p:ph type="sldNum" sz="quarter" idx="11"/>
          </p:nvPr>
        </p:nvSpPr>
        <p:spPr/>
        <p:txBody>
          <a:bodyPr/>
          <a:lstStyle/>
          <a:p>
            <a:r>
              <a:rPr lang="en-US"/>
              <a:t>7-</a:t>
            </a:r>
            <a:fld id="{9986268D-5304-469B-BEE6-DBE66B561B97}" type="slidenum">
              <a:rPr lang="en-US" smtClean="0"/>
              <a:pPr/>
              <a:t>13</a:t>
            </a:fld>
            <a:endParaRPr lang="en-US"/>
          </a:p>
          <a:p>
            <a:endParaRPr lang="en-US"/>
          </a:p>
        </p:txBody>
      </p:sp>
    </p:spTree>
    <p:extLst>
      <p:ext uri="{BB962C8B-B14F-4D97-AF65-F5344CB8AC3E}">
        <p14:creationId xmlns:p14="http://schemas.microsoft.com/office/powerpoint/2010/main" val="289246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t>SQL DML</a:t>
            </a:r>
            <a:r>
              <a:rPr lang="en-US" dirty="0">
                <a:cs typeface="Arial" panose="020B0604020202020204" pitchFamily="34" charset="0"/>
              </a:rPr>
              <a:t>—</a:t>
            </a:r>
            <a:r>
              <a:rPr lang="en-US" dirty="0"/>
              <a:t>UPDATE I</a:t>
            </a:r>
          </a:p>
        </p:txBody>
      </p:sp>
      <p:sp>
        <p:nvSpPr>
          <p:cNvPr id="28675" name="Rectangle 3"/>
          <p:cNvSpPr>
            <a:spLocks noGrp="1" noChangeArrowheads="1"/>
          </p:cNvSpPr>
          <p:nvPr>
            <p:ph idx="1"/>
          </p:nvPr>
        </p:nvSpPr>
        <p:spPr/>
        <p:txBody>
          <a:bodyPr/>
          <a:lstStyle/>
          <a:p>
            <a:pPr eaLnBrk="1" hangingPunct="1"/>
            <a:r>
              <a:rPr lang="en-US" dirty="0"/>
              <a:t>The </a:t>
            </a:r>
            <a:r>
              <a:rPr lang="en-US" b="1" dirty="0">
                <a:solidFill>
                  <a:srgbClr val="0099CC"/>
                </a:solidFill>
              </a:rPr>
              <a:t>SQL UPDATE statement</a:t>
            </a:r>
            <a:r>
              <a:rPr lang="en-US" dirty="0"/>
              <a:t>:</a:t>
            </a:r>
          </a:p>
          <a:p>
            <a:pPr eaLnBrk="1" hangingPunct="1"/>
            <a:endParaRPr lang="en-US" sz="1800" dirty="0">
              <a:solidFill>
                <a:srgbClr val="0066FF"/>
              </a:solidFill>
            </a:endParaRPr>
          </a:p>
        </p:txBody>
      </p:sp>
      <p:sp>
        <p:nvSpPr>
          <p:cNvPr id="5" name="Footer Placeholder 4"/>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pic>
        <p:nvPicPr>
          <p:cNvPr id="2" name="Picture 1"/>
          <p:cNvPicPr>
            <a:picLocks noChangeAspect="1"/>
          </p:cNvPicPr>
          <p:nvPr/>
        </p:nvPicPr>
        <p:blipFill>
          <a:blip r:embed="rId3"/>
          <a:stretch>
            <a:fillRect/>
          </a:stretch>
        </p:blipFill>
        <p:spPr>
          <a:xfrm>
            <a:off x="990600" y="2209800"/>
            <a:ext cx="4953000" cy="1633151"/>
          </a:xfrm>
          <a:prstGeom prst="rect">
            <a:avLst/>
          </a:prstGeom>
        </p:spPr>
      </p:pic>
      <p:pic>
        <p:nvPicPr>
          <p:cNvPr id="4" name="Picture 3"/>
          <p:cNvPicPr>
            <a:picLocks noChangeAspect="1"/>
          </p:cNvPicPr>
          <p:nvPr/>
        </p:nvPicPr>
        <p:blipFill>
          <a:blip r:embed="rId4"/>
          <a:stretch>
            <a:fillRect/>
          </a:stretch>
        </p:blipFill>
        <p:spPr>
          <a:xfrm>
            <a:off x="990601" y="3962014"/>
            <a:ext cx="6553200" cy="1622782"/>
          </a:xfrm>
          <a:prstGeom prst="rect">
            <a:avLst/>
          </a:prstGeom>
        </p:spPr>
      </p:pic>
      <p:sp>
        <p:nvSpPr>
          <p:cNvPr id="6" name="Slide Number Placeholder 5"/>
          <p:cNvSpPr>
            <a:spLocks noGrp="1"/>
          </p:cNvSpPr>
          <p:nvPr>
            <p:ph type="sldNum" sz="quarter" idx="11"/>
          </p:nvPr>
        </p:nvSpPr>
        <p:spPr/>
        <p:txBody>
          <a:bodyPr/>
          <a:lstStyle/>
          <a:p>
            <a:r>
              <a:rPr lang="en-US"/>
              <a:t>7-</a:t>
            </a:r>
            <a:fld id="{9986268D-5304-469B-BEE6-DBE66B561B97}" type="slidenum">
              <a:rPr lang="en-US" smtClean="0"/>
              <a:pPr/>
              <a:t>14</a:t>
            </a:fld>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06228"/>
            <a:ext cx="8229600" cy="1143000"/>
          </a:xfrm>
        </p:spPr>
        <p:txBody>
          <a:bodyPr/>
          <a:lstStyle/>
          <a:p>
            <a:pPr eaLnBrk="1" hangingPunct="1"/>
            <a:r>
              <a:rPr lang="en-US" dirty="0"/>
              <a:t>SQL DML</a:t>
            </a:r>
            <a:r>
              <a:rPr lang="en-US" dirty="0">
                <a:cs typeface="Arial" panose="020B0604020202020204" pitchFamily="34" charset="0"/>
              </a:rPr>
              <a:t>—</a:t>
            </a:r>
            <a:r>
              <a:rPr lang="en-US" dirty="0"/>
              <a:t>UPDATE II</a:t>
            </a:r>
          </a:p>
        </p:txBody>
      </p:sp>
      <p:sp>
        <p:nvSpPr>
          <p:cNvPr id="28675" name="Rectangle 3"/>
          <p:cNvSpPr>
            <a:spLocks noGrp="1" noChangeArrowheads="1"/>
          </p:cNvSpPr>
          <p:nvPr>
            <p:ph idx="1"/>
          </p:nvPr>
        </p:nvSpPr>
        <p:spPr/>
        <p:txBody>
          <a:bodyPr/>
          <a:lstStyle/>
          <a:p>
            <a:pPr eaLnBrk="1" hangingPunct="1"/>
            <a:r>
              <a:rPr lang="en-US" dirty="0"/>
              <a:t>Bulk UPDATE:</a:t>
            </a:r>
          </a:p>
          <a:p>
            <a:pPr eaLnBrk="1" hangingPunct="1"/>
            <a:endParaRPr lang="en-US" sz="1800" dirty="0">
              <a:solidFill>
                <a:srgbClr val="0066FF"/>
              </a:solidFill>
            </a:endParaRPr>
          </a:p>
        </p:txBody>
      </p:sp>
      <p:sp>
        <p:nvSpPr>
          <p:cNvPr id="5" name="Footer Placeholder 4"/>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pic>
        <p:nvPicPr>
          <p:cNvPr id="2" name="Picture 1"/>
          <p:cNvPicPr>
            <a:picLocks noChangeAspect="1"/>
          </p:cNvPicPr>
          <p:nvPr/>
        </p:nvPicPr>
        <p:blipFill>
          <a:blip r:embed="rId3"/>
          <a:stretch>
            <a:fillRect/>
          </a:stretch>
        </p:blipFill>
        <p:spPr>
          <a:xfrm>
            <a:off x="914400" y="2362200"/>
            <a:ext cx="4953000" cy="1285103"/>
          </a:xfrm>
          <a:prstGeom prst="rect">
            <a:avLst/>
          </a:prstGeom>
        </p:spPr>
      </p:pic>
      <p:pic>
        <p:nvPicPr>
          <p:cNvPr id="4" name="Picture 3"/>
          <p:cNvPicPr>
            <a:picLocks noChangeAspect="1"/>
          </p:cNvPicPr>
          <p:nvPr/>
        </p:nvPicPr>
        <p:blipFill>
          <a:blip r:embed="rId4"/>
          <a:stretch>
            <a:fillRect/>
          </a:stretch>
        </p:blipFill>
        <p:spPr>
          <a:xfrm>
            <a:off x="914400" y="3863181"/>
            <a:ext cx="4953000" cy="1642076"/>
          </a:xfrm>
          <a:prstGeom prst="rect">
            <a:avLst/>
          </a:prstGeom>
        </p:spPr>
      </p:pic>
      <p:sp>
        <p:nvSpPr>
          <p:cNvPr id="6" name="Slide Number Placeholder 5"/>
          <p:cNvSpPr>
            <a:spLocks noGrp="1"/>
          </p:cNvSpPr>
          <p:nvPr>
            <p:ph type="sldNum" sz="quarter" idx="11"/>
          </p:nvPr>
        </p:nvSpPr>
        <p:spPr/>
        <p:txBody>
          <a:bodyPr/>
          <a:lstStyle/>
          <a:p>
            <a:r>
              <a:rPr lang="en-US"/>
              <a:t>7-</a:t>
            </a:r>
            <a:fld id="{9986268D-5304-469B-BEE6-DBE66B561B97}" type="slidenum">
              <a:rPr lang="en-US" smtClean="0"/>
              <a:pPr/>
              <a:t>15</a:t>
            </a:fld>
            <a:endParaRPr lang="en-US"/>
          </a:p>
          <a:p>
            <a:endParaRPr lang="en-US"/>
          </a:p>
        </p:txBody>
      </p:sp>
    </p:spTree>
    <p:extLst>
      <p:ext uri="{BB962C8B-B14F-4D97-AF65-F5344CB8AC3E}">
        <p14:creationId xmlns:p14="http://schemas.microsoft.com/office/powerpoint/2010/main" val="2217495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SQL DML</a:t>
            </a:r>
            <a:r>
              <a:rPr lang="en-US">
                <a:cs typeface="Arial" panose="020B0604020202020204" pitchFamily="34" charset="0"/>
              </a:rPr>
              <a:t>—</a:t>
            </a:r>
            <a:r>
              <a:rPr lang="en-US"/>
              <a:t>DELETE</a:t>
            </a:r>
          </a:p>
        </p:txBody>
      </p:sp>
      <p:sp>
        <p:nvSpPr>
          <p:cNvPr id="30723" name="Rectangle 3"/>
          <p:cNvSpPr>
            <a:spLocks noGrp="1" noChangeArrowheads="1"/>
          </p:cNvSpPr>
          <p:nvPr>
            <p:ph idx="1"/>
          </p:nvPr>
        </p:nvSpPr>
        <p:spPr/>
        <p:txBody>
          <a:bodyPr/>
          <a:lstStyle/>
          <a:p>
            <a:pPr eaLnBrk="1" hangingPunct="1"/>
            <a:r>
              <a:rPr lang="en-US" dirty="0"/>
              <a:t>SQL DELETE statement:</a:t>
            </a:r>
          </a:p>
          <a:p>
            <a:pPr eaLnBrk="1" hangingPunct="1"/>
            <a:endParaRPr lang="en-US" dirty="0"/>
          </a:p>
          <a:p>
            <a:pPr eaLnBrk="1" hangingPunct="1"/>
            <a:endParaRPr lang="en-US" dirty="0"/>
          </a:p>
          <a:p>
            <a:pPr eaLnBrk="1" hangingPunct="1"/>
            <a:endParaRPr lang="en-US" sz="1400" dirty="0"/>
          </a:p>
          <a:p>
            <a:pPr eaLnBrk="1" hangingPunct="1"/>
            <a:endParaRPr lang="en-US" sz="2800" dirty="0"/>
          </a:p>
          <a:p>
            <a:pPr eaLnBrk="1" hangingPunct="1"/>
            <a:endParaRPr lang="en-US" sz="2800" dirty="0"/>
          </a:p>
          <a:p>
            <a:pPr marL="0" indent="0" eaLnBrk="1" hangingPunct="1">
              <a:buNone/>
            </a:pPr>
            <a:endParaRPr lang="en-US" sz="2800" dirty="0"/>
          </a:p>
          <a:p>
            <a:pPr marL="0" indent="0" eaLnBrk="1" hangingPunct="1">
              <a:buNone/>
            </a:pPr>
            <a:r>
              <a:rPr lang="en-US" sz="2000" dirty="0"/>
              <a:t>Note: If you omit the WHERE clause, you will delete every row in the table. </a:t>
            </a:r>
          </a:p>
          <a:p>
            <a:pPr marL="0" indent="0" eaLnBrk="1" hangingPunct="1">
              <a:buNone/>
            </a:pPr>
            <a:endParaRPr lang="en-US" sz="2800" dirty="0"/>
          </a:p>
          <a:p>
            <a:pPr eaLnBrk="1" hangingPunct="1"/>
            <a:endParaRPr lang="en-US" dirty="0"/>
          </a:p>
        </p:txBody>
      </p:sp>
      <p:sp>
        <p:nvSpPr>
          <p:cNvPr id="5" name="Footer Placeholder 4"/>
          <p:cNvSpPr>
            <a:spLocks noGrp="1"/>
          </p:cNvSpPr>
          <p:nvPr>
            <p:ph type="ftr" sz="quarter" idx="10"/>
          </p:nvPr>
        </p:nvSpPr>
        <p:spPr/>
        <p:txBody>
          <a:bodyPr/>
          <a:lstStyle/>
          <a:p>
            <a:pPr>
              <a:defRPr/>
            </a:pPr>
            <a:r>
              <a:rPr lang="en-US" dirty="0">
                <a:solidFill>
                  <a:srgbClr val="D57A15"/>
                </a:solidFill>
              </a:rPr>
              <a:t>DATABASE PROCESSING</a:t>
            </a:r>
            <a:endParaRPr lang="en-US" dirty="0">
              <a:solidFill>
                <a:srgbClr val="5F978D"/>
              </a:solidFill>
            </a:endParaRPr>
          </a:p>
        </p:txBody>
      </p:sp>
      <p:pic>
        <p:nvPicPr>
          <p:cNvPr id="2" name="Picture 1"/>
          <p:cNvPicPr>
            <a:picLocks noChangeAspect="1"/>
          </p:cNvPicPr>
          <p:nvPr/>
        </p:nvPicPr>
        <p:blipFill>
          <a:blip r:embed="rId3"/>
          <a:stretch>
            <a:fillRect/>
          </a:stretch>
        </p:blipFill>
        <p:spPr>
          <a:xfrm>
            <a:off x="914400" y="2286001"/>
            <a:ext cx="4953000" cy="1267254"/>
          </a:xfrm>
          <a:prstGeom prst="rect">
            <a:avLst/>
          </a:prstGeom>
        </p:spPr>
      </p:pic>
      <p:sp>
        <p:nvSpPr>
          <p:cNvPr id="4" name="Slide Number Placeholder 3"/>
          <p:cNvSpPr>
            <a:spLocks noGrp="1"/>
          </p:cNvSpPr>
          <p:nvPr>
            <p:ph type="sldNum" sz="quarter" idx="11"/>
          </p:nvPr>
        </p:nvSpPr>
        <p:spPr/>
        <p:txBody>
          <a:bodyPr/>
          <a:lstStyle/>
          <a:p>
            <a:r>
              <a:rPr lang="en-US"/>
              <a:t>7-</a:t>
            </a:r>
            <a:fld id="{9986268D-5304-469B-BEE6-DBE66B561B97}" type="slidenum">
              <a:rPr lang="en-US" smtClean="0"/>
              <a:pPr/>
              <a:t>16</a:t>
            </a:fld>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title"/>
          </p:nvPr>
        </p:nvSpPr>
        <p:spPr>
          <a:xfrm>
            <a:off x="0" y="0"/>
            <a:ext cx="9144000" cy="2590800"/>
          </a:xfrm>
        </p:spPr>
        <p:txBody>
          <a:bodyPr/>
          <a:lstStyle/>
          <a:p>
            <a:pPr eaLnBrk="1" hangingPunct="1"/>
            <a:br>
              <a:rPr lang="en-US" sz="3600" dirty="0"/>
            </a:br>
            <a:r>
              <a:rPr lang="en-US" sz="3600" dirty="0">
                <a:latin typeface="Calibri" panose="020F0502020204030204" pitchFamily="34" charset="0"/>
                <a:ea typeface="Calibri" panose="020F0502020204030204" pitchFamily="34" charset="0"/>
                <a:cs typeface="Calibri" panose="020F0502020204030204" pitchFamily="34" charset="0"/>
              </a:rPr>
              <a:t>David </a:t>
            </a:r>
            <a:r>
              <a:rPr lang="en-US" sz="3600" dirty="0" err="1">
                <a:latin typeface="Calibri" panose="020F0502020204030204" pitchFamily="34" charset="0"/>
                <a:ea typeface="Calibri" panose="020F0502020204030204" pitchFamily="34" charset="0"/>
                <a:cs typeface="Calibri" panose="020F0502020204030204" pitchFamily="34" charset="0"/>
              </a:rPr>
              <a:t>Kroenke</a:t>
            </a:r>
            <a:r>
              <a:rPr lang="en-US" sz="3600" dirty="0">
                <a:latin typeface="Calibri" panose="020F0502020204030204" pitchFamily="34" charset="0"/>
                <a:ea typeface="Calibri" panose="020F0502020204030204" pitchFamily="34" charset="0"/>
                <a:cs typeface="Calibri" panose="020F0502020204030204" pitchFamily="34" charset="0"/>
              </a:rPr>
              <a:t> and David Auer</a:t>
            </a:r>
            <a:br>
              <a:rPr lang="en-US" sz="3600" dirty="0"/>
            </a:br>
            <a:r>
              <a:rPr lang="en-US" sz="4000" dirty="0"/>
              <a:t> </a:t>
            </a:r>
            <a:r>
              <a:rPr lang="en-US" sz="4000" dirty="0">
                <a:solidFill>
                  <a:schemeClr val="accent3"/>
                </a:solidFill>
                <a:latin typeface="Calibri" panose="020F0502020204030204" pitchFamily="34" charset="0"/>
                <a:ea typeface="Calibri" panose="020F0502020204030204" pitchFamily="34" charset="0"/>
                <a:cs typeface="Calibri" panose="020F0502020204030204" pitchFamily="34" charset="0"/>
              </a:rPr>
              <a:t>Database Processing</a:t>
            </a:r>
            <a:br>
              <a:rPr lang="en-US" sz="4000" dirty="0">
                <a:solidFill>
                  <a:schemeClr val="accent3"/>
                </a:solidFill>
              </a:rPr>
            </a:br>
            <a:r>
              <a:rPr lang="en-US" sz="3200" dirty="0">
                <a:solidFill>
                  <a:schemeClr val="bg2">
                    <a:lumMod val="40000"/>
                    <a:lumOff val="60000"/>
                  </a:schemeClr>
                </a:solidFill>
                <a:latin typeface="Calibri" panose="020F0502020204030204" pitchFamily="34" charset="0"/>
                <a:ea typeface="Calibri" panose="020F0502020204030204" pitchFamily="34" charset="0"/>
                <a:cs typeface="Calibri" panose="020F0502020204030204" pitchFamily="34" charset="0"/>
              </a:rPr>
              <a:t>Fundamentals, Design, and Implementation</a:t>
            </a:r>
            <a:br>
              <a:rPr lang="en-US" sz="3200" dirty="0">
                <a:latin typeface="Calibri" panose="020F0502020204030204" pitchFamily="34" charset="0"/>
                <a:ea typeface="Calibri" panose="020F0502020204030204" pitchFamily="34" charset="0"/>
                <a:cs typeface="Calibri" panose="020F0502020204030204" pitchFamily="34" charset="0"/>
              </a:rPr>
            </a:br>
            <a:r>
              <a:rPr lang="en-US" sz="3200" dirty="0">
                <a:latin typeface="Calibri" panose="020F0502020204030204" pitchFamily="34" charset="0"/>
                <a:ea typeface="Calibri" panose="020F0502020204030204" pitchFamily="34" charset="0"/>
                <a:cs typeface="Calibri" panose="020F0502020204030204" pitchFamily="34" charset="0"/>
              </a:rPr>
              <a:t>(14</a:t>
            </a:r>
            <a:r>
              <a:rPr lang="en-US" sz="3200" baseline="30000" dirty="0">
                <a:latin typeface="Calibri" panose="020F0502020204030204" pitchFamily="34" charset="0"/>
                <a:ea typeface="Calibri" panose="020F0502020204030204" pitchFamily="34" charset="0"/>
                <a:cs typeface="Calibri" panose="020F0502020204030204" pitchFamily="34" charset="0"/>
              </a:rPr>
              <a:t>th</a:t>
            </a:r>
            <a:r>
              <a:rPr lang="en-US" sz="3200" dirty="0">
                <a:latin typeface="Calibri" panose="020F0502020204030204" pitchFamily="34" charset="0"/>
                <a:ea typeface="Calibri" panose="020F0502020204030204" pitchFamily="34" charset="0"/>
                <a:cs typeface="Calibri" panose="020F0502020204030204" pitchFamily="34" charset="0"/>
              </a:rPr>
              <a:t> Edition)</a:t>
            </a:r>
            <a:br>
              <a:rPr lang="en-US" sz="3200" dirty="0">
                <a:latin typeface="Calibri" panose="020F0502020204030204" pitchFamily="34" charset="0"/>
                <a:ea typeface="Calibri" panose="020F0502020204030204" pitchFamily="34" charset="0"/>
                <a:cs typeface="Calibri" panose="020F0502020204030204" pitchFamily="34" charset="0"/>
              </a:rPr>
            </a:br>
            <a:endParaRPr lang="en-US" sz="3200" dirty="0">
              <a:latin typeface="Calibri" panose="020F0502020204030204" pitchFamily="34" charset="0"/>
              <a:ea typeface="Calibri" panose="020F0502020204030204" pitchFamily="34" charset="0"/>
              <a:cs typeface="Calibri" panose="020F0502020204030204" pitchFamily="34" charset="0"/>
            </a:endParaRPr>
          </a:p>
        </p:txBody>
      </p:sp>
      <p:sp>
        <p:nvSpPr>
          <p:cNvPr id="62467" name="Rectangle 4"/>
          <p:cNvSpPr>
            <a:spLocks noGrp="1" noChangeArrowheads="1"/>
          </p:cNvSpPr>
          <p:nvPr>
            <p:ph idx="1"/>
          </p:nvPr>
        </p:nvSpPr>
        <p:spPr>
          <a:xfrm>
            <a:off x="457200" y="3581400"/>
            <a:ext cx="8229600" cy="990600"/>
          </a:xfrm>
        </p:spPr>
        <p:txBody>
          <a:bodyPr/>
          <a:lstStyle/>
          <a:p>
            <a:pPr algn="ctr" eaLnBrk="1" hangingPunct="1">
              <a:lnSpc>
                <a:spcPct val="80000"/>
              </a:lnSpc>
              <a:buFontTx/>
              <a:buNone/>
            </a:pPr>
            <a:r>
              <a:rPr lang="en-US" b="1" dirty="0">
                <a:solidFill>
                  <a:srgbClr val="7B7ABB"/>
                </a:solidFill>
                <a:latin typeface="Calibri" panose="020F0502020204030204" pitchFamily="34" charset="0"/>
                <a:ea typeface="Calibri" panose="020F0502020204030204" pitchFamily="34" charset="0"/>
                <a:cs typeface="Calibri" panose="020F0502020204030204" pitchFamily="34" charset="0"/>
              </a:rPr>
              <a:t>End of Presentation:</a:t>
            </a:r>
          </a:p>
          <a:p>
            <a:pPr algn="ctr" eaLnBrk="1" hangingPunct="1">
              <a:lnSpc>
                <a:spcPct val="80000"/>
              </a:lnSpc>
              <a:buFontTx/>
              <a:buNone/>
            </a:pPr>
            <a:r>
              <a:rPr lang="en-US" b="1" dirty="0">
                <a:solidFill>
                  <a:srgbClr val="D57A15"/>
                </a:solidFill>
                <a:latin typeface="Calibri" panose="020F0502020204030204" pitchFamily="34" charset="0"/>
                <a:ea typeface="Calibri" panose="020F0502020204030204" pitchFamily="34" charset="0"/>
                <a:cs typeface="Calibri" panose="020F0502020204030204" pitchFamily="34" charset="0"/>
              </a:rPr>
              <a:t>Chapter Seven</a:t>
            </a:r>
          </a:p>
        </p:txBody>
      </p:sp>
      <p:cxnSp>
        <p:nvCxnSpPr>
          <p:cNvPr id="7" name="Straight Connector 6"/>
          <p:cNvCxnSpPr/>
          <p:nvPr/>
        </p:nvCxnSpPr>
        <p:spPr>
          <a:xfrm>
            <a:off x="0" y="2590800"/>
            <a:ext cx="9144000" cy="1588"/>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170613"/>
            <a:ext cx="9144000" cy="1587"/>
          </a:xfrm>
          <a:prstGeom prst="line">
            <a:avLst/>
          </a:prstGeom>
          <a:ln w="381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7-</a:t>
            </a:r>
            <a:fld id="{9986268D-5304-469B-BEE6-DBE66B561B97}" type="slidenum">
              <a:rPr lang="en-US" smtClean="0"/>
              <a:pPr/>
              <a:t>17</a:t>
            </a:fld>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defRPr/>
            </a:pPr>
            <a:endParaRPr lang="en-US" sz="1400">
              <a:solidFill>
                <a:srgbClr val="000000"/>
              </a:solidFill>
              <a:effectLst>
                <a:outerShdw blurRad="38100" dist="38100" dir="2700000" algn="tl">
                  <a:srgbClr val="C0C0C0"/>
                </a:outerShdw>
              </a:effectLst>
              <a:cs typeface="Arial" charset="0"/>
            </a:endParaRPr>
          </a:p>
        </p:txBody>
      </p:sp>
      <p:pic>
        <p:nvPicPr>
          <p:cNvPr id="63492"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66800" y="381000"/>
            <a:ext cx="7242175" cy="2363788"/>
          </a:xfrm>
          <a:prstGeom prst="rect">
            <a:avLst/>
          </a:prstGeom>
          <a:solidFill>
            <a:schemeClr val="hlink"/>
          </a:solidFill>
          <a:ln w="9525">
            <a:solidFill>
              <a:schemeClr val="bg1"/>
            </a:solidFill>
            <a:miter lim="800000"/>
            <a:headEnd/>
            <a:tailEnd/>
          </a:ln>
        </p:spPr>
      </p:pic>
      <p:sp>
        <p:nvSpPr>
          <p:cNvPr id="63493" name="Rectangle 4"/>
          <p:cNvSpPr>
            <a:spLocks noChangeArrowheads="1"/>
          </p:cNvSpPr>
          <p:nvPr/>
        </p:nvSpPr>
        <p:spPr bwMode="auto">
          <a:xfrm>
            <a:off x="685800" y="2895600"/>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a:solidFill>
                  <a:srgbClr val="000000"/>
                </a:solidFill>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Footer Placeholder 4"/>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7-</a:t>
            </a:r>
            <a:fld id="{9986268D-5304-469B-BEE6-DBE66B561B97}" type="slidenum">
              <a:rPr lang="en-US" smtClean="0"/>
              <a:pPr/>
              <a:t>18</a:t>
            </a:fld>
            <a:endParaRPr lang="en-US"/>
          </a:p>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dirty="0"/>
              <a:t>Database Available Online II</a:t>
            </a:r>
          </a:p>
        </p:txBody>
      </p:sp>
      <p:sp>
        <p:nvSpPr>
          <p:cNvPr id="3" name="Content Placeholder 2"/>
          <p:cNvSpPr>
            <a:spLocks noGrp="1"/>
          </p:cNvSpPr>
          <p:nvPr>
            <p:ph idx="1"/>
          </p:nvPr>
        </p:nvSpPr>
        <p:spPr>
          <a:xfrm>
            <a:off x="533400" y="2151228"/>
            <a:ext cx="8229600" cy="476250"/>
          </a:xfrm>
        </p:spPr>
        <p:txBody>
          <a:bodyPr/>
          <a:lstStyle/>
          <a:p>
            <a:pPr marL="0" indent="0" algn="ctr">
              <a:buNone/>
            </a:pPr>
            <a:r>
              <a:rPr lang="en-US" sz="2400" dirty="0"/>
              <a:t>Online chapter </a:t>
            </a:r>
            <a:r>
              <a:rPr lang="en-US" sz="2400" dirty="0">
                <a:solidFill>
                  <a:srgbClr val="C00000"/>
                </a:solidFill>
              </a:rPr>
              <a:t>10B</a:t>
            </a:r>
            <a:r>
              <a:rPr lang="en-US" sz="2400" dirty="0"/>
              <a:t>: Posted under “Oracle”</a:t>
            </a:r>
            <a:endParaRPr lang="en-US" dirty="0"/>
          </a:p>
          <a:p>
            <a:pPr lvl="1" algn="ctr"/>
            <a:endParaRPr lang="en-US" sz="2400" dirty="0"/>
          </a:p>
        </p:txBody>
      </p:sp>
      <p:sp>
        <p:nvSpPr>
          <p:cNvPr id="4" name="Footer Placeholder 3"/>
          <p:cNvSpPr>
            <a:spLocks noGrp="1"/>
          </p:cNvSpPr>
          <p:nvPr>
            <p:ph type="ftr" sz="quarter" idx="10"/>
          </p:nvPr>
        </p:nvSpPr>
        <p:spPr/>
        <p:txBody>
          <a:bodyPr/>
          <a:lstStyle/>
          <a:p>
            <a:pPr>
              <a:defRPr/>
            </a:pPr>
            <a:r>
              <a:rPr lang="en-US" dirty="0">
                <a:solidFill>
                  <a:srgbClr val="D57A15"/>
                </a:solidFill>
              </a:rPr>
              <a:t>DATABASE PROCESSING</a:t>
            </a:r>
            <a:endParaRPr lang="en-US" dirty="0">
              <a:solidFill>
                <a:srgbClr val="5F978D"/>
              </a:solidFill>
            </a:endParaRPr>
          </a:p>
        </p:txBody>
      </p:sp>
      <p:sp>
        <p:nvSpPr>
          <p:cNvPr id="6" name="Slide Number Placeholder 5"/>
          <p:cNvSpPr>
            <a:spLocks noGrp="1"/>
          </p:cNvSpPr>
          <p:nvPr>
            <p:ph type="sldNum" sz="quarter" idx="11"/>
          </p:nvPr>
        </p:nvSpPr>
        <p:spPr/>
        <p:txBody>
          <a:bodyPr/>
          <a:lstStyle/>
          <a:p>
            <a:r>
              <a:rPr lang="en-US"/>
              <a:t>7-</a:t>
            </a:r>
            <a:fld id="{9986268D-5304-469B-BEE6-DBE66B561B97}" type="slidenum">
              <a:rPr lang="en-US" smtClean="0"/>
              <a:pPr/>
              <a:t>2</a:t>
            </a:fld>
            <a:endParaRPr lang="en-US"/>
          </a:p>
          <a:p>
            <a:endParaRPr lang="en-US"/>
          </a:p>
        </p:txBody>
      </p:sp>
    </p:spTree>
    <p:extLst>
      <p:ext uri="{BB962C8B-B14F-4D97-AF65-F5344CB8AC3E}">
        <p14:creationId xmlns:p14="http://schemas.microsoft.com/office/powerpoint/2010/main" val="141862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dirty="0"/>
              <a:t>SQL Categories</a:t>
            </a:r>
          </a:p>
        </p:txBody>
      </p:sp>
      <p:sp>
        <p:nvSpPr>
          <p:cNvPr id="22531" name="Rectangle 3"/>
          <p:cNvSpPr>
            <a:spLocks noGrp="1" noChangeArrowheads="1"/>
          </p:cNvSpPr>
          <p:nvPr>
            <p:ph idx="1"/>
          </p:nvPr>
        </p:nvSpPr>
        <p:spPr>
          <a:xfrm>
            <a:off x="457200" y="1752600"/>
            <a:ext cx="8229600" cy="3429000"/>
          </a:xfrm>
        </p:spPr>
        <p:txBody>
          <a:bodyPr/>
          <a:lstStyle/>
          <a:p>
            <a:pPr marL="0" indent="0" eaLnBrk="1" hangingPunct="1">
              <a:lnSpc>
                <a:spcPct val="90000"/>
              </a:lnSpc>
              <a:buNone/>
            </a:pPr>
            <a:r>
              <a:rPr lang="en-US" sz="2800" dirty="0"/>
              <a:t>SQL statements can be divided into five categories:</a:t>
            </a:r>
          </a:p>
          <a:p>
            <a:pPr marL="0" indent="0" eaLnBrk="1" hangingPunct="1">
              <a:lnSpc>
                <a:spcPct val="90000"/>
              </a:lnSpc>
              <a:buNone/>
            </a:pPr>
            <a:endParaRPr lang="en-US" sz="2800" dirty="0"/>
          </a:p>
          <a:p>
            <a:pPr lvl="1" eaLnBrk="1" hangingPunct="1">
              <a:lnSpc>
                <a:spcPct val="90000"/>
              </a:lnSpc>
              <a:buClr>
                <a:schemeClr val="tx1"/>
              </a:buClr>
            </a:pPr>
            <a:r>
              <a:rPr lang="en-US" sz="2400" b="1" dirty="0">
                <a:solidFill>
                  <a:srgbClr val="FF0000"/>
                </a:solidFill>
              </a:rPr>
              <a:t>Data definition language (DDL)</a:t>
            </a:r>
          </a:p>
          <a:p>
            <a:pPr lvl="1" eaLnBrk="1" hangingPunct="1">
              <a:lnSpc>
                <a:spcPct val="90000"/>
              </a:lnSpc>
              <a:buClr>
                <a:schemeClr val="tx1"/>
              </a:buClr>
            </a:pPr>
            <a:r>
              <a:rPr lang="en-US" sz="2400" b="1" dirty="0">
                <a:solidFill>
                  <a:srgbClr val="FF0000"/>
                </a:solidFill>
              </a:rPr>
              <a:t>Data manipulation language (DML)</a:t>
            </a:r>
            <a:r>
              <a:rPr lang="en-US" sz="2400" dirty="0">
                <a:solidFill>
                  <a:srgbClr val="FF0000"/>
                </a:solidFill>
              </a:rPr>
              <a:t> </a:t>
            </a:r>
            <a:r>
              <a:rPr lang="en-US" sz="2400" dirty="0"/>
              <a:t>statements</a:t>
            </a:r>
          </a:p>
          <a:p>
            <a:pPr lvl="1" eaLnBrk="1" hangingPunct="1">
              <a:lnSpc>
                <a:spcPct val="90000"/>
              </a:lnSpc>
              <a:buClr>
                <a:schemeClr val="tx1"/>
              </a:buClr>
            </a:pPr>
            <a:r>
              <a:rPr lang="en-US" sz="2400" b="1" dirty="0">
                <a:solidFill>
                  <a:srgbClr val="00B0F0"/>
                </a:solidFill>
              </a:rPr>
              <a:t>SQL/Persistent Stored Modules (SQL/PSM)</a:t>
            </a:r>
            <a:r>
              <a:rPr lang="en-US" sz="2400" dirty="0">
                <a:solidFill>
                  <a:srgbClr val="00B0F0"/>
                </a:solidFill>
              </a:rPr>
              <a:t> </a:t>
            </a:r>
            <a:r>
              <a:rPr lang="en-US" sz="2400" dirty="0"/>
              <a:t>statements</a:t>
            </a:r>
          </a:p>
          <a:p>
            <a:pPr lvl="1" eaLnBrk="1" hangingPunct="1">
              <a:lnSpc>
                <a:spcPct val="90000"/>
              </a:lnSpc>
              <a:buClr>
                <a:schemeClr val="tx1"/>
              </a:buClr>
            </a:pPr>
            <a:r>
              <a:rPr lang="en-US" sz="2400" b="1" dirty="0">
                <a:solidFill>
                  <a:srgbClr val="00B0F0"/>
                </a:solidFill>
              </a:rPr>
              <a:t>Transaction control language (TCL)</a:t>
            </a:r>
            <a:r>
              <a:rPr lang="en-US" sz="2400" dirty="0">
                <a:solidFill>
                  <a:srgbClr val="00B0F0"/>
                </a:solidFill>
              </a:rPr>
              <a:t> </a:t>
            </a:r>
            <a:r>
              <a:rPr lang="en-US" sz="2400" dirty="0"/>
              <a:t>statements</a:t>
            </a:r>
          </a:p>
          <a:p>
            <a:pPr lvl="1" eaLnBrk="1" hangingPunct="1">
              <a:lnSpc>
                <a:spcPct val="90000"/>
              </a:lnSpc>
              <a:buClr>
                <a:schemeClr val="tx1"/>
              </a:buClr>
            </a:pPr>
            <a:r>
              <a:rPr lang="en-US" sz="2400" b="1" dirty="0">
                <a:solidFill>
                  <a:srgbClr val="00B0F0"/>
                </a:solidFill>
              </a:rPr>
              <a:t>Data control language (DCL)</a:t>
            </a:r>
            <a:r>
              <a:rPr lang="en-US" sz="2400" dirty="0">
                <a:solidFill>
                  <a:srgbClr val="00B0F0"/>
                </a:solidFill>
              </a:rPr>
              <a:t> </a:t>
            </a:r>
            <a:r>
              <a:rPr lang="en-US" sz="2400" dirty="0"/>
              <a:t>statements</a:t>
            </a:r>
          </a:p>
          <a:p>
            <a:pPr marL="457200" lvl="1" indent="0" eaLnBrk="1" hangingPunct="1">
              <a:lnSpc>
                <a:spcPct val="90000"/>
              </a:lnSpc>
              <a:buClr>
                <a:schemeClr val="tx1"/>
              </a:buClr>
              <a:buNone/>
            </a:pPr>
            <a:endParaRPr lang="en-US" sz="2400" dirty="0"/>
          </a:p>
          <a:p>
            <a:pPr lvl="1" eaLnBrk="1" hangingPunct="1">
              <a:lnSpc>
                <a:spcPct val="90000"/>
              </a:lnSpc>
              <a:buClr>
                <a:schemeClr val="tx1"/>
              </a:buClr>
            </a:pPr>
            <a:endParaRPr lang="en-US" sz="2400" dirty="0"/>
          </a:p>
          <a:p>
            <a:pPr lvl="1" eaLnBrk="1" hangingPunct="1">
              <a:lnSpc>
                <a:spcPct val="90000"/>
              </a:lnSpc>
              <a:buClr>
                <a:schemeClr val="tx1"/>
              </a:buClr>
            </a:pPr>
            <a:endParaRPr lang="en-US" sz="2400" dirty="0"/>
          </a:p>
          <a:p>
            <a:pPr lvl="1" eaLnBrk="1" hangingPunct="1">
              <a:lnSpc>
                <a:spcPct val="90000"/>
              </a:lnSpc>
              <a:buClr>
                <a:schemeClr val="tx1"/>
              </a:buClr>
            </a:pPr>
            <a:endParaRPr lang="en-US" sz="2400" dirty="0"/>
          </a:p>
        </p:txBody>
      </p:sp>
      <p:sp>
        <p:nvSpPr>
          <p:cNvPr id="5" name="Footer Placeholder 4"/>
          <p:cNvSpPr>
            <a:spLocks noGrp="1"/>
          </p:cNvSpPr>
          <p:nvPr>
            <p:ph type="ftr" sz="quarter" idx="10"/>
          </p:nvPr>
        </p:nvSpPr>
        <p:spPr/>
        <p:txBody>
          <a:bodyPr/>
          <a:lstStyle/>
          <a:p>
            <a:pPr>
              <a:defRPr/>
            </a:pPr>
            <a:r>
              <a:rPr lang="en-US" dirty="0">
                <a:solidFill>
                  <a:srgbClr val="D57A15"/>
                </a:solidFill>
              </a:rPr>
              <a:t>DATABASE PROCESSING</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7-</a:t>
            </a:r>
            <a:fld id="{9986268D-5304-469B-BEE6-DBE66B561B97}" type="slidenum">
              <a:rPr lang="en-US" smtClean="0"/>
              <a:pPr/>
              <a:t>3</a:t>
            </a:fld>
            <a:endParaRPr lang="en-US"/>
          </a:p>
          <a:p>
            <a:endParaRPr lang="en-US"/>
          </a:p>
        </p:txBody>
      </p:sp>
    </p:spTree>
    <p:extLst>
      <p:ext uri="{BB962C8B-B14F-4D97-AF65-F5344CB8AC3E}">
        <p14:creationId xmlns:p14="http://schemas.microsoft.com/office/powerpoint/2010/main" val="1190691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dirty="0"/>
              <a:t>SQL DDL</a:t>
            </a:r>
          </a:p>
        </p:txBody>
      </p:sp>
      <p:sp>
        <p:nvSpPr>
          <p:cNvPr id="22531" name="Rectangle 3"/>
          <p:cNvSpPr>
            <a:spLocks noGrp="1" noChangeArrowheads="1"/>
          </p:cNvSpPr>
          <p:nvPr>
            <p:ph idx="1"/>
          </p:nvPr>
        </p:nvSpPr>
        <p:spPr/>
        <p:txBody>
          <a:bodyPr/>
          <a:lstStyle/>
          <a:p>
            <a:pPr eaLnBrk="1" hangingPunct="1">
              <a:lnSpc>
                <a:spcPct val="90000"/>
              </a:lnSpc>
              <a:buClr>
                <a:schemeClr val="tx1"/>
              </a:buClr>
            </a:pPr>
            <a:r>
              <a:rPr lang="en-US" b="1" dirty="0">
                <a:solidFill>
                  <a:srgbClr val="00B0F0"/>
                </a:solidFill>
              </a:rPr>
              <a:t>Data definition language (DDL)</a:t>
            </a:r>
            <a:r>
              <a:rPr lang="en-US" dirty="0">
                <a:solidFill>
                  <a:srgbClr val="00B0F0"/>
                </a:solidFill>
              </a:rPr>
              <a:t> </a:t>
            </a:r>
            <a:r>
              <a:rPr lang="en-US" dirty="0"/>
              <a:t>statements</a:t>
            </a:r>
          </a:p>
          <a:p>
            <a:pPr lvl="1" eaLnBrk="1" hangingPunct="1">
              <a:lnSpc>
                <a:spcPct val="90000"/>
              </a:lnSpc>
            </a:pPr>
            <a:r>
              <a:rPr lang="en-US" dirty="0"/>
              <a:t>Used for creating tables</a:t>
            </a:r>
          </a:p>
          <a:p>
            <a:pPr lvl="1" eaLnBrk="1" hangingPunct="1">
              <a:lnSpc>
                <a:spcPct val="90000"/>
              </a:lnSpc>
            </a:pPr>
            <a:r>
              <a:rPr lang="en-US" dirty="0"/>
              <a:t>Covered in this chapter (Chapter 7)</a:t>
            </a:r>
          </a:p>
        </p:txBody>
      </p:sp>
      <p:sp>
        <p:nvSpPr>
          <p:cNvPr id="6" name="Footer Placeholder 5"/>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7-</a:t>
            </a:r>
            <a:fld id="{9986268D-5304-469B-BEE6-DBE66B561B97}" type="slidenum">
              <a:rPr lang="en-US" smtClean="0"/>
              <a:pPr/>
              <a:t>4</a:t>
            </a:fld>
            <a:endParaRPr lang="en-US"/>
          </a:p>
          <a:p>
            <a:endParaRPr lang="en-US"/>
          </a:p>
        </p:txBody>
      </p:sp>
    </p:spTree>
    <p:extLst>
      <p:ext uri="{BB962C8B-B14F-4D97-AF65-F5344CB8AC3E}">
        <p14:creationId xmlns:p14="http://schemas.microsoft.com/office/powerpoint/2010/main" val="324812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dirty="0"/>
              <a:t>SQL DML</a:t>
            </a:r>
          </a:p>
        </p:txBody>
      </p:sp>
      <p:sp>
        <p:nvSpPr>
          <p:cNvPr id="22531" name="Rectangle 3"/>
          <p:cNvSpPr>
            <a:spLocks noGrp="1" noChangeArrowheads="1"/>
          </p:cNvSpPr>
          <p:nvPr>
            <p:ph idx="1"/>
          </p:nvPr>
        </p:nvSpPr>
        <p:spPr/>
        <p:txBody>
          <a:bodyPr/>
          <a:lstStyle/>
          <a:p>
            <a:pPr eaLnBrk="1" hangingPunct="1">
              <a:lnSpc>
                <a:spcPct val="90000"/>
              </a:lnSpc>
              <a:buClr>
                <a:schemeClr val="tx1"/>
              </a:buClr>
            </a:pPr>
            <a:r>
              <a:rPr lang="en-US" b="1" dirty="0">
                <a:solidFill>
                  <a:srgbClr val="00B0F0"/>
                </a:solidFill>
              </a:rPr>
              <a:t>Data manipulation language (DML)</a:t>
            </a:r>
            <a:r>
              <a:rPr lang="en-US" dirty="0">
                <a:solidFill>
                  <a:srgbClr val="00B0F0"/>
                </a:solidFill>
              </a:rPr>
              <a:t> </a:t>
            </a:r>
            <a:r>
              <a:rPr lang="en-US" dirty="0"/>
              <a:t>statements</a:t>
            </a:r>
          </a:p>
          <a:p>
            <a:pPr lvl="1" eaLnBrk="1" hangingPunct="1">
              <a:lnSpc>
                <a:spcPct val="90000"/>
              </a:lnSpc>
            </a:pPr>
            <a:r>
              <a:rPr lang="en-US" dirty="0"/>
              <a:t>Used for:</a:t>
            </a:r>
          </a:p>
          <a:p>
            <a:pPr lvl="2">
              <a:lnSpc>
                <a:spcPct val="90000"/>
              </a:lnSpc>
            </a:pPr>
            <a:r>
              <a:rPr lang="en-US" dirty="0"/>
              <a:t>Queries – SQL </a:t>
            </a:r>
            <a:r>
              <a:rPr lang="en-US" b="1" dirty="0">
                <a:solidFill>
                  <a:srgbClr val="0099CC"/>
                </a:solidFill>
              </a:rPr>
              <a:t>SELECT</a:t>
            </a:r>
            <a:r>
              <a:rPr lang="en-US" dirty="0"/>
              <a:t> statement</a:t>
            </a:r>
          </a:p>
          <a:p>
            <a:pPr lvl="2">
              <a:lnSpc>
                <a:spcPct val="90000"/>
              </a:lnSpc>
            </a:pPr>
            <a:r>
              <a:rPr lang="en-US" dirty="0"/>
              <a:t>Inserting data – SQL </a:t>
            </a:r>
            <a:r>
              <a:rPr lang="en-US" b="1" dirty="0">
                <a:solidFill>
                  <a:srgbClr val="0099CC"/>
                </a:solidFill>
              </a:rPr>
              <a:t>INSERT</a:t>
            </a:r>
            <a:r>
              <a:rPr lang="en-US" dirty="0"/>
              <a:t> statement</a:t>
            </a:r>
          </a:p>
          <a:p>
            <a:pPr lvl="2">
              <a:lnSpc>
                <a:spcPct val="90000"/>
              </a:lnSpc>
            </a:pPr>
            <a:r>
              <a:rPr lang="en-US" dirty="0"/>
              <a:t>Modifying data – SQL </a:t>
            </a:r>
            <a:r>
              <a:rPr lang="en-US" b="1" dirty="0">
                <a:solidFill>
                  <a:srgbClr val="0099CC"/>
                </a:solidFill>
              </a:rPr>
              <a:t>UPDATE</a:t>
            </a:r>
            <a:r>
              <a:rPr lang="en-US" dirty="0"/>
              <a:t> statement</a:t>
            </a:r>
          </a:p>
          <a:p>
            <a:pPr lvl="2">
              <a:lnSpc>
                <a:spcPct val="90000"/>
              </a:lnSpc>
            </a:pPr>
            <a:r>
              <a:rPr lang="en-US" dirty="0"/>
              <a:t>Deleting data – SQL </a:t>
            </a:r>
            <a:r>
              <a:rPr lang="en-US" b="1" dirty="0">
                <a:solidFill>
                  <a:srgbClr val="0099CC"/>
                </a:solidFill>
              </a:rPr>
              <a:t>DELETE</a:t>
            </a:r>
            <a:r>
              <a:rPr lang="en-US" dirty="0"/>
              <a:t> statement</a:t>
            </a:r>
          </a:p>
          <a:p>
            <a:pPr lvl="1" eaLnBrk="1" hangingPunct="1">
              <a:lnSpc>
                <a:spcPct val="90000"/>
              </a:lnSpc>
            </a:pPr>
            <a:r>
              <a:rPr lang="en-US" dirty="0"/>
              <a:t>Covered in Chapter 2</a:t>
            </a:r>
          </a:p>
          <a:p>
            <a:pPr lvl="1" eaLnBrk="1" hangingPunct="1">
              <a:lnSpc>
                <a:spcPct val="90000"/>
              </a:lnSpc>
            </a:pPr>
            <a:endParaRPr lang="en-US" dirty="0"/>
          </a:p>
        </p:txBody>
      </p:sp>
      <p:sp>
        <p:nvSpPr>
          <p:cNvPr id="6" name="Footer Placeholder 5"/>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7-</a:t>
            </a:r>
            <a:fld id="{9986268D-5304-469B-BEE6-DBE66B561B97}" type="slidenum">
              <a:rPr lang="en-US" smtClean="0"/>
              <a:pPr/>
              <a:t>5</a:t>
            </a:fld>
            <a:endParaRPr lang="en-US"/>
          </a:p>
          <a:p>
            <a:endParaRPr lang="en-US"/>
          </a:p>
        </p:txBody>
      </p:sp>
    </p:spTree>
    <p:extLst>
      <p:ext uri="{BB962C8B-B14F-4D97-AF65-F5344CB8AC3E}">
        <p14:creationId xmlns:p14="http://schemas.microsoft.com/office/powerpoint/2010/main" val="65061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274638"/>
            <a:ext cx="8229600" cy="563562"/>
          </a:xfrm>
        </p:spPr>
        <p:txBody>
          <a:bodyPr/>
          <a:lstStyle/>
          <a:p>
            <a:pPr eaLnBrk="1" hangingPunct="1"/>
            <a:r>
              <a:rPr lang="en-US" sz="3600" dirty="0"/>
              <a:t>Chapter 7 SQL Elements</a:t>
            </a:r>
          </a:p>
        </p:txBody>
      </p:sp>
      <p:sp>
        <p:nvSpPr>
          <p:cNvPr id="6" name="Footer Placeholder 5"/>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pic>
        <p:nvPicPr>
          <p:cNvPr id="2" name="Picture 1"/>
          <p:cNvPicPr>
            <a:picLocks noChangeAspect="1"/>
          </p:cNvPicPr>
          <p:nvPr/>
        </p:nvPicPr>
        <p:blipFill>
          <a:blip r:embed="rId3"/>
          <a:stretch>
            <a:fillRect/>
          </a:stretch>
        </p:blipFill>
        <p:spPr>
          <a:xfrm>
            <a:off x="3048000" y="891158"/>
            <a:ext cx="3124200" cy="5354067"/>
          </a:xfrm>
          <a:prstGeom prst="rect">
            <a:avLst/>
          </a:prstGeom>
        </p:spPr>
      </p:pic>
      <p:sp>
        <p:nvSpPr>
          <p:cNvPr id="4" name="Slide Number Placeholder 3"/>
          <p:cNvSpPr>
            <a:spLocks noGrp="1"/>
          </p:cNvSpPr>
          <p:nvPr>
            <p:ph type="sldNum" sz="quarter" idx="11"/>
          </p:nvPr>
        </p:nvSpPr>
        <p:spPr/>
        <p:txBody>
          <a:bodyPr/>
          <a:lstStyle/>
          <a:p>
            <a:r>
              <a:rPr lang="en-US"/>
              <a:t>7-</a:t>
            </a:r>
            <a:fld id="{9986268D-5304-469B-BEE6-DBE66B561B97}" type="slidenum">
              <a:rPr lang="en-US" smtClean="0"/>
              <a:pPr/>
              <a:t>6</a:t>
            </a:fld>
            <a:endParaRPr lang="en-US"/>
          </a:p>
          <a:p>
            <a:endParaRPr lang="en-US"/>
          </a:p>
        </p:txBody>
      </p:sp>
      <p:sp>
        <p:nvSpPr>
          <p:cNvPr id="3" name="Left Brace 2">
            <a:extLst>
              <a:ext uri="{FF2B5EF4-FFF2-40B4-BE49-F238E27FC236}">
                <a16:creationId xmlns:a16="http://schemas.microsoft.com/office/drawing/2014/main" id="{6D8D316C-E1A7-46FB-9EC0-B3B0D875AD9F}"/>
              </a:ext>
            </a:extLst>
          </p:cNvPr>
          <p:cNvSpPr/>
          <p:nvPr/>
        </p:nvSpPr>
        <p:spPr>
          <a:xfrm>
            <a:off x="1714500" y="1219200"/>
            <a:ext cx="304800" cy="1371600"/>
          </a:xfrm>
          <a:prstGeom prst="leftBrace">
            <a:avLst>
              <a:gd name="adj1" fmla="val 8333"/>
              <a:gd name="adj2" fmla="val 49420"/>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23E6313F-2582-4295-A871-9B506C5F4C19}"/>
              </a:ext>
            </a:extLst>
          </p:cNvPr>
          <p:cNvSpPr/>
          <p:nvPr/>
        </p:nvSpPr>
        <p:spPr>
          <a:xfrm>
            <a:off x="1752600" y="2743200"/>
            <a:ext cx="228600" cy="1371600"/>
          </a:xfrm>
          <a:prstGeom prst="leftBrace">
            <a:avLst>
              <a:gd name="adj1" fmla="val 8333"/>
              <a:gd name="adj2" fmla="val 49420"/>
            </a:avLst>
          </a:prstGeom>
          <a:solidFill>
            <a:srgbClr val="FF0000"/>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row: Right 7">
            <a:extLst>
              <a:ext uri="{FF2B5EF4-FFF2-40B4-BE49-F238E27FC236}">
                <a16:creationId xmlns:a16="http://schemas.microsoft.com/office/drawing/2014/main" id="{5953B6DF-3E66-4E2E-AD97-175FAA8E7AA8}"/>
              </a:ext>
            </a:extLst>
          </p:cNvPr>
          <p:cNvSpPr/>
          <p:nvPr/>
        </p:nvSpPr>
        <p:spPr>
          <a:xfrm>
            <a:off x="2334039" y="1447800"/>
            <a:ext cx="513522" cy="228600"/>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89AD126A-1865-4E85-9830-A930A40924DF}"/>
              </a:ext>
            </a:extLst>
          </p:cNvPr>
          <p:cNvSpPr/>
          <p:nvPr/>
        </p:nvSpPr>
        <p:spPr>
          <a:xfrm>
            <a:off x="2334039" y="2027389"/>
            <a:ext cx="513522" cy="228600"/>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5B5DA91E-3CD3-46D2-B04B-156E1B548200}"/>
              </a:ext>
            </a:extLst>
          </p:cNvPr>
          <p:cNvSpPr/>
          <p:nvPr/>
        </p:nvSpPr>
        <p:spPr>
          <a:xfrm>
            <a:off x="2334039" y="2865589"/>
            <a:ext cx="513522" cy="228600"/>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DD4DA221-D826-4BA8-B692-9F51AD8E60FE}"/>
              </a:ext>
            </a:extLst>
          </p:cNvPr>
          <p:cNvSpPr/>
          <p:nvPr/>
        </p:nvSpPr>
        <p:spPr>
          <a:xfrm>
            <a:off x="2334039" y="3190667"/>
            <a:ext cx="513522" cy="228600"/>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E07DA91F-FDBE-4F7D-B30D-0B3EB6A576D2}"/>
              </a:ext>
            </a:extLst>
          </p:cNvPr>
          <p:cNvSpPr/>
          <p:nvPr/>
        </p:nvSpPr>
        <p:spPr>
          <a:xfrm>
            <a:off x="2316811" y="3513621"/>
            <a:ext cx="513522" cy="228600"/>
          </a:xfrm>
          <a:prstGeom prst="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C6D024E8-D834-489E-A42C-A20D6C84D69C}"/>
              </a:ext>
            </a:extLst>
          </p:cNvPr>
          <p:cNvSpPr/>
          <p:nvPr/>
        </p:nvSpPr>
        <p:spPr>
          <a:xfrm rot="11434444">
            <a:off x="6162054" y="1259365"/>
            <a:ext cx="1133811" cy="31564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BDBC163C-9C8C-4CE7-A8B5-E2FCBA81F44C}"/>
              </a:ext>
            </a:extLst>
          </p:cNvPr>
          <p:cNvSpPr/>
          <p:nvPr/>
        </p:nvSpPr>
        <p:spPr>
          <a:xfrm rot="11434444">
            <a:off x="6162054" y="2677191"/>
            <a:ext cx="1133811" cy="31564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type="body" sz="half" idx="1"/>
          </p:nvPr>
        </p:nvSpPr>
        <p:spPr>
          <a:xfrm>
            <a:off x="457200" y="1600200"/>
            <a:ext cx="8153400" cy="4525963"/>
          </a:xfrm>
        </p:spPr>
        <p:txBody>
          <a:bodyPr/>
          <a:lstStyle/>
          <a:p>
            <a:pPr eaLnBrk="1" hangingPunct="1">
              <a:buClr>
                <a:schemeClr val="tx1"/>
              </a:buClr>
            </a:pPr>
            <a:r>
              <a:rPr lang="en-US" sz="2800" dirty="0">
                <a:solidFill>
                  <a:srgbClr val="0099CC"/>
                </a:solidFill>
              </a:rPr>
              <a:t>CREATE TABLE </a:t>
            </a:r>
            <a:r>
              <a:rPr lang="en-US" sz="2800" dirty="0"/>
              <a:t>statement is used for creating relations.</a:t>
            </a:r>
          </a:p>
          <a:p>
            <a:pPr eaLnBrk="1" hangingPunct="1"/>
            <a:r>
              <a:rPr lang="en-US" sz="2800" dirty="0"/>
              <a:t>Each column is described with three parts: </a:t>
            </a:r>
            <a:r>
              <a:rPr lang="en-US" sz="2800" dirty="0">
                <a:solidFill>
                  <a:srgbClr val="0099CC"/>
                </a:solidFill>
              </a:rPr>
              <a:t>column name</a:t>
            </a:r>
            <a:r>
              <a:rPr lang="en-US" sz="2800" dirty="0"/>
              <a:t>, </a:t>
            </a:r>
            <a:r>
              <a:rPr lang="en-US" sz="2800" dirty="0">
                <a:solidFill>
                  <a:srgbClr val="0099CC"/>
                </a:solidFill>
              </a:rPr>
              <a:t>data type</a:t>
            </a:r>
            <a:r>
              <a:rPr lang="en-US" sz="2800" dirty="0"/>
              <a:t>, and </a:t>
            </a:r>
            <a:r>
              <a:rPr lang="en-US" sz="2800" dirty="0">
                <a:solidFill>
                  <a:srgbClr val="0099CC"/>
                </a:solidFill>
              </a:rPr>
              <a:t>optional constraints</a:t>
            </a:r>
            <a:r>
              <a:rPr lang="en-US" sz="2800" dirty="0"/>
              <a:t>.</a:t>
            </a:r>
          </a:p>
          <a:p>
            <a:pPr eaLnBrk="1" hangingPunct="1"/>
            <a:r>
              <a:rPr lang="en-US" sz="2800" dirty="0"/>
              <a:t>Format:</a:t>
            </a:r>
          </a:p>
        </p:txBody>
      </p:sp>
      <p:sp>
        <p:nvSpPr>
          <p:cNvPr id="10242" name="Rectangle 2"/>
          <p:cNvSpPr>
            <a:spLocks noGrp="1" noChangeArrowheads="1"/>
          </p:cNvSpPr>
          <p:nvPr>
            <p:ph type="title"/>
          </p:nvPr>
        </p:nvSpPr>
        <p:spPr/>
        <p:txBody>
          <a:bodyPr/>
          <a:lstStyle/>
          <a:p>
            <a:pPr eaLnBrk="1" hangingPunct="1"/>
            <a:r>
              <a:rPr lang="en-US" sz="4000" dirty="0"/>
              <a:t>SQL CREATE TABLE Statement</a:t>
            </a:r>
          </a:p>
        </p:txBody>
      </p:sp>
      <p:sp>
        <p:nvSpPr>
          <p:cNvPr id="6" name="Footer Placeholder 5"/>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pic>
        <p:nvPicPr>
          <p:cNvPr id="2" name="Picture 1"/>
          <p:cNvPicPr>
            <a:picLocks noChangeAspect="1"/>
          </p:cNvPicPr>
          <p:nvPr/>
        </p:nvPicPr>
        <p:blipFill>
          <a:blip r:embed="rId3"/>
          <a:stretch>
            <a:fillRect/>
          </a:stretch>
        </p:blipFill>
        <p:spPr>
          <a:xfrm>
            <a:off x="2971800" y="4191000"/>
            <a:ext cx="4724400" cy="1835438"/>
          </a:xfrm>
          <a:prstGeom prst="rect">
            <a:avLst/>
          </a:prstGeom>
        </p:spPr>
      </p:pic>
      <p:sp>
        <p:nvSpPr>
          <p:cNvPr id="4" name="Slide Number Placeholder 3"/>
          <p:cNvSpPr>
            <a:spLocks noGrp="1"/>
          </p:cNvSpPr>
          <p:nvPr>
            <p:ph type="sldNum" sz="quarter" idx="11"/>
          </p:nvPr>
        </p:nvSpPr>
        <p:spPr/>
        <p:txBody>
          <a:bodyPr/>
          <a:lstStyle/>
          <a:p>
            <a:r>
              <a:rPr lang="en-US"/>
              <a:t>7-</a:t>
            </a:r>
            <a:fld id="{7621CEFD-2E20-43B8-90AE-2288D3C72D87}" type="slidenum">
              <a:rPr lang="en-US" smtClean="0"/>
              <a:pPr/>
              <a:t>7</a:t>
            </a:fld>
            <a:endParaRPr lang="en-US"/>
          </a:p>
          <a:p>
            <a:endParaRPr lang="en-US"/>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slide(fromBottom)">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slide(fromBottom)">
                                      <p:cBhvr>
                                        <p:cTn id="12" dur="500"/>
                                        <p:tgtEl>
                                          <p:spTgt spid="13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slide(fromBottom)">
                                      <p:cBhvr>
                                        <p:cTn id="17"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type="body" sz="half" idx="1"/>
          </p:nvPr>
        </p:nvSpPr>
        <p:spPr>
          <a:xfrm>
            <a:off x="381000" y="1600200"/>
            <a:ext cx="8534400" cy="4525963"/>
          </a:xfrm>
        </p:spPr>
        <p:txBody>
          <a:bodyPr/>
          <a:lstStyle/>
          <a:p>
            <a:pPr>
              <a:buClr>
                <a:schemeClr val="tx1"/>
              </a:buClr>
            </a:pPr>
            <a:r>
              <a:rPr lang="en-US" sz="2400" dirty="0"/>
              <a:t>Constraints can be defined within the CREATE TABLE statement (or added after using ALTER table statement).</a:t>
            </a:r>
          </a:p>
          <a:p>
            <a:pPr eaLnBrk="1" hangingPunct="1">
              <a:buClr>
                <a:schemeClr val="tx1"/>
              </a:buClr>
            </a:pPr>
            <a:r>
              <a:rPr lang="en-US" sz="2400" b="1" dirty="0">
                <a:solidFill>
                  <a:srgbClr val="0099CC"/>
                </a:solidFill>
              </a:rPr>
              <a:t>Column and table constraints </a:t>
            </a:r>
            <a:r>
              <a:rPr lang="en-US" sz="2400" dirty="0"/>
              <a:t>include:</a:t>
            </a:r>
          </a:p>
          <a:p>
            <a:pPr lvl="1">
              <a:buClr>
                <a:schemeClr val="tx1"/>
              </a:buClr>
            </a:pPr>
            <a:r>
              <a:rPr lang="en-US" sz="2000" b="1" dirty="0">
                <a:solidFill>
                  <a:srgbClr val="0099CC"/>
                </a:solidFill>
              </a:rPr>
              <a:t>PRIMARY KEY </a:t>
            </a:r>
            <a:r>
              <a:rPr lang="en-US" sz="2000" b="1" dirty="0"/>
              <a:t>─</a:t>
            </a:r>
            <a:r>
              <a:rPr lang="en-US" sz="2000" b="1" dirty="0">
                <a:solidFill>
                  <a:srgbClr val="0099CC"/>
                </a:solidFill>
              </a:rPr>
              <a:t> </a:t>
            </a:r>
            <a:r>
              <a:rPr lang="en-US" sz="2000" dirty="0"/>
              <a:t>may not have NULL values</a:t>
            </a:r>
            <a:endParaRPr lang="en-US" sz="2000" b="1" dirty="0">
              <a:solidFill>
                <a:srgbClr val="0099CC"/>
              </a:solidFill>
            </a:endParaRPr>
          </a:p>
          <a:p>
            <a:pPr lvl="1">
              <a:buClr>
                <a:schemeClr val="tx1"/>
              </a:buClr>
            </a:pPr>
            <a:r>
              <a:rPr lang="en-US" sz="2000" b="1" dirty="0">
                <a:solidFill>
                  <a:srgbClr val="0099CC"/>
                </a:solidFill>
              </a:rPr>
              <a:t>FOREIGN KEY </a:t>
            </a:r>
            <a:r>
              <a:rPr lang="en-US" sz="2000" b="1" dirty="0"/>
              <a:t>─</a:t>
            </a:r>
            <a:r>
              <a:rPr lang="en-US" sz="2000" b="1" dirty="0">
                <a:solidFill>
                  <a:srgbClr val="0099CC"/>
                </a:solidFill>
              </a:rPr>
              <a:t> </a:t>
            </a:r>
            <a:r>
              <a:rPr lang="en-US" sz="2000" dirty="0"/>
              <a:t>may or may not have NULL values</a:t>
            </a:r>
            <a:endParaRPr lang="en-US" sz="2000" b="1" dirty="0">
              <a:solidFill>
                <a:srgbClr val="0099CC"/>
              </a:solidFill>
            </a:endParaRPr>
          </a:p>
          <a:p>
            <a:pPr lvl="1">
              <a:buClr>
                <a:schemeClr val="tx1"/>
              </a:buClr>
            </a:pPr>
            <a:r>
              <a:rPr lang="en-US" sz="2000" b="1" dirty="0">
                <a:solidFill>
                  <a:srgbClr val="0099CC"/>
                </a:solidFill>
              </a:rPr>
              <a:t>NULL / NOT NULL</a:t>
            </a:r>
          </a:p>
          <a:p>
            <a:pPr lvl="1">
              <a:buClr>
                <a:schemeClr val="tx1"/>
              </a:buClr>
            </a:pPr>
            <a:r>
              <a:rPr lang="en-US" sz="2000" b="1" dirty="0">
                <a:solidFill>
                  <a:srgbClr val="0099CC"/>
                </a:solidFill>
              </a:rPr>
              <a:t>UNIQUE</a:t>
            </a:r>
          </a:p>
          <a:p>
            <a:pPr lvl="1">
              <a:buClr>
                <a:schemeClr val="tx1"/>
              </a:buClr>
            </a:pPr>
            <a:r>
              <a:rPr lang="en-US" sz="2000" b="1" dirty="0">
                <a:solidFill>
                  <a:srgbClr val="0099CC"/>
                </a:solidFill>
              </a:rPr>
              <a:t>CHECK</a:t>
            </a:r>
          </a:p>
          <a:p>
            <a:pPr eaLnBrk="1" hangingPunct="1"/>
            <a:r>
              <a:rPr lang="en-US" sz="2400" dirty="0"/>
              <a:t>The </a:t>
            </a:r>
            <a:r>
              <a:rPr lang="en-US" sz="2400" b="1" dirty="0">
                <a:solidFill>
                  <a:srgbClr val="0099CC"/>
                </a:solidFill>
              </a:rPr>
              <a:t>DEFAULT</a:t>
            </a:r>
            <a:r>
              <a:rPr lang="en-US" sz="2400" dirty="0"/>
              <a:t> keyword (not a constraint)</a:t>
            </a:r>
          </a:p>
        </p:txBody>
      </p:sp>
      <p:sp>
        <p:nvSpPr>
          <p:cNvPr id="10242" name="Rectangle 2"/>
          <p:cNvSpPr>
            <a:spLocks noGrp="1" noChangeArrowheads="1"/>
          </p:cNvSpPr>
          <p:nvPr>
            <p:ph type="title"/>
          </p:nvPr>
        </p:nvSpPr>
        <p:spPr/>
        <p:txBody>
          <a:bodyPr/>
          <a:lstStyle/>
          <a:p>
            <a:pPr eaLnBrk="1" hangingPunct="1"/>
            <a:r>
              <a:rPr lang="en-US" dirty="0"/>
              <a:t>Column and Table Constraints</a:t>
            </a:r>
          </a:p>
        </p:txBody>
      </p:sp>
      <p:sp>
        <p:nvSpPr>
          <p:cNvPr id="6" name="Footer Placeholder 5"/>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sp>
        <p:nvSpPr>
          <p:cNvPr id="2" name="Slide Number Placeholder 1"/>
          <p:cNvSpPr>
            <a:spLocks noGrp="1"/>
          </p:cNvSpPr>
          <p:nvPr>
            <p:ph type="sldNum" sz="quarter" idx="11"/>
          </p:nvPr>
        </p:nvSpPr>
        <p:spPr/>
        <p:txBody>
          <a:bodyPr/>
          <a:lstStyle/>
          <a:p>
            <a:r>
              <a:rPr lang="en-US"/>
              <a:t>7-</a:t>
            </a:r>
            <a:fld id="{7621CEFD-2E20-43B8-90AE-2288D3C72D87}" type="slidenum">
              <a:rPr lang="en-US" smtClean="0"/>
              <a:pPr/>
              <a:t>8</a:t>
            </a:fld>
            <a:endParaRPr lang="en-US"/>
          </a:p>
          <a:p>
            <a:endParaRPr lang="en-US"/>
          </a:p>
        </p:txBody>
      </p:sp>
    </p:spTree>
    <p:extLst>
      <p:ext uri="{BB962C8B-B14F-4D97-AF65-F5344CB8AC3E}">
        <p14:creationId xmlns:p14="http://schemas.microsoft.com/office/powerpoint/2010/main" val="250154985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slide(fromBottom)">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slide(fromBottom)">
                                      <p:cBhvr>
                                        <p:cTn id="12" dur="500"/>
                                        <p:tgtEl>
                                          <p:spTgt spid="13315">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animEffect transition="in" filter="slide(fromBottom)">
                                      <p:cBhvr>
                                        <p:cTn id="15" dur="500"/>
                                        <p:tgtEl>
                                          <p:spTgt spid="13315">
                                            <p:txEl>
                                              <p:pRg st="2" end="2"/>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slide(fromBottom)">
                                      <p:cBhvr>
                                        <p:cTn id="18" dur="500"/>
                                        <p:tgtEl>
                                          <p:spTgt spid="13315">
                                            <p:txEl>
                                              <p:pRg st="3" end="3"/>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slide(fromBottom)">
                                      <p:cBhvr>
                                        <p:cTn id="21" dur="500"/>
                                        <p:tgtEl>
                                          <p:spTgt spid="13315">
                                            <p:txEl>
                                              <p:pRg st="4" end="4"/>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13315">
                                            <p:txEl>
                                              <p:pRg st="5" end="5"/>
                                            </p:txEl>
                                          </p:spTgt>
                                        </p:tgtEl>
                                        <p:attrNameLst>
                                          <p:attrName>style.visibility</p:attrName>
                                        </p:attrNameLst>
                                      </p:cBhvr>
                                      <p:to>
                                        <p:strVal val="visible"/>
                                      </p:to>
                                    </p:set>
                                    <p:animEffect transition="in" filter="slide(fromBottom)">
                                      <p:cBhvr>
                                        <p:cTn id="24" dur="500"/>
                                        <p:tgtEl>
                                          <p:spTgt spid="13315">
                                            <p:txEl>
                                              <p:pRg st="5" end="5"/>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13315">
                                            <p:txEl>
                                              <p:pRg st="6" end="6"/>
                                            </p:txEl>
                                          </p:spTgt>
                                        </p:tgtEl>
                                        <p:attrNameLst>
                                          <p:attrName>style.visibility</p:attrName>
                                        </p:attrNameLst>
                                      </p:cBhvr>
                                      <p:to>
                                        <p:strVal val="visible"/>
                                      </p:to>
                                    </p:set>
                                    <p:animEffect transition="in" filter="slide(fromBottom)">
                                      <p:cBhvr>
                                        <p:cTn id="27" dur="500"/>
                                        <p:tgtEl>
                                          <p:spTgt spid="1331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3315">
                                            <p:txEl>
                                              <p:pRg st="7" end="7"/>
                                            </p:txEl>
                                          </p:spTgt>
                                        </p:tgtEl>
                                        <p:attrNameLst>
                                          <p:attrName>style.visibility</p:attrName>
                                        </p:attrNameLst>
                                      </p:cBhvr>
                                      <p:to>
                                        <p:strVal val="visible"/>
                                      </p:to>
                                    </p:set>
                                    <p:animEffect transition="in" filter="slide(fromBottom)">
                                      <p:cBhvr>
                                        <p:cTn id="32" dur="500"/>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8229600" cy="1325562"/>
          </a:xfrm>
        </p:spPr>
        <p:txBody>
          <a:bodyPr/>
          <a:lstStyle/>
          <a:p>
            <a:pPr eaLnBrk="1" hangingPunct="1"/>
            <a:r>
              <a:rPr lang="en-US" sz="4000" dirty="0"/>
              <a:t>SQL CREATE TABLE Statement</a:t>
            </a:r>
            <a:br>
              <a:rPr lang="en-US" sz="4000" dirty="0"/>
            </a:br>
            <a:r>
              <a:rPr lang="en-US" sz="4000" dirty="0"/>
              <a:t> Example I</a:t>
            </a:r>
          </a:p>
        </p:txBody>
      </p:sp>
      <p:sp>
        <p:nvSpPr>
          <p:cNvPr id="6" name="Footer Placeholder 5"/>
          <p:cNvSpPr>
            <a:spLocks noGrp="1"/>
          </p:cNvSpPr>
          <p:nvPr>
            <p:ph type="ftr" sz="quarter" idx="10"/>
          </p:nvPr>
        </p:nvSpPr>
        <p:spPr/>
        <p:txBody>
          <a:bodyPr/>
          <a:lstStyle/>
          <a:p>
            <a:pPr>
              <a:defRPr/>
            </a:pPr>
            <a:r>
              <a:rPr lang="en-US">
                <a:solidFill>
                  <a:srgbClr val="D57A15"/>
                </a:solidFill>
              </a:rPr>
              <a:t>DATABASE PROCESSING</a:t>
            </a:r>
            <a:endParaRPr lang="en-US" dirty="0">
              <a:solidFill>
                <a:srgbClr val="5F978D"/>
              </a:solidFill>
            </a:endParaRPr>
          </a:p>
        </p:txBody>
      </p:sp>
      <p:sp>
        <p:nvSpPr>
          <p:cNvPr id="4" name="TextBox 3"/>
          <p:cNvSpPr txBox="1"/>
          <p:nvPr/>
        </p:nvSpPr>
        <p:spPr>
          <a:xfrm>
            <a:off x="381000" y="1828800"/>
            <a:ext cx="8305800" cy="523220"/>
          </a:xfrm>
          <a:prstGeom prst="rect">
            <a:avLst/>
          </a:prstGeom>
          <a:noFill/>
        </p:spPr>
        <p:txBody>
          <a:bodyPr wrap="square" rtlCol="0">
            <a:spAutoFit/>
          </a:bodyPr>
          <a:lstStyle/>
          <a:p>
            <a:r>
              <a:rPr lang="en-US" sz="2800" dirty="0"/>
              <a:t>Column Characteristics:</a:t>
            </a:r>
          </a:p>
        </p:txBody>
      </p:sp>
      <p:pic>
        <p:nvPicPr>
          <p:cNvPr id="5" name="Picture 4"/>
          <p:cNvPicPr>
            <a:picLocks noChangeAspect="1"/>
          </p:cNvPicPr>
          <p:nvPr/>
        </p:nvPicPr>
        <p:blipFill>
          <a:blip r:embed="rId3"/>
          <a:stretch>
            <a:fillRect/>
          </a:stretch>
        </p:blipFill>
        <p:spPr>
          <a:xfrm>
            <a:off x="457201" y="2465070"/>
            <a:ext cx="8229600" cy="3326130"/>
          </a:xfrm>
          <a:prstGeom prst="rect">
            <a:avLst/>
          </a:prstGeom>
        </p:spPr>
      </p:pic>
      <p:sp>
        <p:nvSpPr>
          <p:cNvPr id="2" name="Slide Number Placeholder 1"/>
          <p:cNvSpPr>
            <a:spLocks noGrp="1"/>
          </p:cNvSpPr>
          <p:nvPr>
            <p:ph type="sldNum" sz="quarter" idx="11"/>
          </p:nvPr>
        </p:nvSpPr>
        <p:spPr/>
        <p:txBody>
          <a:bodyPr/>
          <a:lstStyle/>
          <a:p>
            <a:r>
              <a:rPr lang="en-US"/>
              <a:t>7-</a:t>
            </a:r>
            <a:fld id="{7621CEFD-2E20-43B8-90AE-2288D3C72D87}" type="slidenum">
              <a:rPr lang="en-US" smtClean="0"/>
              <a:pPr/>
              <a:t>9</a:t>
            </a:fld>
            <a:endParaRPr lang="en-US"/>
          </a:p>
          <a:p>
            <a:endParaRPr lang="en-US"/>
          </a:p>
        </p:txBody>
      </p:sp>
    </p:spTree>
    <p:extLst>
      <p:ext uri="{BB962C8B-B14F-4D97-AF65-F5344CB8AC3E}">
        <p14:creationId xmlns:p14="http://schemas.microsoft.com/office/powerpoint/2010/main" val="210989699"/>
      </p:ext>
    </p:extLst>
  </p:cSld>
  <p:clrMapOvr>
    <a:masterClrMapping/>
  </p:clrMapOvr>
  <p:transition>
    <p:pull dir="d"/>
  </p:transition>
</p:sld>
</file>

<file path=ppt/theme/theme1.xml><?xml version="1.0" encoding="utf-8"?>
<a:theme xmlns:a="http://schemas.openxmlformats.org/drawingml/2006/main" name="Theme-DBP-e14">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DBP-e14" id="{2DB1581F-277E-4DD0-9555-0CB721DF1E43}" vid="{BD7BB1DD-D028-4CA2-882E-F621F47C445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Theme-DBP-e14</Template>
  <TotalTime>1283</TotalTime>
  <Words>685</Words>
  <Application>Microsoft Office PowerPoint</Application>
  <PresentationFormat>On-screen Show (4:3)</PresentationFormat>
  <Paragraphs>114</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Theme-DBP-e14</vt:lpstr>
      <vt:lpstr> David M. Kroenke and David J. Auer Database Processing: Fundamentals, Design, and Implementation </vt:lpstr>
      <vt:lpstr>Database Available Online II</vt:lpstr>
      <vt:lpstr>SQL Categories</vt:lpstr>
      <vt:lpstr>SQL DDL</vt:lpstr>
      <vt:lpstr>SQL DML</vt:lpstr>
      <vt:lpstr>Chapter 7 SQL Elements</vt:lpstr>
      <vt:lpstr>SQL CREATE TABLE Statement</vt:lpstr>
      <vt:lpstr>Column and Table Constraints</vt:lpstr>
      <vt:lpstr>SQL CREATE TABLE Statement  Example I</vt:lpstr>
      <vt:lpstr>SQL CREATE TABLE Statement  Example II</vt:lpstr>
      <vt:lpstr>Creating Relations</vt:lpstr>
      <vt:lpstr>SQL for Constraints</vt:lpstr>
      <vt:lpstr>SQL DML—INSERT I</vt:lpstr>
      <vt:lpstr>SQL DML—UPDATE I</vt:lpstr>
      <vt:lpstr>SQL DML—UPDATE II</vt:lpstr>
      <vt:lpstr>SQL DML—DELETE</vt:lpstr>
      <vt:lpstr> David Kroenke and David Auer  Database Processing Fundamentals, Design, and Implementation (14th Edition) </vt:lpstr>
      <vt:lpstr>PowerPoint Presentation</vt:lpstr>
    </vt:vector>
  </TitlesOfParts>
  <Company>Western Washington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Kroenke-Auer-DBP-e14-PP-Chapter-07</dc:title>
  <dc:creator>David J. Auer</dc:creator>
  <cp:lastModifiedBy>Veda Storey</cp:lastModifiedBy>
  <cp:revision>132</cp:revision>
  <dcterms:created xsi:type="dcterms:W3CDTF">2005-01-24T23:48:45Z</dcterms:created>
  <dcterms:modified xsi:type="dcterms:W3CDTF">2023-01-16T02:13:00Z</dcterms:modified>
</cp:coreProperties>
</file>