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449" r:id="rId2"/>
    <p:sldId id="369" r:id="rId3"/>
    <p:sldId id="430" r:id="rId4"/>
    <p:sldId id="459" r:id="rId5"/>
    <p:sldId id="460" r:id="rId6"/>
    <p:sldId id="435" r:id="rId7"/>
    <p:sldId id="462" r:id="rId8"/>
    <p:sldId id="463" r:id="rId9"/>
    <p:sldId id="464" r:id="rId10"/>
    <p:sldId id="465" r:id="rId11"/>
    <p:sldId id="466" r:id="rId12"/>
    <p:sldId id="468" r:id="rId13"/>
    <p:sldId id="454" r:id="rId14"/>
    <p:sldId id="455" r:id="rId15"/>
    <p:sldId id="456" r:id="rId16"/>
    <p:sldId id="457" r:id="rId17"/>
    <p:sldId id="387" r:id="rId18"/>
    <p:sldId id="444" r:id="rId19"/>
  </p:sldIdLst>
  <p:sldSz cx="13265150" cy="7461250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lnSpc>
        <a:spcPct val="90000"/>
      </a:lnSpc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50" userDrawn="1">
          <p15:clr>
            <a:srgbClr val="A4A3A4"/>
          </p15:clr>
        </p15:guide>
        <p15:guide id="2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4F4F"/>
    <a:srgbClr val="FFC5CF"/>
    <a:srgbClr val="000000"/>
    <a:srgbClr val="DADADA"/>
    <a:srgbClr val="FFA27C"/>
    <a:srgbClr val="C0FEF9"/>
    <a:srgbClr val="FAFD00"/>
    <a:srgbClr val="00FF00"/>
    <a:srgbClr val="B50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07" autoAdjust="0"/>
    <p:restoredTop sz="87711" autoAdjust="0"/>
  </p:normalViewPr>
  <p:slideViewPr>
    <p:cSldViewPr snapToGrid="0">
      <p:cViewPr varScale="1">
        <p:scale>
          <a:sx n="93" d="100"/>
          <a:sy n="93" d="100"/>
        </p:scale>
        <p:origin x="84" y="810"/>
      </p:cViewPr>
      <p:guideLst>
        <p:guide orient="horz" pos="2350"/>
        <p:guide pos="417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34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fld id="{0E0B28F2-827A-4891-85F9-E11B8D759FE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588963" y="593725"/>
            <a:ext cx="56626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581025" y="315913"/>
            <a:ext cx="56340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450" tIns="17463" rIns="44450" bIns="17463">
            <a:spAutoFit/>
          </a:bodyPr>
          <a:lstStyle/>
          <a:p>
            <a:pPr marL="322263" indent="-322263" algn="ctr" defTabSz="858838">
              <a:lnSpc>
                <a:spcPct val="125000"/>
              </a:lnSpc>
              <a:spcAft>
                <a:spcPct val="62000"/>
              </a:spcAft>
            </a:pPr>
            <a:r>
              <a:rPr lang="en-US" sz="1300" b="1">
                <a:latin typeface="Times New Roman" pitchFamily="18" charset="0"/>
              </a:rPr>
              <a:t>Database Design &amp; Data Modeling</a:t>
            </a:r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250825" y="8621713"/>
            <a:ext cx="63388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330200" y="8685213"/>
            <a:ext cx="5348288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4450" tIns="17463" rIns="44450" bIns="17463">
            <a:spAutoFit/>
          </a:bodyPr>
          <a:lstStyle/>
          <a:p>
            <a:pPr marL="322263" indent="-322263" defTabSz="858838">
              <a:lnSpc>
                <a:spcPct val="129000"/>
              </a:lnSpc>
              <a:spcAft>
                <a:spcPct val="64000"/>
              </a:spcAft>
            </a:pPr>
            <a:r>
              <a:rPr lang="en-US" sz="1100" b="1">
                <a:latin typeface="Times New Roman" pitchFamily="18" charset="0"/>
              </a:rPr>
              <a:t>Dr. Shuguang Hong, CIS, GSU</a:t>
            </a:r>
          </a:p>
        </p:txBody>
      </p:sp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5849938" y="8677275"/>
            <a:ext cx="520700" cy="29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44450" tIns="17463" rIns="44450" bIns="17463">
            <a:spAutoFit/>
          </a:bodyPr>
          <a:lstStyle/>
          <a:p>
            <a:pPr defTabSz="858838">
              <a:lnSpc>
                <a:spcPct val="100000"/>
              </a:lnSpc>
            </a:pPr>
            <a:r>
              <a:rPr lang="en-US" sz="1700" b="1">
                <a:latin typeface="Times New Roman" pitchFamily="18" charset="0"/>
              </a:rPr>
              <a:t>6-</a:t>
            </a:r>
            <a:fld id="{D0CED2E7-EA3D-4C82-B524-3CEE9E01AD73}" type="slidenum">
              <a:rPr lang="en-US" sz="1700" b="1">
                <a:latin typeface="Times New Roman" pitchFamily="18" charset="0"/>
              </a:rPr>
              <a:pPr defTabSz="858838">
                <a:lnSpc>
                  <a:spcPct val="100000"/>
                </a:lnSpc>
              </a:pPr>
              <a:t>‹#›</a:t>
            </a:fld>
            <a:endParaRPr lang="en-US" sz="1700" b="1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5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000" i="1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000" i="1">
                <a:latin typeface="Times New Roman" pitchFamily="18" charset="0"/>
              </a:defRPr>
            </a:lvl1pPr>
          </a:lstStyle>
          <a:p>
            <a:fld id="{18F3E1C8-A534-473E-8979-4438DC9B62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8" y="430213"/>
            <a:ext cx="6600825" cy="3713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</p:spTree>
    <p:extLst>
      <p:ext uri="{BB962C8B-B14F-4D97-AF65-F5344CB8AC3E}">
        <p14:creationId xmlns:p14="http://schemas.microsoft.com/office/powerpoint/2010/main" val="13762845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3E1C8-A534-473E-8979-4438DC9B626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06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3872A3-DF9B-495F-8E16-049EF44F0CAF}" type="slidenum">
              <a:rPr lang="en-US"/>
              <a:pPr/>
              <a:t>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438150"/>
            <a:ext cx="6721475" cy="3779838"/>
          </a:xfrm>
          <a:ln/>
        </p:spPr>
      </p:sp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3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3E1C8-A534-473E-8979-4438DC9B626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9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58255" indent="-291636">
              <a:defRPr>
                <a:solidFill>
                  <a:schemeClr val="tx1"/>
                </a:solidFill>
                <a:latin typeface="Arial" charset="0"/>
              </a:defRPr>
            </a:lvl2pPr>
            <a:lvl3pPr marL="1166546" indent="-233309">
              <a:defRPr>
                <a:solidFill>
                  <a:schemeClr val="tx1"/>
                </a:solidFill>
                <a:latin typeface="Arial" charset="0"/>
              </a:defRPr>
            </a:lvl3pPr>
            <a:lvl4pPr marL="1633164" indent="-233309">
              <a:defRPr>
                <a:solidFill>
                  <a:schemeClr val="tx1"/>
                </a:solidFill>
                <a:latin typeface="Arial" charset="0"/>
              </a:defRPr>
            </a:lvl4pPr>
            <a:lvl5pPr marL="2099782" indent="-233309">
              <a:defRPr>
                <a:solidFill>
                  <a:schemeClr val="tx1"/>
                </a:solidFill>
                <a:latin typeface="Arial" charset="0"/>
              </a:defRPr>
            </a:lvl5pPr>
            <a:lvl6pPr marL="2566401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33019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99637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966256" indent="-23330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47271A9C-3351-41A5-9971-E56CB4FB9DA7}" type="slidenum">
              <a:rPr lang="en-US" smtClean="0">
                <a:latin typeface="Times New Roman" pitchFamily="18" charset="0"/>
              </a:rPr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dirty="0"/>
              <a:t>This is a relational database.  Information about various topics are stored in tables.  You can add more tables (or topics) quite easily and link them together to ask questions such as:</a:t>
            </a:r>
          </a:p>
          <a:p>
            <a:pPr eaLnBrk="1" hangingPunct="1">
              <a:buFontTx/>
              <a:buChar char="•"/>
            </a:pPr>
            <a:r>
              <a:rPr lang="en-US" dirty="0"/>
              <a:t>Which salesperson has the most profitable customers?</a:t>
            </a:r>
          </a:p>
          <a:p>
            <a:pPr eaLnBrk="1" hangingPunct="1">
              <a:buFontTx/>
              <a:buChar char="•"/>
            </a:pPr>
            <a:r>
              <a:rPr lang="en-US" dirty="0"/>
              <a:t>What region has the most sales leads?</a:t>
            </a:r>
          </a:p>
          <a:p>
            <a:pPr defTabSz="933237" eaLnBrk="1" hangingPunct="1">
              <a:buFontTx/>
              <a:buChar char="•"/>
              <a:defRPr/>
            </a:pPr>
            <a:r>
              <a:rPr lang="en-US" dirty="0"/>
              <a:t>Add tables to track orders, inventory, etc.</a:t>
            </a:r>
          </a:p>
          <a:p>
            <a:pPr eaLnBrk="1" hangingPunct="1">
              <a:buFontTx/>
              <a:buChar char="•"/>
            </a:pPr>
            <a:endParaRPr lang="en-US" dirty="0"/>
          </a:p>
          <a:p>
            <a:pPr eaLnBrk="1" hangingPunct="1">
              <a:buFontTx/>
              <a:buChar char="•"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Ref. C. Anderson</a:t>
            </a:r>
          </a:p>
          <a:p>
            <a:pPr eaLnBrk="1" hangingPunct="1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23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F3E1C8-A534-473E-8979-4438DC9B626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43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887" y="2317825"/>
            <a:ext cx="11275378" cy="1599333"/>
          </a:xfr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lIns="196047" tIns="196047" rIns="196047" bIns="196047">
            <a:normAutofit/>
          </a:bodyPr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6288" y="4393849"/>
            <a:ext cx="6632576" cy="2107223"/>
          </a:xfrm>
          <a:prstGeom prst="rect">
            <a:avLst/>
          </a:prstGeom>
        </p:spPr>
        <p:txBody>
          <a:bodyPr lIns="98024" tIns="49012" rIns="98024" bIns="49012">
            <a:spAutoFit/>
          </a:bodyPr>
          <a:lstStyle/>
          <a:p>
            <a:pPr algn="ctr"/>
            <a:r>
              <a:rPr lang="en-US" sz="17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CIS 3730</a:t>
            </a:r>
          </a:p>
          <a:p>
            <a:pPr algn="ctr"/>
            <a:r>
              <a:rPr lang="en-US" sz="2000" b="1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Database Management Systems</a:t>
            </a:r>
          </a:p>
          <a:p>
            <a:pPr algn="ctr"/>
            <a:endParaRPr lang="en-US" sz="2000" kern="1200" dirty="0">
              <a:solidFill>
                <a:srgbClr val="002060"/>
              </a:solidFill>
              <a:latin typeface="Arial" charset="0"/>
              <a:ea typeface="+mn-ea"/>
              <a:cs typeface="+mn-cs"/>
            </a:endParaRPr>
          </a:p>
          <a:p>
            <a:pPr algn="ctr"/>
            <a:r>
              <a:rPr lang="en-US" sz="17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Dr. Shuguang Hong</a:t>
            </a:r>
          </a:p>
          <a:p>
            <a:pPr algn="ctr"/>
            <a:endParaRPr lang="en-US" sz="2000" kern="1200" dirty="0">
              <a:solidFill>
                <a:srgbClr val="002060"/>
              </a:solidFill>
              <a:latin typeface="Arial" charset="0"/>
              <a:ea typeface="+mn-ea"/>
              <a:cs typeface="+mn-cs"/>
            </a:endParaRPr>
          </a:p>
          <a:p>
            <a:pPr algn="ctr"/>
            <a:r>
              <a:rPr lang="en-US" sz="17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Computer Information Systems Dept.</a:t>
            </a:r>
          </a:p>
          <a:p>
            <a:pPr algn="ctr"/>
            <a:r>
              <a:rPr lang="en-US" sz="17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J. Mack Robinson College of Business</a:t>
            </a:r>
          </a:p>
          <a:p>
            <a:pPr algn="ctr"/>
            <a:r>
              <a:rPr lang="en-US" sz="1700" kern="1200" dirty="0">
                <a:solidFill>
                  <a:srgbClr val="002060"/>
                </a:solidFill>
                <a:latin typeface="Arial" charset="0"/>
                <a:ea typeface="+mn-ea"/>
                <a:cs typeface="+mn-cs"/>
              </a:rPr>
              <a:t>Georgia State University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58" y="239106"/>
            <a:ext cx="11938636" cy="1084022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258" y="1492251"/>
            <a:ext cx="11938636" cy="5172788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75726D5-0CAF-4B95-9311-9FABC0BBA2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3259" y="6924825"/>
            <a:ext cx="7959090" cy="51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4" tIns="49012" rIns="98024" bIns="49012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Dr. Shuguang Hong, GSU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58" y="240275"/>
            <a:ext cx="11938636" cy="1086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258" y="1521511"/>
            <a:ext cx="5858774" cy="5266765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118" y="1521511"/>
            <a:ext cx="5858774" cy="5266765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8A76DB-14AA-4A9E-96F6-FA3B3F6E46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3259" y="6944332"/>
            <a:ext cx="7959090" cy="51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4" tIns="49012" rIns="98024" bIns="49012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Dr. Shuguang Hong, GSU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58" y="240275"/>
            <a:ext cx="11938636" cy="1086172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10889D-8378-47E0-9541-B12ACEA54E9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3259" y="6934578"/>
            <a:ext cx="7959090" cy="51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4" tIns="49012" rIns="98024" bIns="49012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Dr. Shuguang Hong, GSU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514DF4-5442-4EC2-803C-A2C9AB85E1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3259" y="6954085"/>
            <a:ext cx="7959090" cy="51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4" tIns="49012" rIns="98024" bIns="49012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Dr. Shuguang Hong, GSU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3258" y="171999"/>
            <a:ext cx="11938636" cy="1086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98024" tIns="49012" rIns="98024" bIns="49012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3258" y="1453238"/>
            <a:ext cx="11938636" cy="5276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8024" tIns="49012" rIns="98024" bIns="49012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3259" y="6934578"/>
            <a:ext cx="7959090" cy="51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4" tIns="49012" rIns="98024" bIns="49012" numCol="1" anchor="t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lang="en-US"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Dr. Shuguang Hong, GSU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54291" y="6921370"/>
            <a:ext cx="1547601" cy="518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024" tIns="49012" rIns="98024" bIns="49012" numCol="1" anchor="t" anchorCtr="0" compatLnSpc="1">
            <a:prstTxWarp prst="textNoShape">
              <a:avLst/>
            </a:prstTxWarp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</a:defRPr>
            </a:lvl1pPr>
          </a:lstStyle>
          <a:p>
            <a:fld id="{E99BAB54-2399-4C95-900E-E8330F8114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>
            <a:off x="663258" y="6912019"/>
            <a:ext cx="11938636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8024" tIns="49012" rIns="98024" bIns="49012" anchor="t" compatLnSpc="1"/>
          <a:lstStyle/>
          <a:p>
            <a:endParaRPr kumimoji="0" lang="en-US" sz="200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63258" y="6912019"/>
            <a:ext cx="11938636" cy="0"/>
          </a:xfrm>
          <a:prstGeom prst="line">
            <a:avLst/>
          </a:prstGeom>
          <a:noFill/>
          <a:ln w="9525" cap="flat" cmpd="sng" algn="ctr">
            <a:solidFill>
              <a:schemeClr val="tx2">
                <a:lumMod val="40000"/>
                <a:lumOff val="6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8024" tIns="49012" rIns="98024" bIns="49012" anchor="t" compatLnSpc="1"/>
          <a:lstStyle/>
          <a:p>
            <a:endParaRPr kumimoji="0" lang="en-US" sz="2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sz="3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bg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bg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bg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bg1"/>
          </a:solidFill>
          <a:latin typeface="Arial" charset="0"/>
        </a:defRPr>
      </a:lvl5pPr>
      <a:lvl6pPr marL="490118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bg1"/>
          </a:solidFill>
          <a:latin typeface="Arial" charset="0"/>
        </a:defRPr>
      </a:lvl6pPr>
      <a:lvl7pPr marL="980237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bg1"/>
          </a:solidFill>
          <a:latin typeface="Arial" charset="0"/>
        </a:defRPr>
      </a:lvl7pPr>
      <a:lvl8pPr marL="1470355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bg1"/>
          </a:solidFill>
          <a:latin typeface="Arial" charset="0"/>
        </a:defRPr>
      </a:lvl8pPr>
      <a:lvl9pPr marL="1960474" algn="ctr" rtl="0" eaLnBrk="1" fontAlgn="base" hangingPunct="1">
        <a:spcBef>
          <a:spcPct val="0"/>
        </a:spcBef>
        <a:spcAft>
          <a:spcPct val="0"/>
        </a:spcAft>
        <a:defRPr sz="4700">
          <a:solidFill>
            <a:schemeClr val="bg1"/>
          </a:solidFill>
          <a:latin typeface="Arial" charset="0"/>
        </a:defRPr>
      </a:lvl9pPr>
    </p:titleStyle>
    <p:bodyStyle>
      <a:lvl1pPr marL="367589" indent="-367589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96442" indent="-306324" algn="l" rtl="0" eaLnBrk="1" fontAlgn="base" hangingPunct="1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+mn-lt"/>
        </a:defRPr>
      </a:lvl2pPr>
      <a:lvl3pPr marL="1225296" indent="-245059" algn="l" rtl="0" eaLnBrk="1" fontAlgn="base" hangingPunct="1">
        <a:spcBef>
          <a:spcPct val="20000"/>
        </a:spcBef>
        <a:spcAft>
          <a:spcPct val="0"/>
        </a:spcAft>
        <a:buChar char="•"/>
        <a:defRPr sz="2100">
          <a:solidFill>
            <a:schemeClr val="tx1"/>
          </a:solidFill>
          <a:latin typeface="+mn-lt"/>
        </a:defRPr>
      </a:lvl3pPr>
      <a:lvl4pPr marL="1715414" indent="-245059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205533" indent="-245059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95651" indent="-245059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185770" indent="-245059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675888" indent="-245059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166006" indent="-245059" algn="l" rtl="0" eaLnBrk="1" fontAlgn="base" hangingPunct="1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0118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80237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70355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60474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50592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40710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30829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20947" algn="l" defTabSz="98023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56" y="1438506"/>
            <a:ext cx="11703446" cy="2107581"/>
          </a:xfrm>
        </p:spPr>
        <p:txBody>
          <a:bodyPr>
            <a:normAutofit/>
          </a:bodyPr>
          <a:lstStyle/>
          <a:p>
            <a:r>
              <a:rPr lang="en-US" dirty="0"/>
              <a:t>Logical Database Design</a:t>
            </a:r>
            <a:br>
              <a:rPr lang="en-US" dirty="0"/>
            </a:br>
            <a:r>
              <a:rPr lang="en-US" dirty="0"/>
              <a:t> Mapping ER Models to Relational Models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3"/>
          <p:cNvSpPr>
            <a:spLocks noGrp="1"/>
          </p:cNvSpPr>
          <p:nvPr>
            <p:ph idx="1"/>
          </p:nvPr>
        </p:nvSpPr>
        <p:spPr>
          <a:xfrm>
            <a:off x="663256" y="4254452"/>
            <a:ext cx="11938636" cy="1415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 dirty="0"/>
              <a:t>Also called “transformation” of conceptual models to logical models. </a:t>
            </a:r>
          </a:p>
          <a:p>
            <a:pPr marL="0" indent="0">
              <a:buNone/>
            </a:pPr>
            <a:r>
              <a:rPr lang="en-US" sz="2700" dirty="0"/>
              <a:t>Entity-relationship model -&gt; relational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39408" y="4742289"/>
            <a:ext cx="4951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5327" y="6921370"/>
            <a:ext cx="8602838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Acknowledgement: Dr. S. Hong provided some of the material for this set of lecture notes.  </a:t>
            </a:r>
          </a:p>
        </p:txBody>
      </p:sp>
    </p:spTree>
    <p:extLst>
      <p:ext uri="{BB962C8B-B14F-4D97-AF65-F5344CB8AC3E}">
        <p14:creationId xmlns:p14="http://schemas.microsoft.com/office/powerpoint/2010/main" val="380904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26FBC-5083-4F9B-81A9-F46E4A21B6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9D729-06EC-4D97-A5FC-2B45DE62F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Shuguang Hong, GSU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C3BE6-6979-4810-9910-D17A36DFA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70" y="376518"/>
            <a:ext cx="11402480" cy="634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7377B-3330-4E46-BCD1-905EA9B61C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176CD7-F128-41DE-9CE2-21690AFBA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Shuguang Hong, GSU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328BF-F777-4B53-B665-E5A3F2C47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18" y="564776"/>
            <a:ext cx="11924874" cy="633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6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18F53-469A-1308-3D18-A5A8C8D6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N:M relationship with relationship attributes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91853-52A3-95C9-089A-0CC5231A83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936F1-F571-D9EF-9C8D-BB033ABEC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Shuguang Hong, GSU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C85BF-D027-15DA-09AA-40BA8335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671" y="2587856"/>
            <a:ext cx="5830114" cy="1933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FD3EFA-3BAF-57AF-64A2-2D8F42E4B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26" y="4984382"/>
            <a:ext cx="4382112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56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7844223" y="2171942"/>
            <a:ext cx="693506" cy="2979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3" name="Straight Connector 12"/>
          <p:cNvCxnSpPr>
            <a:stCxn id="84" idx="4"/>
            <a:endCxn id="52" idx="0"/>
          </p:cNvCxnSpPr>
          <p:nvPr/>
        </p:nvCxnSpPr>
        <p:spPr>
          <a:xfrm>
            <a:off x="7230764" y="2493425"/>
            <a:ext cx="552204" cy="2784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4"/>
            <a:endCxn id="52" idx="0"/>
          </p:cNvCxnSpPr>
          <p:nvPr/>
        </p:nvCxnSpPr>
        <p:spPr>
          <a:xfrm flipH="1">
            <a:off x="7782968" y="2469891"/>
            <a:ext cx="408008" cy="301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0310868" y="2129348"/>
            <a:ext cx="742616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EmpID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493705" y="2225384"/>
            <a:ext cx="625010" cy="31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3" name="Straight Connector 22"/>
          <p:cNvCxnSpPr>
            <a:stCxn id="21" idx="4"/>
            <a:endCxn id="51" idx="0"/>
          </p:cNvCxnSpPr>
          <p:nvPr/>
        </p:nvCxnSpPr>
        <p:spPr>
          <a:xfrm>
            <a:off x="10682176" y="2488943"/>
            <a:ext cx="573453" cy="282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4"/>
            <a:endCxn id="51" idx="0"/>
          </p:cNvCxnSpPr>
          <p:nvPr/>
        </p:nvCxnSpPr>
        <p:spPr>
          <a:xfrm flipH="1">
            <a:off x="11255629" y="2540514"/>
            <a:ext cx="550581" cy="2305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7026524" y="2674767"/>
            <a:ext cx="4893473" cy="522736"/>
            <a:chOff x="397315" y="5374632"/>
            <a:chExt cx="4893473" cy="522736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Instructor</a:t>
              </a:r>
            </a:p>
          </p:txBody>
        </p:sp>
        <p:sp>
          <p:nvSpPr>
            <p:cNvPr id="52" name="Rectangle 5"/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Department</a:t>
              </a:r>
            </a:p>
          </p:txBody>
        </p:sp>
        <p:sp>
          <p:nvSpPr>
            <p:cNvPr id="53" name="Rectangle 14"/>
            <p:cNvSpPr>
              <a:spLocks noChangeArrowheads="1"/>
            </p:cNvSpPr>
            <p:nvPr/>
          </p:nvSpPr>
          <p:spPr bwMode="auto">
            <a:xfrm>
              <a:off x="3375885" y="5383529"/>
              <a:ext cx="652423" cy="28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(1,M) </a:t>
              </a:r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1911287" y="5380791"/>
              <a:ext cx="583493" cy="28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(1,N)</a:t>
              </a:r>
            </a:p>
          </p:txBody>
        </p:sp>
        <p:sp>
          <p:nvSpPr>
            <p:cNvPr id="55" name="AutoShape 66"/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Helv" charset="0"/>
                </a:rPr>
                <a:t>work</a:t>
              </a:r>
            </a:p>
          </p:txBody>
        </p:sp>
        <p:cxnSp>
          <p:nvCxnSpPr>
            <p:cNvPr id="56" name="Straight Connector 55"/>
            <p:cNvCxnSpPr>
              <a:stCxn id="51" idx="1"/>
              <a:endCxn id="55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55" idx="1"/>
              <a:endCxn id="52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Oval 75"/>
          <p:cNvSpPr/>
          <p:nvPr/>
        </p:nvSpPr>
        <p:spPr>
          <a:xfrm>
            <a:off x="9190717" y="1731283"/>
            <a:ext cx="866113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date-of-hire</a:t>
            </a:r>
          </a:p>
        </p:txBody>
      </p:sp>
      <p:cxnSp>
        <p:nvCxnSpPr>
          <p:cNvPr id="77" name="Straight Connector 76"/>
          <p:cNvCxnSpPr>
            <a:cxnSpLocks/>
            <a:stCxn id="42" idx="4"/>
            <a:endCxn id="51" idx="0"/>
          </p:cNvCxnSpPr>
          <p:nvPr/>
        </p:nvCxnSpPr>
        <p:spPr>
          <a:xfrm flipH="1">
            <a:off x="11255629" y="2151581"/>
            <a:ext cx="72625" cy="6194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6859456" y="2133830"/>
            <a:ext cx="742616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8" name="Oval 87"/>
          <p:cNvSpPr/>
          <p:nvPr/>
        </p:nvSpPr>
        <p:spPr>
          <a:xfrm>
            <a:off x="7370443" y="1784207"/>
            <a:ext cx="872604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Address</a:t>
            </a:r>
          </a:p>
        </p:txBody>
      </p:sp>
      <p:cxnSp>
        <p:nvCxnSpPr>
          <p:cNvPr id="89" name="Straight Connector 88"/>
          <p:cNvCxnSpPr>
            <a:stCxn id="88" idx="4"/>
            <a:endCxn id="52" idx="0"/>
          </p:cNvCxnSpPr>
          <p:nvPr/>
        </p:nvCxnSpPr>
        <p:spPr>
          <a:xfrm flipH="1">
            <a:off x="7782968" y="2143802"/>
            <a:ext cx="23777" cy="6280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N:M relationship with relationship attributes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9473261" y="2105082"/>
            <a:ext cx="150513" cy="569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0895197" y="1791986"/>
            <a:ext cx="866113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25774" y="2090878"/>
            <a:ext cx="568357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Relations: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Department:    [</a:t>
            </a:r>
            <a:r>
              <a:rPr lang="en-US" u="sng" dirty="0"/>
              <a:t>Name</a:t>
            </a:r>
            <a:r>
              <a:rPr lang="en-US" dirty="0"/>
              <a:t>, address, …]</a:t>
            </a:r>
          </a:p>
          <a:p>
            <a:endParaRPr lang="en-US" dirty="0"/>
          </a:p>
          <a:p>
            <a:r>
              <a:rPr lang="en-US" dirty="0"/>
              <a:t>Instructor:        [</a:t>
            </a:r>
            <a:r>
              <a:rPr lang="en-US" u="sng" dirty="0" err="1"/>
              <a:t>EmpID</a:t>
            </a:r>
            <a:r>
              <a:rPr lang="en-US" dirty="0"/>
              <a:t>, location, ….]</a:t>
            </a:r>
          </a:p>
          <a:p>
            <a:endParaRPr lang="en-US" dirty="0"/>
          </a:p>
          <a:p>
            <a:r>
              <a:rPr lang="en-US" dirty="0"/>
              <a:t>Work:               [</a:t>
            </a:r>
            <a:r>
              <a:rPr lang="en-US" u="sng" dirty="0" err="1"/>
              <a:t>EmpID</a:t>
            </a:r>
            <a:r>
              <a:rPr lang="en-US" dirty="0"/>
              <a:t>, </a:t>
            </a:r>
            <a:r>
              <a:rPr lang="en-US" u="sng" dirty="0" err="1"/>
              <a:t>DeptName</a:t>
            </a:r>
            <a:r>
              <a:rPr lang="en-US" dirty="0"/>
              <a:t>, date-of-hire]</a:t>
            </a:r>
          </a:p>
        </p:txBody>
      </p:sp>
    </p:spTree>
    <p:extLst>
      <p:ext uri="{BB962C8B-B14F-4D97-AF65-F5344CB8AC3E}">
        <p14:creationId xmlns:p14="http://schemas.microsoft.com/office/powerpoint/2010/main" val="4223739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1:1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Every </a:t>
            </a:r>
            <a:r>
              <a:rPr lang="en-US" dirty="0" err="1"/>
              <a:t>dept</a:t>
            </a:r>
            <a:r>
              <a:rPr lang="en-US" dirty="0"/>
              <a:t> must have one (and only one) </a:t>
            </a:r>
          </a:p>
          <a:p>
            <a:pPr marL="0" indent="0">
              <a:buNone/>
            </a:pPr>
            <a:r>
              <a:rPr lang="en-US" dirty="0"/>
              <a:t>department head.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Options:</a:t>
            </a:r>
          </a:p>
          <a:p>
            <a:pPr marL="0" indent="0">
              <a:buNone/>
            </a:pPr>
            <a:r>
              <a:rPr lang="en-US" dirty="0"/>
              <a:t>-- foreign key in either relation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Department: [</a:t>
            </a:r>
            <a:r>
              <a:rPr lang="en-US" u="sng" dirty="0" err="1"/>
              <a:t>DeptName</a:t>
            </a:r>
            <a:r>
              <a:rPr lang="en-US" dirty="0"/>
              <a:t>, location, … </a:t>
            </a:r>
            <a:r>
              <a:rPr lang="en-US" dirty="0" err="1"/>
              <a:t>EmpID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Or: </a:t>
            </a:r>
          </a:p>
          <a:p>
            <a:pPr marL="0" indent="0">
              <a:buNone/>
            </a:pPr>
            <a:r>
              <a:rPr lang="en-US" dirty="0" err="1"/>
              <a:t>Dept</a:t>
            </a:r>
            <a:r>
              <a:rPr lang="en-US" dirty="0"/>
              <a:t>-Head: [</a:t>
            </a:r>
            <a:r>
              <a:rPr lang="en-US" u="sng" dirty="0" err="1"/>
              <a:t>EmpID</a:t>
            </a:r>
            <a:r>
              <a:rPr lang="en-US" dirty="0"/>
              <a:t>, name, …., </a:t>
            </a:r>
            <a:r>
              <a:rPr lang="en-US" dirty="0" err="1"/>
              <a:t>DeptName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How would you decide?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844223" y="2171942"/>
            <a:ext cx="693506" cy="2979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" name="Straight Connector 6"/>
          <p:cNvCxnSpPr>
            <a:stCxn id="23" idx="4"/>
            <a:endCxn id="15" idx="0"/>
          </p:cNvCxnSpPr>
          <p:nvPr/>
        </p:nvCxnSpPr>
        <p:spPr>
          <a:xfrm>
            <a:off x="7230764" y="2493425"/>
            <a:ext cx="495103" cy="256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4"/>
            <a:endCxn id="15" idx="0"/>
          </p:cNvCxnSpPr>
          <p:nvPr/>
        </p:nvCxnSpPr>
        <p:spPr>
          <a:xfrm flipH="1">
            <a:off x="7725867" y="2469891"/>
            <a:ext cx="465109" cy="280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310868" y="2129348"/>
            <a:ext cx="742616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EmpID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93705" y="2225384"/>
            <a:ext cx="625010" cy="31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/>
          <p:cNvCxnSpPr>
            <a:stCxn id="9" idx="4"/>
            <a:endCxn id="14" idx="0"/>
          </p:cNvCxnSpPr>
          <p:nvPr/>
        </p:nvCxnSpPr>
        <p:spPr>
          <a:xfrm>
            <a:off x="10682176" y="2488943"/>
            <a:ext cx="516352" cy="260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4"/>
            <a:endCxn id="14" idx="0"/>
          </p:cNvCxnSpPr>
          <p:nvPr/>
        </p:nvCxnSpPr>
        <p:spPr>
          <a:xfrm flipH="1">
            <a:off x="11198528" y="2540514"/>
            <a:ext cx="607682" cy="208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69423" y="2653078"/>
            <a:ext cx="4893473" cy="522736"/>
            <a:chOff x="397315" y="5374632"/>
            <a:chExt cx="4893473" cy="522736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 err="1"/>
                <a:t>Dept</a:t>
              </a:r>
              <a:r>
                <a:rPr lang="en-US" sz="1400" dirty="0"/>
                <a:t>-Head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Department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75885" y="5383529"/>
              <a:ext cx="602729" cy="28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(1,1) 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911287" y="5380791"/>
              <a:ext cx="553037" cy="28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(1,1)</a:t>
              </a:r>
            </a:p>
          </p:txBody>
        </p:sp>
        <p:sp>
          <p:nvSpPr>
            <p:cNvPr id="18" name="AutoShape 66"/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Helv" charset="0"/>
                </a:rPr>
                <a:t>has</a:t>
              </a:r>
            </a:p>
          </p:txBody>
        </p:sp>
        <p:cxnSp>
          <p:nvCxnSpPr>
            <p:cNvPr id="19" name="Straight Connector 18"/>
            <p:cNvCxnSpPr>
              <a:stCxn id="14" idx="1"/>
              <a:endCxn id="18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1"/>
              <a:endCxn id="15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endCxn id="14" idx="0"/>
          </p:cNvCxnSpPr>
          <p:nvPr/>
        </p:nvCxnSpPr>
        <p:spPr>
          <a:xfrm flipH="1">
            <a:off x="11198528" y="2179661"/>
            <a:ext cx="150513" cy="569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59456" y="2133830"/>
            <a:ext cx="742616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Oval 23"/>
          <p:cNvSpPr/>
          <p:nvPr/>
        </p:nvSpPr>
        <p:spPr>
          <a:xfrm>
            <a:off x="7370443" y="1784207"/>
            <a:ext cx="872604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25" name="Straight Connector 24"/>
          <p:cNvCxnSpPr>
            <a:stCxn id="24" idx="4"/>
            <a:endCxn id="15" idx="0"/>
          </p:cNvCxnSpPr>
          <p:nvPr/>
        </p:nvCxnSpPr>
        <p:spPr>
          <a:xfrm flipH="1">
            <a:off x="7725867" y="2143802"/>
            <a:ext cx="80878" cy="606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895197" y="1791986"/>
            <a:ext cx="866113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4580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1:1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22" y="1534128"/>
            <a:ext cx="11938636" cy="5172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Business rule: department </a:t>
            </a:r>
          </a:p>
          <a:p>
            <a:pPr marL="0" indent="0">
              <a:buNone/>
            </a:pPr>
            <a:r>
              <a:rPr lang="en-US" dirty="0"/>
              <a:t>can have at most one</a:t>
            </a:r>
          </a:p>
          <a:p>
            <a:pPr marL="0" indent="0">
              <a:buNone/>
            </a:pPr>
            <a:r>
              <a:rPr lang="en-US" dirty="0"/>
              <a:t>department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Head: [</a:t>
            </a:r>
            <a:r>
              <a:rPr lang="en-US" u="sng" dirty="0" err="1"/>
              <a:t>EmpID</a:t>
            </a:r>
            <a:r>
              <a:rPr lang="en-US" dirty="0"/>
              <a:t>, name, …., </a:t>
            </a:r>
            <a:r>
              <a:rPr lang="en-US" dirty="0" err="1"/>
              <a:t>DeptName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Where “</a:t>
            </a:r>
            <a:r>
              <a:rPr lang="en-US" dirty="0" err="1"/>
              <a:t>DeptName</a:t>
            </a:r>
            <a:r>
              <a:rPr lang="en-US" dirty="0"/>
              <a:t>” is not allowed to have a null value.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Shuguang Hong, GSU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844223" y="2171942"/>
            <a:ext cx="693506" cy="2979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" name="Straight Connector 6"/>
          <p:cNvCxnSpPr>
            <a:stCxn id="23" idx="4"/>
            <a:endCxn id="15" idx="0"/>
          </p:cNvCxnSpPr>
          <p:nvPr/>
        </p:nvCxnSpPr>
        <p:spPr>
          <a:xfrm>
            <a:off x="7230764" y="2493425"/>
            <a:ext cx="495103" cy="256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4"/>
            <a:endCxn id="15" idx="0"/>
          </p:cNvCxnSpPr>
          <p:nvPr/>
        </p:nvCxnSpPr>
        <p:spPr>
          <a:xfrm flipH="1">
            <a:off x="7725867" y="2469891"/>
            <a:ext cx="465109" cy="280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310868" y="2129348"/>
            <a:ext cx="742616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EmpID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93705" y="2225384"/>
            <a:ext cx="625010" cy="31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/>
          <p:cNvCxnSpPr>
            <a:stCxn id="9" idx="4"/>
            <a:endCxn id="14" idx="0"/>
          </p:cNvCxnSpPr>
          <p:nvPr/>
        </p:nvCxnSpPr>
        <p:spPr>
          <a:xfrm>
            <a:off x="10682176" y="2488943"/>
            <a:ext cx="516352" cy="260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4"/>
            <a:endCxn id="14" idx="0"/>
          </p:cNvCxnSpPr>
          <p:nvPr/>
        </p:nvCxnSpPr>
        <p:spPr>
          <a:xfrm flipH="1">
            <a:off x="11198528" y="2540514"/>
            <a:ext cx="607682" cy="208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69423" y="2653078"/>
            <a:ext cx="4893473" cy="522736"/>
            <a:chOff x="397315" y="5374632"/>
            <a:chExt cx="4893473" cy="522736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Department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75885" y="5383529"/>
              <a:ext cx="602729" cy="28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(1,1) 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911287" y="5380791"/>
              <a:ext cx="553037" cy="28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(0,1)</a:t>
              </a:r>
            </a:p>
          </p:txBody>
        </p:sp>
        <p:sp>
          <p:nvSpPr>
            <p:cNvPr id="18" name="AutoShape 66"/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Helv" charset="0"/>
                </a:rPr>
                <a:t>has</a:t>
              </a:r>
            </a:p>
          </p:txBody>
        </p:sp>
        <p:cxnSp>
          <p:nvCxnSpPr>
            <p:cNvPr id="19" name="Straight Connector 18"/>
            <p:cNvCxnSpPr>
              <a:stCxn id="14" idx="1"/>
              <a:endCxn id="18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1"/>
              <a:endCxn id="15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endCxn id="14" idx="0"/>
          </p:cNvCxnSpPr>
          <p:nvPr/>
        </p:nvCxnSpPr>
        <p:spPr>
          <a:xfrm flipH="1">
            <a:off x="11198528" y="2179661"/>
            <a:ext cx="150513" cy="569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59456" y="2133830"/>
            <a:ext cx="742616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Oval 23"/>
          <p:cNvSpPr/>
          <p:nvPr/>
        </p:nvSpPr>
        <p:spPr>
          <a:xfrm>
            <a:off x="7370443" y="1784207"/>
            <a:ext cx="872604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25" name="Straight Connector 24"/>
          <p:cNvCxnSpPr>
            <a:stCxn id="24" idx="4"/>
            <a:endCxn id="15" idx="0"/>
          </p:cNvCxnSpPr>
          <p:nvPr/>
        </p:nvCxnSpPr>
        <p:spPr>
          <a:xfrm flipH="1">
            <a:off x="7725867" y="2143802"/>
            <a:ext cx="80878" cy="606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895197" y="1791986"/>
            <a:ext cx="866113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6828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1:1 Relationship in both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922" y="1534128"/>
            <a:ext cx="11938636" cy="51727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What if both optional?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Dept</a:t>
            </a:r>
            <a:r>
              <a:rPr lang="en-US" dirty="0"/>
              <a:t>-Head: [</a:t>
            </a:r>
            <a:r>
              <a:rPr lang="en-US" u="sng" dirty="0" err="1"/>
              <a:t>EmpID</a:t>
            </a:r>
            <a:r>
              <a:rPr lang="en-US" dirty="0"/>
              <a:t>, </a:t>
            </a:r>
            <a:r>
              <a:rPr lang="en-US" u="sng" dirty="0" err="1"/>
              <a:t>DeptName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-or- Head: [</a:t>
            </a:r>
            <a:r>
              <a:rPr lang="en-US" u="sng" dirty="0" err="1"/>
              <a:t>EmpID</a:t>
            </a:r>
            <a:r>
              <a:rPr lang="en-US" dirty="0"/>
              <a:t>, name, …., </a:t>
            </a:r>
            <a:r>
              <a:rPr lang="en-US" dirty="0" err="1"/>
              <a:t>DeptName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       (null FK allowed)</a:t>
            </a:r>
          </a:p>
          <a:p>
            <a:pPr marL="0" indent="0">
              <a:buNone/>
            </a:pPr>
            <a:r>
              <a:rPr lang="en-US" dirty="0"/>
              <a:t>-or- </a:t>
            </a:r>
            <a:r>
              <a:rPr lang="en-US" dirty="0" err="1"/>
              <a:t>Dept</a:t>
            </a:r>
            <a:r>
              <a:rPr lang="en-US" dirty="0"/>
              <a:t>: [</a:t>
            </a:r>
            <a:r>
              <a:rPr lang="en-US" u="sng" dirty="0" err="1"/>
              <a:t>DeptName</a:t>
            </a:r>
            <a:r>
              <a:rPr lang="en-US" dirty="0"/>
              <a:t>, … </a:t>
            </a:r>
            <a:r>
              <a:rPr lang="en-US" dirty="0" err="1"/>
              <a:t>EmpID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(null FK allowed)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Dr. </a:t>
            </a:r>
            <a:r>
              <a:rPr lang="en-US" dirty="0" err="1"/>
              <a:t>Shuguang</a:t>
            </a:r>
            <a:r>
              <a:rPr lang="en-US"/>
              <a:t> Hong, GSU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844223" y="2171942"/>
            <a:ext cx="693506" cy="297949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7" name="Straight Connector 6"/>
          <p:cNvCxnSpPr>
            <a:stCxn id="23" idx="4"/>
            <a:endCxn id="15" idx="0"/>
          </p:cNvCxnSpPr>
          <p:nvPr/>
        </p:nvCxnSpPr>
        <p:spPr>
          <a:xfrm>
            <a:off x="7230764" y="2493425"/>
            <a:ext cx="495103" cy="256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4"/>
            <a:endCxn id="15" idx="0"/>
          </p:cNvCxnSpPr>
          <p:nvPr/>
        </p:nvCxnSpPr>
        <p:spPr>
          <a:xfrm flipH="1">
            <a:off x="7725867" y="2469891"/>
            <a:ext cx="465109" cy="2802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0310868" y="2129348"/>
            <a:ext cx="742616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EmpID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11493705" y="2225384"/>
            <a:ext cx="625010" cy="31513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1" name="Straight Connector 10"/>
          <p:cNvCxnSpPr>
            <a:stCxn id="9" idx="4"/>
            <a:endCxn id="14" idx="0"/>
          </p:cNvCxnSpPr>
          <p:nvPr/>
        </p:nvCxnSpPr>
        <p:spPr>
          <a:xfrm>
            <a:off x="10682176" y="2488943"/>
            <a:ext cx="516352" cy="2604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4"/>
            <a:endCxn id="14" idx="0"/>
          </p:cNvCxnSpPr>
          <p:nvPr/>
        </p:nvCxnSpPr>
        <p:spPr>
          <a:xfrm flipH="1">
            <a:off x="11198528" y="2540514"/>
            <a:ext cx="607682" cy="208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6969423" y="2653078"/>
            <a:ext cx="4893473" cy="522736"/>
            <a:chOff x="397315" y="5374632"/>
            <a:chExt cx="4893473" cy="522736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962051" y="5470900"/>
              <a:ext cx="1328737" cy="330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Head</a:t>
              </a:r>
            </a:p>
          </p:txBody>
        </p:sp>
        <p:sp>
          <p:nvSpPr>
            <p:cNvPr id="15" name="Rectangle 5"/>
            <p:cNvSpPr>
              <a:spLocks noChangeArrowheads="1"/>
            </p:cNvSpPr>
            <p:nvPr/>
          </p:nvSpPr>
          <p:spPr bwMode="auto">
            <a:xfrm>
              <a:off x="397315" y="5471694"/>
              <a:ext cx="1512888" cy="3286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 dirty="0"/>
                <a:t>Department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75885" y="5383529"/>
              <a:ext cx="602729" cy="28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(0,1) 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1911287" y="5380791"/>
              <a:ext cx="553037" cy="286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400" dirty="0">
                  <a:latin typeface="Helv" charset="0"/>
                </a:rPr>
                <a:t>(0,1)</a:t>
              </a:r>
            </a:p>
          </p:txBody>
        </p:sp>
        <p:sp>
          <p:nvSpPr>
            <p:cNvPr id="18" name="AutoShape 66"/>
            <p:cNvSpPr>
              <a:spLocks noChangeArrowheads="1"/>
            </p:cNvSpPr>
            <p:nvPr/>
          </p:nvSpPr>
          <p:spPr bwMode="auto">
            <a:xfrm>
              <a:off x="2504657" y="5374632"/>
              <a:ext cx="791422" cy="522736"/>
            </a:xfrm>
            <a:prstGeom prst="diamon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accent6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762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r>
                <a:rPr lang="en-US" sz="1400" dirty="0">
                  <a:solidFill>
                    <a:srgbClr val="000000"/>
                  </a:solidFill>
                  <a:latin typeface="Helv" charset="0"/>
                </a:rPr>
                <a:t>has</a:t>
              </a:r>
            </a:p>
          </p:txBody>
        </p:sp>
        <p:cxnSp>
          <p:nvCxnSpPr>
            <p:cNvPr id="19" name="Straight Connector 18"/>
            <p:cNvCxnSpPr>
              <a:stCxn id="14" idx="1"/>
              <a:endCxn id="18" idx="3"/>
            </p:cNvCxnSpPr>
            <p:nvPr/>
          </p:nvCxnSpPr>
          <p:spPr>
            <a:xfrm flipH="1">
              <a:off x="3296079" y="5636000"/>
              <a:ext cx="66597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8" idx="1"/>
              <a:endCxn id="15" idx="3"/>
            </p:cNvCxnSpPr>
            <p:nvPr/>
          </p:nvCxnSpPr>
          <p:spPr>
            <a:xfrm flipH="1">
              <a:off x="1910203" y="5636000"/>
              <a:ext cx="594454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/>
          <p:cNvCxnSpPr>
            <a:endCxn id="14" idx="0"/>
          </p:cNvCxnSpPr>
          <p:nvPr/>
        </p:nvCxnSpPr>
        <p:spPr>
          <a:xfrm flipH="1">
            <a:off x="11198528" y="2179661"/>
            <a:ext cx="150513" cy="5696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6859456" y="2133830"/>
            <a:ext cx="742616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4" name="Oval 23"/>
          <p:cNvSpPr/>
          <p:nvPr/>
        </p:nvSpPr>
        <p:spPr>
          <a:xfrm>
            <a:off x="7370443" y="1784207"/>
            <a:ext cx="872604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location</a:t>
            </a:r>
          </a:p>
        </p:txBody>
      </p:sp>
      <p:cxnSp>
        <p:nvCxnSpPr>
          <p:cNvPr id="25" name="Straight Connector 24"/>
          <p:cNvCxnSpPr>
            <a:stCxn id="24" idx="4"/>
            <a:endCxn id="15" idx="0"/>
          </p:cNvCxnSpPr>
          <p:nvPr/>
        </p:nvCxnSpPr>
        <p:spPr>
          <a:xfrm flipH="1">
            <a:off x="7725867" y="2143802"/>
            <a:ext cx="80878" cy="6063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0895197" y="1791986"/>
            <a:ext cx="866113" cy="35959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796561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val 45"/>
          <p:cNvSpPr>
            <a:spLocks noChangeArrowheads="1"/>
          </p:cNvSpPr>
          <p:nvPr/>
        </p:nvSpPr>
        <p:spPr bwMode="auto">
          <a:xfrm>
            <a:off x="9309030" y="2049795"/>
            <a:ext cx="805126" cy="2967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/>
              <a:t>term</a:t>
            </a:r>
          </a:p>
        </p:txBody>
      </p:sp>
      <p:cxnSp>
        <p:nvCxnSpPr>
          <p:cNvPr id="114" name="Straight Connector 113"/>
          <p:cNvCxnSpPr>
            <a:endCxn id="113" idx="3"/>
          </p:cNvCxnSpPr>
          <p:nvPr/>
        </p:nvCxnSpPr>
        <p:spPr>
          <a:xfrm flipV="1">
            <a:off x="8954429" y="2303073"/>
            <a:ext cx="472509" cy="5181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endCxn id="116" idx="2"/>
          </p:cNvCxnSpPr>
          <p:nvPr/>
        </p:nvCxnSpPr>
        <p:spPr>
          <a:xfrm flipV="1">
            <a:off x="8943278" y="2535497"/>
            <a:ext cx="382583" cy="2969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5554440" y="2750818"/>
            <a:ext cx="1581629" cy="369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8CF4EA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COURSE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10236804" y="2750818"/>
            <a:ext cx="1566073" cy="369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8CF4EA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INSTRUCTOR</a:t>
            </a:r>
          </a:p>
        </p:txBody>
      </p:sp>
      <p:sp>
        <p:nvSpPr>
          <p:cNvPr id="84" name="AutoShape 6"/>
          <p:cNvSpPr>
            <a:spLocks noChangeArrowheads="1"/>
          </p:cNvSpPr>
          <p:nvPr/>
        </p:nvSpPr>
        <p:spPr bwMode="auto">
          <a:xfrm>
            <a:off x="8403562" y="2724065"/>
            <a:ext cx="777237" cy="422696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class</a:t>
            </a:r>
          </a:p>
        </p:txBody>
      </p:sp>
      <p:cxnSp>
        <p:nvCxnSpPr>
          <p:cNvPr id="92" name="Straight Connector 91"/>
          <p:cNvCxnSpPr>
            <a:stCxn id="82" idx="3"/>
            <a:endCxn id="84" idx="1"/>
          </p:cNvCxnSpPr>
          <p:nvPr/>
        </p:nvCxnSpPr>
        <p:spPr>
          <a:xfrm>
            <a:off x="7136069" y="2935413"/>
            <a:ext cx="126749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84" idx="3"/>
            <a:endCxn id="83" idx="1"/>
          </p:cNvCxnSpPr>
          <p:nvPr/>
        </p:nvCxnSpPr>
        <p:spPr>
          <a:xfrm>
            <a:off x="9180799" y="2935413"/>
            <a:ext cx="10560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8001673" y="1637263"/>
            <a:ext cx="1566073" cy="3691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8CF4EA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92075" tIns="46038" rIns="92075" bIns="46038" anchor="ctr"/>
          <a:lstStyle/>
          <a:p>
            <a:pPr algn="ctr"/>
            <a:r>
              <a:rPr lang="en-US" sz="1600" b="1" dirty="0"/>
              <a:t>STUDENT</a:t>
            </a:r>
          </a:p>
        </p:txBody>
      </p:sp>
      <p:cxnSp>
        <p:nvCxnSpPr>
          <p:cNvPr id="5" name="Straight Connector 4"/>
          <p:cNvCxnSpPr>
            <a:stCxn id="84" idx="0"/>
            <a:endCxn id="94" idx="2"/>
          </p:cNvCxnSpPr>
          <p:nvPr/>
        </p:nvCxnSpPr>
        <p:spPr>
          <a:xfrm flipH="1" flipV="1">
            <a:off x="8784710" y="2006453"/>
            <a:ext cx="7471" cy="7176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7137691" y="2614491"/>
            <a:ext cx="700513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(0, N)</a:t>
            </a: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9534576" y="2677889"/>
            <a:ext cx="700513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(0, N)</a:t>
            </a:r>
          </a:p>
        </p:txBody>
      </p:sp>
      <p:sp>
        <p:nvSpPr>
          <p:cNvPr id="110" name="Rectangle 7"/>
          <p:cNvSpPr>
            <a:spLocks noChangeArrowheads="1"/>
          </p:cNvSpPr>
          <p:nvPr/>
        </p:nvSpPr>
        <p:spPr bwMode="auto">
          <a:xfrm>
            <a:off x="8122008" y="2119078"/>
            <a:ext cx="642805" cy="314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(0,N)</a:t>
            </a:r>
          </a:p>
        </p:txBody>
      </p:sp>
      <p:sp>
        <p:nvSpPr>
          <p:cNvPr id="116" name="Oval 45"/>
          <p:cNvSpPr>
            <a:spLocks noChangeArrowheads="1"/>
          </p:cNvSpPr>
          <p:nvPr/>
        </p:nvSpPr>
        <p:spPr bwMode="auto">
          <a:xfrm>
            <a:off x="9325861" y="2387130"/>
            <a:ext cx="822624" cy="2967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sz="1400" dirty="0"/>
              <a:t>grade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Ternary relationships mapped to separate relation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7" name="TextBox 106"/>
          <p:cNvSpPr txBox="1"/>
          <p:nvPr/>
        </p:nvSpPr>
        <p:spPr>
          <a:xfrm>
            <a:off x="663606" y="1665471"/>
            <a:ext cx="4912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 Map entity types and attributes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63605" y="2086048"/>
            <a:ext cx="5424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638" indent="-401638"/>
            <a:r>
              <a:rPr lang="en-US" dirty="0"/>
              <a:t>(2) Map the ternary relationship and its attributes (if any) into a new relation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4693" y="4047893"/>
            <a:ext cx="7292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Class:   [</a:t>
            </a:r>
            <a:r>
              <a:rPr lang="en-US" u="sng" dirty="0" err="1"/>
              <a:t>Student_Id</a:t>
            </a:r>
            <a:r>
              <a:rPr lang="en-US" dirty="0"/>
              <a:t>, </a:t>
            </a:r>
            <a:r>
              <a:rPr lang="en-US" u="sng" dirty="0" err="1"/>
              <a:t>Course_Id</a:t>
            </a:r>
            <a:r>
              <a:rPr lang="en-US" dirty="0"/>
              <a:t>, </a:t>
            </a:r>
            <a:r>
              <a:rPr lang="en-US" u="sng" dirty="0" err="1"/>
              <a:t>Instructor_Id</a:t>
            </a:r>
            <a:r>
              <a:rPr lang="en-US" dirty="0"/>
              <a:t>, term, grade]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103E6-BDB3-4A8C-A267-80486A3BEB65}"/>
              </a:ext>
            </a:extLst>
          </p:cNvPr>
          <p:cNvSpPr txBox="1"/>
          <p:nvPr/>
        </p:nvSpPr>
        <p:spPr>
          <a:xfrm>
            <a:off x="546410" y="5795779"/>
            <a:ext cx="5541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Assumptions inherent in this example?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D9C3D9-95B0-4506-85CD-BD8DBAFB0FF0}"/>
              </a:ext>
            </a:extLst>
          </p:cNvPr>
          <p:cNvSpPr/>
          <p:nvPr/>
        </p:nvSpPr>
        <p:spPr>
          <a:xfrm>
            <a:off x="5717475" y="1981705"/>
            <a:ext cx="1234793" cy="359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Course_Id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42CDDF-680C-4B84-A3DD-9C58E4E4B105}"/>
              </a:ext>
            </a:extLst>
          </p:cNvPr>
          <p:cNvCxnSpPr>
            <a:cxnSpLocks/>
          </p:cNvCxnSpPr>
          <p:nvPr/>
        </p:nvCxnSpPr>
        <p:spPr>
          <a:xfrm flipH="1" flipV="1">
            <a:off x="6200540" y="2350520"/>
            <a:ext cx="336848" cy="3818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508450A-E111-4958-9E3E-F6C1A0CA771E}"/>
              </a:ext>
            </a:extLst>
          </p:cNvPr>
          <p:cNvCxnSpPr>
            <a:cxnSpLocks/>
          </p:cNvCxnSpPr>
          <p:nvPr/>
        </p:nvCxnSpPr>
        <p:spPr>
          <a:xfrm flipV="1">
            <a:off x="10662279" y="2446763"/>
            <a:ext cx="476776" cy="297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A28BD879-B4E4-4F57-A4EF-31FD9E0F119D}"/>
              </a:ext>
            </a:extLst>
          </p:cNvPr>
          <p:cNvSpPr/>
          <p:nvPr/>
        </p:nvSpPr>
        <p:spPr>
          <a:xfrm>
            <a:off x="10591807" y="2077574"/>
            <a:ext cx="1532659" cy="369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Instructor_Id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D5F405-DD11-4D32-89AB-A34C6F677558}"/>
              </a:ext>
            </a:extLst>
          </p:cNvPr>
          <p:cNvSpPr/>
          <p:nvPr/>
        </p:nvSpPr>
        <p:spPr>
          <a:xfrm>
            <a:off x="9623195" y="1450042"/>
            <a:ext cx="1631154" cy="36918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u="sng" dirty="0" err="1">
                <a:solidFill>
                  <a:schemeClr val="tx1"/>
                </a:solidFill>
              </a:rPr>
              <a:t>Student_Id</a:t>
            </a:r>
            <a:endParaRPr lang="en-US" sz="1400" u="sng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8B7093-F01C-4A1C-9B34-6D7D1B86C582}"/>
              </a:ext>
            </a:extLst>
          </p:cNvPr>
          <p:cNvCxnSpPr>
            <a:cxnSpLocks/>
            <a:stCxn id="94" idx="3"/>
            <a:endCxn id="28" idx="3"/>
          </p:cNvCxnSpPr>
          <p:nvPr/>
        </p:nvCxnSpPr>
        <p:spPr>
          <a:xfrm flipV="1">
            <a:off x="9567746" y="1765165"/>
            <a:ext cx="294326" cy="566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34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rules </a:t>
            </a:r>
          </a:p>
          <a:p>
            <a:pPr lvl="1"/>
            <a:r>
              <a:rPr lang="en-US" dirty="0"/>
              <a:t>Conceptual data model </a:t>
            </a:r>
            <a:r>
              <a:rPr lang="en-US" dirty="0">
                <a:sym typeface="Wingdings" panose="05000000000000000000" pitchFamily="2" charset="2"/>
              </a:rPr>
              <a:t> relational data model</a:t>
            </a:r>
          </a:p>
          <a:p>
            <a:r>
              <a:rPr lang="en-US" dirty="0">
                <a:sym typeface="Wingdings" panose="05000000000000000000" pitchFamily="2" charset="2"/>
              </a:rPr>
              <a:t>Most common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1:1, 1:N, M:N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Others – unary, ternary </a:t>
            </a:r>
          </a:p>
          <a:p>
            <a:r>
              <a:rPr lang="en-US" dirty="0">
                <a:sym typeface="Wingdings" panose="05000000000000000000" pitchFamily="2" charset="2"/>
              </a:rPr>
              <a:t>Special cases, exceptions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Understand application being modelled</a:t>
            </a:r>
          </a:p>
          <a:p>
            <a:r>
              <a:rPr lang="en-US">
                <a:sym typeface="Wingdings" panose="05000000000000000000" pitchFamily="2" charset="2"/>
              </a:rPr>
              <a:t>More examples coming</a:t>
            </a:r>
            <a:endParaRPr lang="en-US" dirty="0">
              <a:sym typeface="Wingdings" panose="05000000000000000000" pitchFamily="2" charset="2"/>
            </a:endParaRPr>
          </a:p>
          <a:p>
            <a:pPr marL="490118" lvl="1" indent="0">
              <a:buNone/>
            </a:pPr>
            <a:endParaRPr lang="en-US" dirty="0"/>
          </a:p>
          <a:p>
            <a:pPr marL="490118" lvl="1" indent="0">
              <a:buNone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Shuguang Hong, GSU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5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244" y="1839950"/>
            <a:ext cx="11795649" cy="5081420"/>
          </a:xfrm>
        </p:spPr>
        <p:txBody>
          <a:bodyPr>
            <a:normAutofit/>
          </a:bodyPr>
          <a:lstStyle/>
          <a:p>
            <a:r>
              <a:rPr lang="en-US" dirty="0"/>
              <a:t>Understand how to transform an ER model into a relational model</a:t>
            </a:r>
          </a:p>
          <a:p>
            <a:r>
              <a:rPr lang="en-US" dirty="0"/>
              <a:t>Constructs of an entity-relationship model</a:t>
            </a:r>
          </a:p>
          <a:p>
            <a:pPr lvl="1"/>
            <a:r>
              <a:rPr lang="en-US" dirty="0"/>
              <a:t>Entity types</a:t>
            </a:r>
          </a:p>
          <a:p>
            <a:pPr lvl="2"/>
            <a:r>
              <a:rPr lang="en-US" dirty="0"/>
              <a:t>attributes (key, non-key) </a:t>
            </a:r>
          </a:p>
          <a:p>
            <a:pPr lvl="1"/>
            <a:r>
              <a:rPr lang="en-US" dirty="0"/>
              <a:t>Relationship types</a:t>
            </a:r>
          </a:p>
          <a:p>
            <a:pPr lvl="2"/>
            <a:r>
              <a:rPr lang="en-US" dirty="0"/>
              <a:t>1:N </a:t>
            </a:r>
          </a:p>
          <a:p>
            <a:pPr lvl="2"/>
            <a:r>
              <a:rPr lang="en-US" dirty="0"/>
              <a:t>M:N</a:t>
            </a:r>
          </a:p>
          <a:p>
            <a:pPr lvl="2"/>
            <a:r>
              <a:rPr lang="en-US" dirty="0"/>
              <a:t>1:1</a:t>
            </a:r>
          </a:p>
          <a:p>
            <a:r>
              <a:rPr lang="en-US" dirty="0"/>
              <a:t>Construct of relational model</a:t>
            </a:r>
          </a:p>
          <a:p>
            <a:pPr lvl="1"/>
            <a:r>
              <a:rPr lang="en-US" dirty="0"/>
              <a:t>Relation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45723" y="2644726"/>
            <a:ext cx="1856935" cy="20820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/>
          <a:lstStyle/>
          <a:p>
            <a:pPr algn="ctr"/>
            <a:r>
              <a:rPr lang="en-US" sz="1800" b="1" dirty="0">
                <a:solidFill>
                  <a:srgbClr val="C00000"/>
                </a:solidFill>
              </a:rPr>
              <a:t>Data Modeling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is part of database design methodology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4994808" y="1918314"/>
            <a:ext cx="2575449" cy="5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47625" tIns="19050" rIns="47625" bIns="1905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 Requirements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 Collection &amp; Analysis </a:t>
            </a:r>
          </a:p>
        </p:txBody>
      </p:sp>
      <p:sp>
        <p:nvSpPr>
          <p:cNvPr id="20484" name="AutoShape 4"/>
          <p:cNvSpPr>
            <a:spLocks noChangeArrowheads="1"/>
          </p:cNvSpPr>
          <p:nvPr/>
        </p:nvSpPr>
        <p:spPr bwMode="auto">
          <a:xfrm>
            <a:off x="8165542" y="1938054"/>
            <a:ext cx="2137283" cy="637343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Requirement</a:t>
            </a:r>
            <a:br>
              <a:rPr lang="en-US" sz="1800" dirty="0"/>
            </a:br>
            <a:r>
              <a:rPr lang="en-US" sz="1800" dirty="0"/>
              <a:t>collection methods</a:t>
            </a:r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flipH="1">
            <a:off x="7618110" y="2180568"/>
            <a:ext cx="557212" cy="0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3066265" y="2380583"/>
            <a:ext cx="1699183" cy="5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dirty="0"/>
              <a:t>Requirement</a:t>
            </a:r>
            <a:br>
              <a:rPr lang="en-US" sz="1800" dirty="0"/>
            </a:br>
            <a:r>
              <a:rPr lang="en-US" sz="1800" dirty="0"/>
              <a:t> specifications </a:t>
            </a: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4303106" y="2094468"/>
            <a:ext cx="665270" cy="268591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5574005" y="3022253"/>
            <a:ext cx="1417055" cy="5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47625" tIns="19050" rIns="47625" bIns="1905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 Conceptual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000000"/>
                </a:solidFill>
              </a:rPr>
              <a:t>Design </a:t>
            </a: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>
            <a:off x="4734621" y="2845946"/>
            <a:ext cx="763554" cy="325009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3" name="AutoShape 13"/>
          <p:cNvSpPr>
            <a:spLocks noChangeArrowheads="1"/>
          </p:cNvSpPr>
          <p:nvPr/>
        </p:nvSpPr>
        <p:spPr bwMode="auto">
          <a:xfrm>
            <a:off x="8165542" y="2942006"/>
            <a:ext cx="3270897" cy="905930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800" dirty="0"/>
              <a:t>Data modeling methods, </a:t>
            </a:r>
            <a:br>
              <a:rPr lang="en-US" sz="1800" dirty="0"/>
            </a:br>
            <a:r>
              <a:rPr lang="en-US" sz="1800" dirty="0"/>
              <a:t>e.g. E-R modeling, crow’s feet</a:t>
            </a:r>
          </a:p>
        </p:txBody>
      </p:sp>
      <p:sp>
        <p:nvSpPr>
          <p:cNvPr id="20494" name="Line 14"/>
          <p:cNvSpPr>
            <a:spLocks noChangeShapeType="1"/>
          </p:cNvSpPr>
          <p:nvPr/>
        </p:nvSpPr>
        <p:spPr bwMode="auto">
          <a:xfrm flipH="1" flipV="1">
            <a:off x="7088937" y="3358368"/>
            <a:ext cx="1168798" cy="20606"/>
          </a:xfrm>
          <a:prstGeom prst="line">
            <a:avLst/>
          </a:prstGeom>
          <a:noFill/>
          <a:ln w="50800">
            <a:solidFill>
              <a:schemeClr val="accent5">
                <a:lumMod val="7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 flipH="1">
            <a:off x="4796265" y="3328831"/>
            <a:ext cx="710594" cy="349321"/>
          </a:xfrm>
          <a:prstGeom prst="line">
            <a:avLst/>
          </a:prstGeom>
          <a:noFill/>
          <a:ln w="50800">
            <a:solidFill>
              <a:schemeClr val="accent1">
                <a:lumMod val="7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2822607" y="3386843"/>
            <a:ext cx="1942840" cy="591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dirty="0">
                <a:solidFill>
                  <a:srgbClr val="C00000"/>
                </a:solidFill>
              </a:rPr>
              <a:t>Conceptual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database models</a:t>
            </a:r>
          </a:p>
        </p:txBody>
      </p:sp>
      <p:sp>
        <p:nvSpPr>
          <p:cNvPr id="20499" name="Rectangle 19"/>
          <p:cNvSpPr>
            <a:spLocks noChangeArrowheads="1"/>
          </p:cNvSpPr>
          <p:nvPr/>
        </p:nvSpPr>
        <p:spPr bwMode="auto">
          <a:xfrm>
            <a:off x="5766365" y="3992630"/>
            <a:ext cx="1032334" cy="59247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47625" tIns="19050" rIns="47625" bIns="1905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FFFF00"/>
                </a:solidFill>
              </a:rPr>
              <a:t> Logical 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rgbClr val="FFFF00"/>
                </a:solidFill>
              </a:rPr>
              <a:t> Design </a:t>
            </a:r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4837363" y="3883635"/>
            <a:ext cx="838788" cy="29711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2" name="AutoShape 22"/>
          <p:cNvSpPr>
            <a:spLocks noChangeArrowheads="1"/>
          </p:cNvSpPr>
          <p:nvPr/>
        </p:nvSpPr>
        <p:spPr bwMode="auto">
          <a:xfrm>
            <a:off x="8165542" y="4015362"/>
            <a:ext cx="2817509" cy="637343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Database Systems (Relational Databases)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6990725" y="4315953"/>
            <a:ext cx="1196671" cy="0"/>
          </a:xfrm>
          <a:prstGeom prst="line">
            <a:avLst/>
          </a:prstGeom>
          <a:noFill/>
          <a:ln w="50800">
            <a:solidFill>
              <a:srgbClr val="C00000"/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2443487" y="4325552"/>
            <a:ext cx="2321960" cy="923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</a:rPr>
              <a:t>Logical models &amp; 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C00000"/>
                </a:solidFill>
              </a:rPr>
              <a:t>Performance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requests  </a:t>
            </a:r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4827089" y="4394275"/>
            <a:ext cx="865507" cy="321567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670185" y="4984035"/>
            <a:ext cx="1224694" cy="5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47625" tIns="19050" rIns="47625" bIns="1905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 Physical 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Design </a:t>
            </a:r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4827089" y="4911050"/>
            <a:ext cx="813958" cy="303570"/>
          </a:xfrm>
          <a:prstGeom prst="line">
            <a:avLst/>
          </a:prstGeom>
          <a:noFill/>
          <a:ln w="508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AutoShape 31"/>
          <p:cNvSpPr>
            <a:spLocks noChangeArrowheads="1"/>
          </p:cNvSpPr>
          <p:nvPr/>
        </p:nvSpPr>
        <p:spPr bwMode="auto">
          <a:xfrm>
            <a:off x="8165542" y="5027489"/>
            <a:ext cx="2930525" cy="637343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DBMS (Oracle, </a:t>
            </a:r>
            <a:r>
              <a:rPr lang="en-US" sz="1800" dirty="0" err="1">
                <a:solidFill>
                  <a:schemeClr val="bg1">
                    <a:lumMod val="75000"/>
                  </a:schemeClr>
                </a:solidFill>
              </a:rPr>
              <a:t>SQLServer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, …) </a:t>
            </a:r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 flipH="1">
            <a:off x="7082766" y="5310619"/>
            <a:ext cx="1146833" cy="0"/>
          </a:xfrm>
          <a:prstGeom prst="line">
            <a:avLst/>
          </a:prstGeom>
          <a:noFill/>
          <a:ln w="50800">
            <a:solidFill>
              <a:schemeClr val="bg1">
                <a:lumMod val="8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4" name="Line 34"/>
          <p:cNvSpPr>
            <a:spLocks noChangeShapeType="1"/>
          </p:cNvSpPr>
          <p:nvPr/>
        </p:nvSpPr>
        <p:spPr bwMode="auto">
          <a:xfrm flipH="1">
            <a:off x="4827088" y="5292944"/>
            <a:ext cx="823306" cy="316750"/>
          </a:xfrm>
          <a:prstGeom prst="line">
            <a:avLst/>
          </a:prstGeom>
          <a:noFill/>
          <a:ln w="508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604599" y="5485263"/>
            <a:ext cx="2160848" cy="34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Database Schema</a:t>
            </a: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5546241" y="5965760"/>
            <a:ext cx="1472583" cy="5924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lIns="47625" tIns="19050" rIns="47625" bIns="1905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Application </a:t>
            </a:r>
          </a:p>
          <a:p>
            <a:pPr algn="ctr">
              <a:lnSpc>
                <a:spcPct val="100000"/>
              </a:lnSpc>
            </a:pP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Design </a:t>
            </a:r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4815067" y="5832566"/>
            <a:ext cx="685800" cy="328612"/>
          </a:xfrm>
          <a:prstGeom prst="line">
            <a:avLst/>
          </a:prstGeom>
          <a:noFill/>
          <a:ln w="508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0" name="AutoShape 40"/>
          <p:cNvSpPr>
            <a:spLocks noChangeArrowheads="1"/>
          </p:cNvSpPr>
          <p:nvPr/>
        </p:nvSpPr>
        <p:spPr bwMode="auto">
          <a:xfrm>
            <a:off x="8165542" y="5965371"/>
            <a:ext cx="2704493" cy="637343"/>
          </a:xfrm>
          <a:prstGeom prst="roundRect">
            <a:avLst>
              <a:gd name="adj" fmla="val 12495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Application dev. methods</a:t>
            </a:r>
          </a:p>
        </p:txBody>
      </p:sp>
      <p:sp>
        <p:nvSpPr>
          <p:cNvPr id="20521" name="Line 41"/>
          <p:cNvSpPr>
            <a:spLocks noChangeShapeType="1"/>
          </p:cNvSpPr>
          <p:nvPr/>
        </p:nvSpPr>
        <p:spPr bwMode="auto">
          <a:xfrm flipH="1">
            <a:off x="7175501" y="6223895"/>
            <a:ext cx="1025963" cy="0"/>
          </a:xfrm>
          <a:prstGeom prst="line">
            <a:avLst/>
          </a:prstGeom>
          <a:noFill/>
          <a:ln w="50800">
            <a:solidFill>
              <a:schemeClr val="bg1">
                <a:lumMod val="85000"/>
              </a:schemeClr>
            </a:solidFill>
            <a:prstDash val="sysDot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1970875" y="6211152"/>
            <a:ext cx="2794572" cy="342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Database Applications</a:t>
            </a:r>
          </a:p>
        </p:txBody>
      </p:sp>
      <p:sp>
        <p:nvSpPr>
          <p:cNvPr id="20524" name="Line 44"/>
          <p:cNvSpPr>
            <a:spLocks noChangeShapeType="1"/>
          </p:cNvSpPr>
          <p:nvPr/>
        </p:nvSpPr>
        <p:spPr bwMode="auto">
          <a:xfrm flipH="1">
            <a:off x="4818063" y="6266759"/>
            <a:ext cx="700088" cy="100013"/>
          </a:xfrm>
          <a:prstGeom prst="line">
            <a:avLst/>
          </a:prstGeom>
          <a:noFill/>
          <a:ln w="50800">
            <a:solidFill>
              <a:schemeClr val="bg1">
                <a:lumMod val="85000"/>
              </a:schemeClr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89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9" grpId="0" animBg="1"/>
      <p:bldP spid="20500" grpId="0" animBg="1"/>
      <p:bldP spid="20502" grpId="0"/>
      <p:bldP spid="20503" grpId="0" animBg="1"/>
      <p:bldP spid="20505" grpId="0"/>
      <p:bldP spid="20506" grpId="0" animBg="1"/>
      <p:bldP spid="20508" grpId="0" animBg="1"/>
      <p:bldP spid="20509" grpId="0" animBg="1"/>
      <p:bldP spid="20511" grpId="0"/>
      <p:bldP spid="20512" grpId="0" animBg="1"/>
      <p:bldP spid="20514" grpId="0" animBg="1"/>
      <p:bldP spid="20515" grpId="0"/>
      <p:bldP spid="20517" grpId="0" animBg="1"/>
      <p:bldP spid="20518" grpId="0" animBg="1"/>
      <p:bldP spid="20520" grpId="0"/>
      <p:bldP spid="20521" grpId="0" animBg="1"/>
      <p:bldP spid="20523" grpId="0"/>
      <p:bldP spid="205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Relational Model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72" y="1569494"/>
            <a:ext cx="12269337" cy="5595582"/>
          </a:xfrm>
        </p:spPr>
        <p:txBody>
          <a:bodyPr>
            <a:normAutofit fontScale="92500"/>
          </a:bodyPr>
          <a:lstStyle/>
          <a:p>
            <a:pPr marL="629254" lvl="1" indent="-310896"/>
            <a:r>
              <a:rPr lang="en-US" sz="3482" dirty="0"/>
              <a:t>Collection of tables, called relations, stored in a database</a:t>
            </a:r>
          </a:p>
          <a:p>
            <a:pPr marL="1064508" lvl="2" indent="-310896"/>
            <a:r>
              <a:rPr lang="en-US" sz="3264" dirty="0"/>
              <a:t>Simplicity</a:t>
            </a:r>
          </a:p>
          <a:p>
            <a:r>
              <a:rPr lang="en-US" dirty="0"/>
              <a:t>Key concepts: 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table</a:t>
            </a:r>
            <a:r>
              <a:rPr lang="en-US" dirty="0"/>
              <a:t> (relation) refers to a list of data arranged in columns (fields) and rows (records)</a:t>
            </a:r>
          </a:p>
          <a:p>
            <a:pPr lvl="2"/>
            <a:r>
              <a:rPr lang="en-US" dirty="0"/>
              <a:t>Structured to minimize redundancy</a:t>
            </a:r>
          </a:p>
          <a:p>
            <a:pPr lvl="1"/>
            <a:r>
              <a:rPr lang="en-US" dirty="0"/>
              <a:t>A database is either a single table or a collection of related tables</a:t>
            </a:r>
          </a:p>
          <a:p>
            <a:pPr lvl="1"/>
            <a:r>
              <a:rPr lang="en-US" dirty="0"/>
              <a:t>A column (</a:t>
            </a:r>
            <a:r>
              <a:rPr lang="en-US" b="1" dirty="0"/>
              <a:t>field</a:t>
            </a:r>
            <a:r>
              <a:rPr lang="en-US" dirty="0"/>
              <a:t>) defines the data that a table can hold</a:t>
            </a:r>
          </a:p>
          <a:p>
            <a:pPr lvl="1"/>
            <a:r>
              <a:rPr lang="en-US" dirty="0"/>
              <a:t>A row (</a:t>
            </a:r>
            <a:r>
              <a:rPr lang="en-US" b="1" dirty="0"/>
              <a:t>record</a:t>
            </a:r>
            <a:r>
              <a:rPr lang="en-US" dirty="0"/>
              <a:t>) represents a single instance of whatever the table keeps track of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key</a:t>
            </a:r>
            <a:r>
              <a:rPr lang="en-US" dirty="0"/>
              <a:t> is the field(s) used to uniquely identify each record in a table and to relate tables in a database</a:t>
            </a:r>
          </a:p>
          <a:p>
            <a:pPr marL="490118" lvl="1" indent="0">
              <a:buNone/>
            </a:pPr>
            <a:endParaRPr lang="en-US" dirty="0"/>
          </a:p>
          <a:p>
            <a:r>
              <a:rPr lang="en-US" sz="3000" dirty="0"/>
              <a:t>SQL (Structured Query Language) – for creating and querying a database</a:t>
            </a:r>
          </a:p>
          <a:p>
            <a:pPr lvl="1"/>
            <a:endParaRPr lang="en-US" dirty="0"/>
          </a:p>
          <a:p>
            <a:pPr marL="318358" lvl="1" indent="0">
              <a:buNone/>
            </a:pPr>
            <a:endParaRPr lang="en-US" sz="3482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85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7"/>
          <p:cNvSpPr txBox="1">
            <a:spLocks noChangeArrowheads="1"/>
          </p:cNvSpPr>
          <p:nvPr/>
        </p:nvSpPr>
        <p:spPr bwMode="ltGray">
          <a:xfrm>
            <a:off x="1467308" y="2173516"/>
            <a:ext cx="5608428" cy="393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76" dirty="0"/>
              <a:t>Sales Representative (i.e. Employee)</a:t>
            </a:r>
          </a:p>
        </p:txBody>
      </p:sp>
      <p:sp>
        <p:nvSpPr>
          <p:cNvPr id="36867" name="Text Box 8"/>
          <p:cNvSpPr txBox="1">
            <a:spLocks noChangeArrowheads="1"/>
          </p:cNvSpPr>
          <p:nvPr/>
        </p:nvSpPr>
        <p:spPr bwMode="ltGray">
          <a:xfrm>
            <a:off x="1620736" y="4493565"/>
            <a:ext cx="4808361" cy="39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176" dirty="0"/>
              <a:t>Customer</a:t>
            </a:r>
          </a:p>
        </p:txBody>
      </p:sp>
      <p:pic>
        <p:nvPicPr>
          <p:cNvPr id="36870" name="Picture 1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17" y="2938924"/>
            <a:ext cx="9202208" cy="116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17" y="5121458"/>
            <a:ext cx="9119306" cy="1264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81317" y="336617"/>
            <a:ext cx="9495560" cy="1270584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Simple Database (Revisited)</a:t>
            </a:r>
            <a:b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b="1" dirty="0">
                <a:solidFill>
                  <a:srgbClr val="FF0000"/>
                </a:solidFill>
              </a:rPr>
              <a:t>Customers of sales representatives</a:t>
            </a: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32012" y="6987655"/>
            <a:ext cx="10911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queries might you ask of this database? Note: minimize redundancy.</a:t>
            </a:r>
          </a:p>
        </p:txBody>
      </p:sp>
    </p:spTree>
    <p:extLst>
      <p:ext uri="{BB962C8B-B14F-4D97-AF65-F5344CB8AC3E}">
        <p14:creationId xmlns:p14="http://schemas.microsoft.com/office/powerpoint/2010/main" val="22950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9805" y="151067"/>
            <a:ext cx="11938634" cy="1320896"/>
          </a:xfrm>
        </p:spPr>
        <p:txBody>
          <a:bodyPr>
            <a:normAutofit fontScale="90000"/>
          </a:bodyPr>
          <a:lstStyle/>
          <a:p>
            <a:r>
              <a:rPr lang="en-US" dirty="0"/>
              <a:t>Logical design:</a:t>
            </a:r>
            <a:br>
              <a:rPr lang="en-US" dirty="0"/>
            </a:br>
            <a:r>
              <a:rPr lang="en-US" dirty="0"/>
              <a:t>Transform conceptual model into a logical model to be implemented in a relational database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90654" y="1801516"/>
            <a:ext cx="5341434" cy="52648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Relational model has one construct (relation/table)</a:t>
            </a:r>
          </a:p>
          <a:p>
            <a:endParaRPr lang="en-US" dirty="0"/>
          </a:p>
          <a:p>
            <a:r>
              <a:rPr lang="en-US" dirty="0"/>
              <a:t>Conceptual ER models are very descriptive (semantics rich)</a:t>
            </a:r>
          </a:p>
          <a:p>
            <a:endParaRPr lang="en-US" dirty="0"/>
          </a:p>
          <a:p>
            <a:r>
              <a:rPr lang="en-US" dirty="0"/>
              <a:t>ER modeling concepts must be converted to relational concepts</a:t>
            </a:r>
          </a:p>
          <a:p>
            <a:pPr lvl="1"/>
            <a:r>
              <a:rPr lang="en-US" dirty="0"/>
              <a:t>Entities -&gt; relations</a:t>
            </a:r>
          </a:p>
          <a:p>
            <a:pPr lvl="1"/>
            <a:r>
              <a:rPr lang="en-US" dirty="0"/>
              <a:t>Relationships -&gt; foreign key in existing relation; or new relation</a:t>
            </a:r>
          </a:p>
          <a:p>
            <a:pPr lvl="1"/>
            <a:r>
              <a:rPr lang="en-US" dirty="0"/>
              <a:t>Depends on min/max cardinalities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515224"/>
              </p:ext>
            </p:extLst>
          </p:nvPr>
        </p:nvGraphicFramePr>
        <p:xfrm>
          <a:off x="6268915" y="2087518"/>
          <a:ext cx="5836296" cy="4218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73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996">
                <a:tc>
                  <a:txBody>
                    <a:bodyPr/>
                    <a:lstStyle/>
                    <a:p>
                      <a:r>
                        <a:rPr lang="en-US" dirty="0"/>
                        <a:t>Conceptual</a:t>
                      </a:r>
                      <a:r>
                        <a:rPr lang="en-US" baseline="0" dirty="0"/>
                        <a:t> ER 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Relational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6">
                <a:tc>
                  <a:txBody>
                    <a:bodyPr/>
                    <a:lstStyle/>
                    <a:p>
                      <a:pPr marL="0" marR="0" indent="0" algn="l" defTabSz="9802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Entity</a:t>
                      </a:r>
                      <a:r>
                        <a:rPr lang="en-US" baseline="0" dirty="0"/>
                        <a:t>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802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Relation (table)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057">
                <a:tc>
                  <a:txBody>
                    <a:bodyPr/>
                    <a:lstStyle/>
                    <a:p>
                      <a:r>
                        <a:rPr lang="en-US" dirty="0"/>
                        <a:t>Single valued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Single-valued</a:t>
                      </a:r>
                      <a:r>
                        <a:rPr lang="en-US" baseline="0" dirty="0"/>
                        <a:t> attributes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6">
                <a:tc>
                  <a:txBody>
                    <a:bodyPr/>
                    <a:lstStyle/>
                    <a:p>
                      <a:pPr marL="0" marR="0" indent="0" algn="l" defTabSz="9802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Relationships (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0" dirty="0"/>
                        <a:t>-to-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baseline="0" dirty="0"/>
                        <a:t>-to-N)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802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Foreign keys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996">
                <a:tc>
                  <a:txBody>
                    <a:bodyPr/>
                    <a:lstStyle/>
                    <a:p>
                      <a:pPr marL="0" marR="0" indent="0" algn="l" defTabSz="9802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aseline="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8023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84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Many-to-many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(N:M) relationships </a:t>
                      </a:r>
                    </a:p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(w/ relationship attributes possible)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 (table)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996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46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to Logical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83" y="1483459"/>
            <a:ext cx="12055984" cy="5536346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2000" dirty="0">
                <a:effectLst/>
              </a:rPr>
              <a:t>Transformation / Conversion / Mapping Rules – Entity			[Note: Do not confuse </a:t>
            </a:r>
            <a:r>
              <a:rPr lang="en-US" sz="2000" i="1" dirty="0">
                <a:effectLst/>
              </a:rPr>
              <a:t>mapping rules </a:t>
            </a:r>
            <a:r>
              <a:rPr lang="en-US" sz="2000" dirty="0">
                <a:effectLst/>
              </a:rPr>
              <a:t>with </a:t>
            </a:r>
            <a:r>
              <a:rPr lang="en-US" sz="2000" i="1" dirty="0">
                <a:effectLst/>
              </a:rPr>
              <a:t>mapping ratios</a:t>
            </a:r>
            <a:r>
              <a:rPr lang="en-US" sz="2000" dirty="0">
                <a:effectLst/>
              </a:rPr>
              <a:t>]</a:t>
            </a:r>
          </a:p>
          <a:p>
            <a:pPr marL="0" indent="0">
              <a:buNone/>
            </a:pPr>
            <a:r>
              <a:rPr lang="en-US" sz="2000" dirty="0"/>
              <a:t>    Each entity becomes a relation (table) with same key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effectLst/>
              </a:rPr>
              <a:t>Transformation / Conversion / Mapping Rules -- Relationship</a:t>
            </a:r>
          </a:p>
          <a:p>
            <a:r>
              <a:rPr lang="en-US" sz="2000" dirty="0">
                <a:effectLst/>
              </a:rPr>
              <a:t>1:N – Foreign key</a:t>
            </a:r>
          </a:p>
          <a:p>
            <a:pPr lvl="1"/>
            <a:r>
              <a:rPr lang="en-US" sz="2000" dirty="0">
                <a:effectLst/>
              </a:rPr>
              <a:t>(0,1) and (0/1,N) – foreign key (can have null value)</a:t>
            </a:r>
          </a:p>
          <a:p>
            <a:pPr lvl="1"/>
            <a:r>
              <a:rPr lang="en-US" sz="2000" dirty="0">
                <a:effectLst/>
              </a:rPr>
              <a:t>(1,1) and (0/1,N) – foreign key (cannot have null value)</a:t>
            </a:r>
          </a:p>
          <a:p>
            <a:r>
              <a:rPr lang="en-US" sz="2000" dirty="0">
                <a:effectLst/>
              </a:rPr>
              <a:t>N:M – New relation</a:t>
            </a:r>
          </a:p>
          <a:p>
            <a:pPr lvl="1"/>
            <a:r>
              <a:rPr lang="en-US" sz="2000" dirty="0">
                <a:effectLst/>
              </a:rPr>
              <a:t>(0/1,N) and (0/1,M)</a:t>
            </a:r>
          </a:p>
          <a:p>
            <a:pPr lvl="1"/>
            <a:r>
              <a:rPr lang="en-US" sz="2000" dirty="0"/>
              <a:t>Key is concatenation (joining together) of keys of the two entities</a:t>
            </a:r>
            <a:endParaRPr lang="en-US" sz="2000" dirty="0">
              <a:effectLst/>
            </a:endParaRPr>
          </a:p>
          <a:p>
            <a:pPr lvl="1"/>
            <a:r>
              <a:rPr lang="en-US" sz="2000" dirty="0">
                <a:effectLst/>
              </a:rPr>
              <a:t>Relationship attributes become non-keys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  1:1 – foreign key</a:t>
            </a:r>
          </a:p>
          <a:p>
            <a:pPr lvl="1"/>
            <a:r>
              <a:rPr lang="en-US" sz="2000" dirty="0">
                <a:effectLst/>
              </a:rPr>
              <a:t>(1,1) and (1,1) – foreign key in either relation (decide based upon usage)</a:t>
            </a:r>
          </a:p>
          <a:p>
            <a:pPr lvl="1"/>
            <a:r>
              <a:rPr lang="en-US" sz="2000" dirty="0">
                <a:effectLst/>
              </a:rPr>
              <a:t>(0,1) and (1,1) [or (1,1) and (0,1)] – use foreign key such that there are no null values allowed. </a:t>
            </a:r>
          </a:p>
          <a:p>
            <a:pPr marL="0" lvl="1" indent="0">
              <a:spcBef>
                <a:spcPts val="1306"/>
              </a:spcBef>
              <a:spcAft>
                <a:spcPts val="218"/>
              </a:spcAft>
              <a:buSzPct val="100000"/>
              <a:buNone/>
            </a:pPr>
            <a:r>
              <a:rPr lang="en-US" sz="2000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effectLst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1313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8409-A84F-481A-8219-471A92229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(1-to-N) relationship </a:t>
            </a:r>
            <a:br>
              <a:rPr lang="en-US" dirty="0"/>
            </a:br>
            <a:r>
              <a:rPr lang="en-US" dirty="0"/>
              <a:t>represented as foreign keys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F3B0F-7667-44AC-BCD7-E774AFA42B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10889D-8378-47E0-9541-B12ACEA54E9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2AFFC8-3260-4A35-8498-6CE1F41FF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Dr. Shuguang Hong, GSU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EA8E8-119C-4E21-918E-ECE25C58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936" y="1452243"/>
            <a:ext cx="9439275" cy="3952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89C944-E8AC-45CD-A293-406DDCF4F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87" y="3559175"/>
            <a:ext cx="790575" cy="34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83105-A886-45B2-A093-091BD02B8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014" y="4089291"/>
            <a:ext cx="3432031" cy="13158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3D8E71-BC4B-45EA-81E2-A834BF297DE1}"/>
              </a:ext>
            </a:extLst>
          </p:cNvPr>
          <p:cNvSpPr txBox="1"/>
          <p:nvPr/>
        </p:nvSpPr>
        <p:spPr>
          <a:xfrm>
            <a:off x="663258" y="6100346"/>
            <a:ext cx="442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1:N relationship does not have relationship attributes</a:t>
            </a:r>
          </a:p>
        </p:txBody>
      </p:sp>
    </p:spTree>
    <p:extLst>
      <p:ext uri="{BB962C8B-B14F-4D97-AF65-F5344CB8AC3E}">
        <p14:creationId xmlns:p14="http://schemas.microsoft.com/office/powerpoint/2010/main" val="2771262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(1-to-N) relationship </a:t>
            </a:r>
            <a:br>
              <a:rPr lang="en-US" dirty="0"/>
            </a:br>
            <a:r>
              <a:rPr lang="en-US" dirty="0"/>
              <a:t>represented by foreign keys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5726D5-0CAF-4B95-9311-9FABC0BBA2A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2927" y="1924591"/>
            <a:ext cx="5033973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Relations: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Advisor:    [</a:t>
            </a:r>
            <a:r>
              <a:rPr lang="en-US" u="sng" dirty="0" err="1"/>
              <a:t>AdvisorID</a:t>
            </a:r>
            <a:r>
              <a:rPr lang="en-US" dirty="0"/>
              <a:t>, location, …]</a:t>
            </a:r>
          </a:p>
          <a:p>
            <a:endParaRPr lang="en-US" dirty="0"/>
          </a:p>
          <a:p>
            <a:r>
              <a:rPr lang="en-US" dirty="0"/>
              <a:t>Student:    [</a:t>
            </a:r>
            <a:r>
              <a:rPr lang="en-US" u="sng" dirty="0" err="1"/>
              <a:t>StudentID</a:t>
            </a:r>
            <a:r>
              <a:rPr lang="en-US" dirty="0"/>
              <a:t>, </a:t>
            </a:r>
            <a:r>
              <a:rPr lang="en-US" dirty="0" err="1"/>
              <a:t>dob</a:t>
            </a:r>
            <a:r>
              <a:rPr lang="en-US" dirty="0"/>
              <a:t>, …. </a:t>
            </a:r>
            <a:r>
              <a:rPr lang="en-US" dirty="0" err="1"/>
              <a:t>advisorID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8B944-ADC4-42E2-9045-759B4AE0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75" y="1918782"/>
            <a:ext cx="4981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73992"/>
      </p:ext>
    </p:extLst>
  </p:cSld>
  <p:clrMapOvr>
    <a:masterClrMapping/>
  </p:clrMapOvr>
</p:sld>
</file>

<file path=ppt/theme/theme1.xml><?xml version="1.0" encoding="utf-8"?>
<a:theme xmlns:a="http://schemas.openxmlformats.org/drawingml/2006/main" name="CIS3730 PPT Tem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rgbClr val="FF0000"/>
          </a:solidFill>
          <a:prstDash val="dash"/>
          <a:headEnd type="none" w="med" len="med"/>
          <a:tailEnd type="arrow" w="med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CIS3730 PPT Temes</Template>
  <TotalTime>8352</TotalTime>
  <Pages>111</Pages>
  <Words>1179</Words>
  <Application>Microsoft Office PowerPoint</Application>
  <PresentationFormat>Custom</PresentationFormat>
  <Paragraphs>256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Bookman Old Style</vt:lpstr>
      <vt:lpstr>Gill Sans MT</vt:lpstr>
      <vt:lpstr>Helv</vt:lpstr>
      <vt:lpstr>Times New Roman</vt:lpstr>
      <vt:lpstr>CIS3730 PPT Temes</vt:lpstr>
      <vt:lpstr>Logical Database Design  Mapping ER Models to Relational Models </vt:lpstr>
      <vt:lpstr>Objectives</vt:lpstr>
      <vt:lpstr>Data modeling is part of database design methodology</vt:lpstr>
      <vt:lpstr>The Relational Model (Revisited)</vt:lpstr>
      <vt:lpstr> Simple Database (Revisited) Customers of sales representatives </vt:lpstr>
      <vt:lpstr>Logical design: Transform conceptual model into a logical model to be implemented in a relational database</vt:lpstr>
      <vt:lpstr>Translation to Logical Model</vt:lpstr>
      <vt:lpstr>Binary (1-to-N) relationship  represented as foreign keys</vt:lpstr>
      <vt:lpstr>Binary (1-to-N) relationship  represented by foreign keys</vt:lpstr>
      <vt:lpstr>PowerPoint Presentation</vt:lpstr>
      <vt:lpstr>PowerPoint Presentation</vt:lpstr>
      <vt:lpstr>Binary N:M relationship with relationship attributes</vt:lpstr>
      <vt:lpstr>Binary N:M relationship with relationship attributes</vt:lpstr>
      <vt:lpstr>1:1 Relationship</vt:lpstr>
      <vt:lpstr>Optional 1:1 Relationship</vt:lpstr>
      <vt:lpstr>Optional 1:1 Relationship in both directions</vt:lpstr>
      <vt:lpstr>Ternary relationships mapped to separate relation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&amp; Data Modeling</dc:title>
  <dc:subject>CIS 814 Notes</dc:subject>
  <dc:creator>Shuguang Hong</dc:creator>
  <cp:lastModifiedBy>Veda Storey</cp:lastModifiedBy>
  <cp:revision>777</cp:revision>
  <cp:lastPrinted>1996-06-25T14:50:22Z</cp:lastPrinted>
  <dcterms:created xsi:type="dcterms:W3CDTF">1996-06-25T11:08:44Z</dcterms:created>
  <dcterms:modified xsi:type="dcterms:W3CDTF">2023-01-16T01:36:22Z</dcterms:modified>
</cp:coreProperties>
</file>