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handoutMasterIdLst>
    <p:handoutMasterId r:id="rId32"/>
  </p:handoutMasterIdLst>
  <p:sldIdLst>
    <p:sldId id="270" r:id="rId2"/>
    <p:sldId id="271" r:id="rId3"/>
    <p:sldId id="259" r:id="rId4"/>
    <p:sldId id="453" r:id="rId5"/>
    <p:sldId id="272" r:id="rId6"/>
    <p:sldId id="273" r:id="rId7"/>
    <p:sldId id="390" r:id="rId8"/>
    <p:sldId id="391" r:id="rId9"/>
    <p:sldId id="392" r:id="rId10"/>
    <p:sldId id="393" r:id="rId11"/>
    <p:sldId id="394" r:id="rId12"/>
    <p:sldId id="396" r:id="rId13"/>
    <p:sldId id="401" r:id="rId14"/>
    <p:sldId id="397" r:id="rId15"/>
    <p:sldId id="400" r:id="rId16"/>
    <p:sldId id="398" r:id="rId17"/>
    <p:sldId id="399" r:id="rId18"/>
    <p:sldId id="402" r:id="rId19"/>
    <p:sldId id="413" r:id="rId20"/>
    <p:sldId id="417" r:id="rId21"/>
    <p:sldId id="420" r:id="rId22"/>
    <p:sldId id="421" r:id="rId23"/>
    <p:sldId id="422" r:id="rId24"/>
    <p:sldId id="423" r:id="rId25"/>
    <p:sldId id="424" r:id="rId26"/>
    <p:sldId id="466" r:id="rId27"/>
    <p:sldId id="463" r:id="rId28"/>
    <p:sldId id="464" r:id="rId29"/>
    <p:sldId id="465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Holcomb" initials="" lastIdx="3" clrIdx="0"/>
  <p:cmAuthor id="7" name="Maureen Steddin" initials="MS [2]" lastIdx="1" clrIdx="7"/>
  <p:cmAuthor id="1" name="Ruchi Sachdev" initials="" lastIdx="8" clrIdx="1"/>
  <p:cmAuthor id="8" name="Maureen Steddin" initials="MS [3]" lastIdx="1" clrIdx="8"/>
  <p:cmAuthor id="2" name="Sarah Reusché" initials="" lastIdx="13" clrIdx="2"/>
  <p:cmAuthor id="9" name="Maureen Steddin" initials="MS [4]" lastIdx="1" clrIdx="9"/>
  <p:cmAuthor id="3" name="Nitin Shankar" initials="" lastIdx="6" clrIdx="3"/>
  <p:cmAuthor id="10" name="Maureen Steddin" initials="MS [5]" lastIdx="1" clrIdx="10"/>
  <p:cmAuthor id="4" name="Kristen Flathman" initials="" lastIdx="1" clrIdx="4"/>
  <p:cmAuthor id="5" name="Ben Schroeter" initials="" lastIdx="0" clrIdx="5"/>
  <p:cmAuthor id="6" name="Maureen Steddin" initials="MS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9630F-82C1-40B7-BC3A-925EFCFF5E92}">
  <a:tblStyle styleId="{40F9630F-82C1-40B7-BC3A-925EFCFF5E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3542" autoAdjust="0"/>
  </p:normalViewPr>
  <p:slideViewPr>
    <p:cSldViewPr snapToGrid="0" snapToObjects="1">
      <p:cViewPr varScale="1">
        <p:scale>
          <a:sx n="152" d="100"/>
          <a:sy n="152" d="100"/>
        </p:scale>
        <p:origin x="39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CB01-6679-D646-ACB3-8B04B786C15F}" type="datetimeFigureOut">
              <a:rPr lang="en-US" smtClean="0"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0F4D-8A6F-1C4A-B6BF-1558431E4F7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6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2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872A3-DF9B-495F-8E16-049EF44F0CAF}" type="slidenum">
              <a:rPr lang="en-US"/>
              <a:pPr/>
              <a:t>3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438150"/>
            <a:ext cx="5038725" cy="3779838"/>
          </a:xfrm>
          <a:ln/>
        </p:spPr>
      </p:sp>
    </p:spTree>
    <p:extLst>
      <p:ext uri="{BB962C8B-B14F-4D97-AF65-F5344CB8AC3E}">
        <p14:creationId xmlns:p14="http://schemas.microsoft.com/office/powerpoint/2010/main" val="387619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Harold Wise of East Carolina University contributed material for this slide.</a:t>
            </a:r>
          </a:p>
        </p:txBody>
      </p:sp>
    </p:spTree>
    <p:extLst>
      <p:ext uri="{BB962C8B-B14F-4D97-AF65-F5344CB8AC3E}">
        <p14:creationId xmlns:p14="http://schemas.microsoft.com/office/powerpoint/2010/main" val="140326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Harold Wise of East Carolina University contributed material for this slide.</a:t>
            </a:r>
          </a:p>
        </p:txBody>
      </p:sp>
    </p:spTree>
    <p:extLst>
      <p:ext uri="{BB962C8B-B14F-4D97-AF65-F5344CB8AC3E}">
        <p14:creationId xmlns:p14="http://schemas.microsoft.com/office/powerpoint/2010/main" val="407966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80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152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872A3-DF9B-495F-8E16-049EF44F0CAF}" type="slidenum">
              <a:rPr lang="en-US"/>
              <a:pPr/>
              <a:t>27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438150"/>
            <a:ext cx="5038725" cy="3779838"/>
          </a:xfrm>
          <a:ln/>
        </p:spPr>
      </p:sp>
    </p:spTree>
    <p:extLst>
      <p:ext uri="{BB962C8B-B14F-4D97-AF65-F5344CB8AC3E}">
        <p14:creationId xmlns:p14="http://schemas.microsoft.com/office/powerpoint/2010/main" val="142373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earning Objective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18871" marR="0" lvl="0" indent="-93471" algn="l" rtl="0">
              <a:spcBef>
                <a:spcPts val="1500"/>
              </a:spcBef>
              <a:buClr>
                <a:srgbClr val="007FA3"/>
              </a:buClr>
              <a:buSzPct val="25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69913" marR="0" lvl="1" indent="-188912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02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2016, 2014 Pearson Education, Inc.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RB@somewhere.com" TargetMode="External"/><Relationship Id="rId3" Type="http://schemas.openxmlformats.org/officeDocument/2006/relationships/hyperlink" Target="mailto:MA@somewhere.com" TargetMode="External"/><Relationship Id="rId7" Type="http://schemas.openxmlformats.org/officeDocument/2006/relationships/hyperlink" Target="mailto:EC@somewhere.com" TargetMode="External"/><Relationship Id="rId2" Type="http://schemas.openxmlformats.org/officeDocument/2006/relationships/hyperlink" Target="mailto:JJ@somewher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J@somewhere.com" TargetMode="External"/><Relationship Id="rId5" Type="http://schemas.openxmlformats.org/officeDocument/2006/relationships/hyperlink" Target="mailto:TC@somewhere.com" TargetMode="External"/><Relationship Id="rId4" Type="http://schemas.openxmlformats.org/officeDocument/2006/relationships/hyperlink" Target="mailto:LS@somewhere.com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ailto:RB@somewhere.com" TargetMode="External"/><Relationship Id="rId3" Type="http://schemas.openxmlformats.org/officeDocument/2006/relationships/hyperlink" Target="mailto:JJ@somewhere.com" TargetMode="External"/><Relationship Id="rId7" Type="http://schemas.openxmlformats.org/officeDocument/2006/relationships/hyperlink" Target="mailto:EC@somewhere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J@somewhere.com" TargetMode="External"/><Relationship Id="rId5" Type="http://schemas.openxmlformats.org/officeDocument/2006/relationships/hyperlink" Target="mailto:LS@somewhere.com" TargetMode="External"/><Relationship Id="rId4" Type="http://schemas.openxmlformats.org/officeDocument/2006/relationships/hyperlink" Target="mailto:MA@somewhere.com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MA@somewhere.com" TargetMode="External"/><Relationship Id="rId7" Type="http://schemas.openxmlformats.org/officeDocument/2006/relationships/hyperlink" Target="mailto:RB@somewhere.com" TargetMode="External"/><Relationship Id="rId2" Type="http://schemas.openxmlformats.org/officeDocument/2006/relationships/hyperlink" Target="mailto:JJ@somewher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C@somewhere.com" TargetMode="External"/><Relationship Id="rId5" Type="http://schemas.openxmlformats.org/officeDocument/2006/relationships/hyperlink" Target="mailto:TJ@somewhere.com" TargetMode="External"/><Relationship Id="rId4" Type="http://schemas.openxmlformats.org/officeDocument/2006/relationships/hyperlink" Target="mailto:LS@somewhere.com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mailto:RB@somewhere.com" TargetMode="External"/><Relationship Id="rId3" Type="http://schemas.openxmlformats.org/officeDocument/2006/relationships/hyperlink" Target="mailto:MA@somewhere.com" TargetMode="External"/><Relationship Id="rId7" Type="http://schemas.openxmlformats.org/officeDocument/2006/relationships/hyperlink" Target="mailto:EC@somewhere.com" TargetMode="External"/><Relationship Id="rId2" Type="http://schemas.openxmlformats.org/officeDocument/2006/relationships/hyperlink" Target="mailto:JJ@somewhere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J@somewhere.com" TargetMode="External"/><Relationship Id="rId5" Type="http://schemas.openxmlformats.org/officeDocument/2006/relationships/hyperlink" Target="mailto:TC@somewhere.com" TargetMode="External"/><Relationship Id="rId4" Type="http://schemas.openxmlformats.org/officeDocument/2006/relationships/hyperlink" Target="mailto:LS@somewhere.co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82015" y="54580"/>
            <a:ext cx="8229600" cy="10394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en-US" dirty="0"/>
              <a:t>Database Processing: Fundamentals, Design, and Implementation</a:t>
            </a:r>
            <a:endParaRPr lang="en-US" sz="3400" b="1" i="0" u="none" strike="noStrike" cap="none" dirty="0">
              <a:solidFill>
                <a:srgbClr val="007FA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457200" y="1254868"/>
            <a:ext cx="8229600" cy="48712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lvl="0" indent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rgbClr val="007FA3"/>
                </a:solidFill>
              </a:rPr>
              <a:t>16</a:t>
            </a:r>
            <a:r>
              <a:rPr lang="en-US" sz="2000" baseline="30000" dirty="0">
                <a:solidFill>
                  <a:srgbClr val="007FA3"/>
                </a:solidFill>
              </a:rPr>
              <a:t>th</a:t>
            </a:r>
            <a:r>
              <a:rPr lang="en-US" sz="2000" dirty="0">
                <a:solidFill>
                  <a:srgbClr val="007FA3"/>
                </a:solidFill>
              </a:rPr>
              <a:t> Edition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4294967295"/>
          </p:nvPr>
        </p:nvSpPr>
        <p:spPr>
          <a:xfrm>
            <a:off x="5486400" y="1600200"/>
            <a:ext cx="3657600" cy="160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7FA3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3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4294967295"/>
          </p:nvPr>
        </p:nvSpPr>
        <p:spPr>
          <a:xfrm>
            <a:off x="4647659" y="3690515"/>
            <a:ext cx="3657600" cy="20983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7FA3"/>
              </a:buClr>
              <a:buSzPct val="250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Logical Design:</a:t>
            </a:r>
          </a:p>
          <a:p>
            <a:pPr marL="0" marR="0" lvl="0" indent="0" algn="l" rtl="0">
              <a:spcBef>
                <a:spcPts val="0"/>
              </a:spcBef>
              <a:buClr>
                <a:srgbClr val="007FA3"/>
              </a:buClr>
              <a:buSzPct val="25000"/>
              <a:buFont typeface="Arial"/>
              <a:buNone/>
            </a:pPr>
            <a:endParaRPr lang="en-US" sz="2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200" dirty="0"/>
              <a:t>	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C1B59-1888-3D69-5BC7-8008998D7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18" y="1940280"/>
            <a:ext cx="3094224" cy="38485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6A93-0586-496F-BA97-7123B3DA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history: Relational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2BA7-E052-4F4C-86BA-3F16016DD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39588"/>
            <a:ext cx="8229600" cy="3328060"/>
          </a:xfrm>
        </p:spPr>
        <p:txBody>
          <a:bodyPr/>
          <a:lstStyle/>
          <a:p>
            <a:pPr eaLnBrk="1" hangingPunct="1"/>
            <a:r>
              <a:rPr lang="en-US" sz="2800" dirty="0"/>
              <a:t>Created by Engineer, E.F. Codd, 1970</a:t>
            </a:r>
          </a:p>
          <a:p>
            <a:pPr lvl="1" eaLnBrk="1" hangingPunct="1"/>
            <a:r>
              <a:rPr lang="en-US" sz="2800" dirty="0"/>
              <a:t>Used mathematics</a:t>
            </a:r>
          </a:p>
          <a:p>
            <a:pPr lvl="1" eaLnBrk="1" hangingPunct="1"/>
            <a:r>
              <a:rPr lang="en-US" sz="2800" dirty="0"/>
              <a:t>Standard model for commercial DBMS products</a:t>
            </a:r>
          </a:p>
          <a:p>
            <a:r>
              <a:rPr lang="en-US" sz="2800" dirty="0"/>
              <a:t>“Stood the test of time”</a:t>
            </a:r>
          </a:p>
          <a:p>
            <a:pPr marL="101600" indent="0">
              <a:buNone/>
            </a:pPr>
            <a:r>
              <a:rPr lang="en-US" sz="2800" dirty="0"/>
              <a:t>	</a:t>
            </a:r>
            <a:r>
              <a:rPr lang="en-US" sz="2400" dirty="0"/>
              <a:t>Why? based on mathematics: “relational	algebra”</a:t>
            </a:r>
          </a:p>
          <a:p>
            <a:pPr marL="101600" indent="0" eaLnBrk="1" hangingPunct="1">
              <a:buNone/>
            </a:pPr>
            <a:endParaRPr lang="en-US" sz="2800" dirty="0"/>
          </a:p>
          <a:p>
            <a:pPr marL="101600" indent="0" eaLnBrk="1" hangingPunct="1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75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0162-AE2C-4108-BCE3-890B0780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3-3</a:t>
            </a:r>
            <a:br>
              <a:rPr lang="en-US" dirty="0"/>
            </a:br>
            <a:r>
              <a:rPr lang="en-US" dirty="0"/>
              <a:t>Important Relational Model Terms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D67B29-C868-49BC-9BFE-AA921A61D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214110"/>
              </p:ext>
            </p:extLst>
          </p:nvPr>
        </p:nvGraphicFramePr>
        <p:xfrm>
          <a:off x="3048000" y="1604094"/>
          <a:ext cx="3048000" cy="4450080"/>
        </p:xfrm>
        <a:graphic>
          <a:graphicData uri="http://schemas.openxmlformats.org/drawingml/2006/table">
            <a:tbl>
              <a:tblPr firstRow="1" bandRow="1">
                <a:tableStyleId>{40F9630F-82C1-40B7-BC3A-925EFCFF5E92}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89906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Important Relational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5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8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Functional 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1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Determinant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84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Candidate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0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Composite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90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14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Surrogate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3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3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Referential integrity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10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Multivalued 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509539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683BF747-B1CA-4399-BE8E-7D88F42B99B0}"/>
              </a:ext>
            </a:extLst>
          </p:cNvPr>
          <p:cNvSpPr/>
          <p:nvPr/>
        </p:nvSpPr>
        <p:spPr>
          <a:xfrm>
            <a:off x="1880132" y="2116333"/>
            <a:ext cx="757027" cy="25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17615C0-A75C-4F60-AC9D-1B2CA74DCAE4}"/>
              </a:ext>
            </a:extLst>
          </p:cNvPr>
          <p:cNvSpPr/>
          <p:nvPr/>
        </p:nvSpPr>
        <p:spPr>
          <a:xfrm>
            <a:off x="1878448" y="3838999"/>
            <a:ext cx="757027" cy="25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DD48086-9EBE-4B7F-9AE6-5F9AAB630DBC}"/>
              </a:ext>
            </a:extLst>
          </p:cNvPr>
          <p:cNvSpPr/>
          <p:nvPr/>
        </p:nvSpPr>
        <p:spPr>
          <a:xfrm>
            <a:off x="1849732" y="4219755"/>
            <a:ext cx="757027" cy="25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F6B1BDF-4284-4CF6-8CAB-5AFE59004031}"/>
              </a:ext>
            </a:extLst>
          </p:cNvPr>
          <p:cNvSpPr/>
          <p:nvPr/>
        </p:nvSpPr>
        <p:spPr>
          <a:xfrm>
            <a:off x="1830483" y="4604846"/>
            <a:ext cx="757027" cy="25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E36CE17-3B87-4A59-8DB8-4C8E4DD5D437}"/>
              </a:ext>
            </a:extLst>
          </p:cNvPr>
          <p:cNvSpPr/>
          <p:nvPr/>
        </p:nvSpPr>
        <p:spPr>
          <a:xfrm>
            <a:off x="1878447" y="3069613"/>
            <a:ext cx="757027" cy="25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FB5EC96-61F5-44C4-829B-6956CEFD395C}"/>
              </a:ext>
            </a:extLst>
          </p:cNvPr>
          <p:cNvSpPr/>
          <p:nvPr/>
        </p:nvSpPr>
        <p:spPr>
          <a:xfrm>
            <a:off x="1880132" y="3423900"/>
            <a:ext cx="757027" cy="25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9A1148E-83F9-47A7-9FEC-365E2A4644FB}"/>
              </a:ext>
            </a:extLst>
          </p:cNvPr>
          <p:cNvSpPr/>
          <p:nvPr/>
        </p:nvSpPr>
        <p:spPr>
          <a:xfrm>
            <a:off x="1369993" y="4561780"/>
            <a:ext cx="363834" cy="38509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4A8321-105D-042C-20AF-5AE455553721}"/>
              </a:ext>
            </a:extLst>
          </p:cNvPr>
          <p:cNvSpPr/>
          <p:nvPr/>
        </p:nvSpPr>
        <p:spPr>
          <a:xfrm>
            <a:off x="1830483" y="4952546"/>
            <a:ext cx="757027" cy="25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9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BE3B-8F1C-4BE0-BF71-4E9829F5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74532"/>
          </a:xfrm>
        </p:spPr>
        <p:txBody>
          <a:bodyPr/>
          <a:lstStyle/>
          <a:p>
            <a:r>
              <a:rPr lang="en-US" dirty="0"/>
              <a:t>Figure 3-4: Characteristics of Relations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B16A3-4214-474B-BE2A-182116171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64630"/>
            <a:ext cx="8494295" cy="4525963"/>
          </a:xfrm>
        </p:spPr>
        <p:txBody>
          <a:bodyPr/>
          <a:lstStyle/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>
                <a:solidFill>
                  <a:schemeClr val="tx2"/>
                </a:solidFill>
                <a:ea typeface="+mn-ea"/>
                <a:cs typeface="+mn-cs"/>
              </a:rPr>
              <a:t>Relational DBMS products </a:t>
            </a:r>
            <a:r>
              <a:rPr lang="en-US" sz="1800" dirty="0">
                <a:solidFill>
                  <a:srgbClr val="000000"/>
                </a:solidFill>
                <a:ea typeface="+mn-ea"/>
                <a:cs typeface="+mn-cs"/>
              </a:rPr>
              <a:t>store data about entities in relations, which are a special type of table.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ea typeface="+mn-ea"/>
                <a:cs typeface="+mn-cs"/>
              </a:rPr>
              <a:t>A </a:t>
            </a:r>
            <a:r>
              <a:rPr lang="en-US" sz="1800" b="1" dirty="0">
                <a:solidFill>
                  <a:schemeClr val="tx2"/>
                </a:solidFill>
                <a:ea typeface="+mn-ea"/>
                <a:cs typeface="+mn-cs"/>
              </a:rPr>
              <a:t>relation</a:t>
            </a:r>
            <a:r>
              <a:rPr lang="en-US" sz="1800" dirty="0">
                <a:solidFill>
                  <a:srgbClr val="000000"/>
                </a:solidFill>
                <a:ea typeface="+mn-ea"/>
                <a:cs typeface="+mn-cs"/>
              </a:rPr>
              <a:t> is a two-dimensional table that has the following characteristics: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8B0075-420B-4FD3-BBA3-D4B000546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41878"/>
              </p:ext>
            </p:extLst>
          </p:nvPr>
        </p:nvGraphicFramePr>
        <p:xfrm>
          <a:off x="2386519" y="2891275"/>
          <a:ext cx="4370962" cy="3337560"/>
        </p:xfrm>
        <a:graphic>
          <a:graphicData uri="http://schemas.openxmlformats.org/drawingml/2006/table">
            <a:tbl>
              <a:tblPr firstRow="1" bandRow="1">
                <a:tableStyleId>{40F9630F-82C1-40B7-BC3A-925EFCFF5E92}</a:tableStyleId>
              </a:tblPr>
              <a:tblGrid>
                <a:gridCol w="4370962">
                  <a:extLst>
                    <a:ext uri="{9D8B030D-6E8A-4147-A177-3AD203B41FA5}">
                      <a16:colId xmlns:a16="http://schemas.microsoft.com/office/drawing/2014/main" val="3161591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Characteristics of Relations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0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Rows contain data about an entity.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0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Columns contain data about attributes of the entities.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8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All entries in a column are of the same kind.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53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Each column has a unique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01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Cells of the table hold a single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order of the columns is unimportant.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1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order of the rows is unimportant.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7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two rows may be identical.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631651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877A786A-C93A-44EC-AEEB-E8BD40B80F6C}"/>
              </a:ext>
            </a:extLst>
          </p:cNvPr>
          <p:cNvSpPr/>
          <p:nvPr/>
        </p:nvSpPr>
        <p:spPr>
          <a:xfrm>
            <a:off x="875900" y="2919041"/>
            <a:ext cx="1019503" cy="233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059AC-9F54-4D1A-816B-9653F268449F}"/>
              </a:ext>
            </a:extLst>
          </p:cNvPr>
          <p:cNvSpPr txBox="1"/>
          <p:nvPr/>
        </p:nvSpPr>
        <p:spPr>
          <a:xfrm>
            <a:off x="457200" y="3601571"/>
            <a:ext cx="1376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 these</a:t>
            </a:r>
          </a:p>
          <a:p>
            <a:r>
              <a:rPr lang="en-US" dirty="0"/>
              <a:t>characteristics!</a:t>
            </a:r>
          </a:p>
        </p:txBody>
      </p:sp>
    </p:spTree>
    <p:extLst>
      <p:ext uri="{BB962C8B-B14F-4D97-AF65-F5344CB8AC3E}">
        <p14:creationId xmlns:p14="http://schemas.microsoft.com/office/powerpoint/2010/main" val="302239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1E32-E971-472E-88B7-68146DF5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393230" cy="631652"/>
          </a:xfrm>
        </p:spPr>
        <p:txBody>
          <a:bodyPr/>
          <a:lstStyle/>
          <a:p>
            <a:r>
              <a:rPr lang="en-US" sz="2800" dirty="0"/>
              <a:t>Important 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BA260-EE40-43D7-93A8-B1E82CE4D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47024"/>
            <a:ext cx="8229600" cy="4742848"/>
          </a:xfrm>
        </p:spPr>
        <p:txBody>
          <a:bodyPr/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rgbClr val="C00000"/>
                </a:solidFill>
              </a:rPr>
              <a:t>Domain Integrity Constraint </a:t>
            </a:r>
          </a:p>
          <a:p>
            <a:pPr marL="829818" lvl="1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Requirement that all of the values in a column are of the same kind  </a:t>
            </a:r>
            <a:r>
              <a:rPr lang="en-US" sz="2400" b="1" i="1" dirty="0">
                <a:solidFill>
                  <a:schemeClr val="tx2"/>
                </a:solidFill>
                <a:ea typeface="+mn-ea"/>
                <a:cs typeface="+mn-cs"/>
              </a:rPr>
              <a:t>	</a:t>
            </a:r>
            <a:endParaRPr lang="en-US" sz="2400" i="1" dirty="0">
              <a:solidFill>
                <a:srgbClr val="000000"/>
              </a:solidFill>
              <a:ea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rgbClr val="C00000"/>
                </a:solidFill>
                <a:ea typeface="+mn-ea"/>
                <a:cs typeface="+mn-cs"/>
              </a:rPr>
              <a:t>Domain</a:t>
            </a: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</a:p>
          <a:p>
            <a:pPr marL="829818" lvl="1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grouping of data that meets a specific type definition.</a:t>
            </a:r>
          </a:p>
          <a:p>
            <a:pPr lvl="2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000" b="1" dirty="0">
                <a:solidFill>
                  <a:srgbClr val="000000"/>
                </a:solidFill>
              </a:rPr>
              <a:t>FirstName</a:t>
            </a:r>
            <a:r>
              <a:rPr lang="en-US" sz="2000" dirty="0">
                <a:solidFill>
                  <a:srgbClr val="000000"/>
                </a:solidFill>
              </a:rPr>
              <a:t> could have a domain of names such as </a:t>
            </a:r>
            <a:r>
              <a:rPr lang="en-US" sz="2000" i="1" dirty="0">
                <a:solidFill>
                  <a:srgbClr val="000000"/>
                </a:solidFill>
              </a:rPr>
              <a:t>Albert, Bruce, Cathy, David, Edith</a:t>
            </a:r>
            <a:r>
              <a:rPr lang="en-US" sz="2000" dirty="0">
                <a:solidFill>
                  <a:srgbClr val="000000"/>
                </a:solidFill>
              </a:rPr>
              <a:t>, etc.</a:t>
            </a:r>
          </a:p>
          <a:p>
            <a:pPr lvl="2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</a:rPr>
              <a:t>All values of </a:t>
            </a:r>
            <a:r>
              <a:rPr lang="en-US" sz="2000" b="1" dirty="0">
                <a:solidFill>
                  <a:srgbClr val="000000"/>
                </a:solidFill>
              </a:rPr>
              <a:t>FirstName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i="1" dirty="0">
                <a:solidFill>
                  <a:srgbClr val="000000"/>
                </a:solidFill>
              </a:rPr>
              <a:t>must </a:t>
            </a:r>
            <a:r>
              <a:rPr lang="en-US" sz="2000" dirty="0">
                <a:solidFill>
                  <a:srgbClr val="000000"/>
                </a:solidFill>
              </a:rPr>
              <a:t>come from the names in that domain.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Columns in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ea typeface="+mn-ea"/>
                <a:cs typeface="+mn-cs"/>
              </a:rPr>
              <a:t>different relations</a:t>
            </a:r>
          </a:p>
          <a:p>
            <a:pPr marL="829818" lvl="1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ea typeface="+mn-ea"/>
                <a:cs typeface="+mn-cs"/>
              </a:rPr>
              <a:t>M</a:t>
            </a: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ay have the same name.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     	</a:t>
            </a:r>
            <a:r>
              <a:rPr lang="en-US" sz="2000" dirty="0">
                <a:solidFill>
                  <a:srgbClr val="000000"/>
                </a:solidFill>
                <a:ea typeface="+mn-ea"/>
                <a:cs typeface="+mn-cs"/>
              </a:rPr>
              <a:t>Example? 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solidFill>
                <a:srgbClr val="000000"/>
              </a:solidFill>
              <a:ea typeface="+mn-ea"/>
              <a:cs typeface="+mn-cs"/>
            </a:endParaRP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solidFill>
                  <a:srgbClr val="000000"/>
                </a:solidFill>
                <a:ea typeface="+mn-ea"/>
                <a:cs typeface="+mn-cs"/>
              </a:rPr>
              <a:t>Note: Understanding the domain is part of the work needed to structure a good relational database.  Different than semantics of “application domain.” </a:t>
            </a:r>
          </a:p>
          <a:p>
            <a:pPr marL="0" lvl="0" indent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sz="2400" dirty="0">
              <a:solidFill>
                <a:srgbClr val="000000"/>
              </a:solidFill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7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8772-1620-41CA-BD46-6A6350A4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753848"/>
          </a:xfrm>
        </p:spPr>
        <p:txBody>
          <a:bodyPr/>
          <a:lstStyle/>
          <a:p>
            <a:r>
              <a:rPr lang="en-US" dirty="0"/>
              <a:t>Figure 3-5: Sample EMPLOYEE Relation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4AC0B1-BA15-4F08-8193-932F83329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9412"/>
              </p:ext>
            </p:extLst>
          </p:nvPr>
        </p:nvGraphicFramePr>
        <p:xfrm>
          <a:off x="457200" y="1737688"/>
          <a:ext cx="8229600" cy="2927806"/>
        </p:xfrm>
        <a:graphic>
          <a:graphicData uri="http://schemas.openxmlformats.org/drawingml/2006/table">
            <a:tbl>
              <a:tblPr firstRow="1" bandRow="1">
                <a:tableStyleId>{40F9630F-82C1-40B7-BC3A-925EFCFF5E92}</a:tableStyleId>
              </a:tblPr>
              <a:tblGrid>
                <a:gridCol w="1517515">
                  <a:extLst>
                    <a:ext uri="{9D8B030D-6E8A-4147-A177-3AD203B41FA5}">
                      <a16:colId xmlns:a16="http://schemas.microsoft.com/office/drawing/2014/main" val="1657003371"/>
                    </a:ext>
                  </a:extLst>
                </a:gridCol>
                <a:gridCol w="943583">
                  <a:extLst>
                    <a:ext uri="{9D8B030D-6E8A-4147-A177-3AD203B41FA5}">
                      <a16:colId xmlns:a16="http://schemas.microsoft.com/office/drawing/2014/main" val="366912647"/>
                    </a:ext>
                  </a:extLst>
                </a:gridCol>
                <a:gridCol w="1089498">
                  <a:extLst>
                    <a:ext uri="{9D8B030D-6E8A-4147-A177-3AD203B41FA5}">
                      <a16:colId xmlns:a16="http://schemas.microsoft.com/office/drawing/2014/main" val="714762793"/>
                    </a:ext>
                  </a:extLst>
                </a:gridCol>
                <a:gridCol w="1342417">
                  <a:extLst>
                    <a:ext uri="{9D8B030D-6E8A-4147-A177-3AD203B41FA5}">
                      <a16:colId xmlns:a16="http://schemas.microsoft.com/office/drawing/2014/main" val="874560119"/>
                    </a:ext>
                  </a:extLst>
                </a:gridCol>
                <a:gridCol w="1964987">
                  <a:extLst>
                    <a:ext uri="{9D8B030D-6E8A-4147-A177-3AD203B41FA5}">
                      <a16:colId xmlns:a16="http://schemas.microsoft.com/office/drawing/2014/main" val="289149418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06727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EmployeeNumber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EmailAddress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3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JJ@somewhere.com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80710"/>
                  </a:ext>
                </a:extLst>
              </a:tr>
              <a:tr h="331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Abernathy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MA@somewhere.com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518-834-2101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2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LS@somewhere.com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518-834-2102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16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Caruthers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TC@somewhere.com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518-834-1102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4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TJ@somewhere.com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518-834-4101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0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Eleanore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Caldera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EC@somewhere.com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518-834-3101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Bandalone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RB@somewhere.com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518-834-3102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487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9DBE4EF-1EC9-4B0A-92D1-246D0AB09A96}"/>
              </a:ext>
            </a:extLst>
          </p:cNvPr>
          <p:cNvSpPr txBox="1"/>
          <p:nvPr/>
        </p:nvSpPr>
        <p:spPr>
          <a:xfrm>
            <a:off x="543826" y="5365561"/>
            <a:ext cx="681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An employee relation comes from an employee entity in a conceptual model.</a:t>
            </a:r>
          </a:p>
          <a:p>
            <a:r>
              <a:rPr lang="en-US" dirty="0"/>
              <a:t>           The employee relational “represents” the employee entity. </a:t>
            </a:r>
          </a:p>
        </p:txBody>
      </p:sp>
    </p:spTree>
    <p:extLst>
      <p:ext uri="{BB962C8B-B14F-4D97-AF65-F5344CB8AC3E}">
        <p14:creationId xmlns:p14="http://schemas.microsoft.com/office/powerpoint/2010/main" val="213372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8772-1620-41CA-BD46-6A6350A4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9798"/>
            <a:ext cx="8229600" cy="907711"/>
          </a:xfrm>
        </p:spPr>
        <p:txBody>
          <a:bodyPr/>
          <a:lstStyle/>
          <a:p>
            <a:r>
              <a:rPr lang="en-US" sz="2800" dirty="0"/>
              <a:t>Figure 3-6  Tables That are Not Relations:</a:t>
            </a:r>
            <a:br>
              <a:rPr lang="en-US" sz="2800" dirty="0"/>
            </a:br>
            <a:r>
              <a:rPr lang="en-US" sz="2800" dirty="0"/>
              <a:t>Multiple Entries per Cell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4AC0B1-BA15-4F08-8193-932F83329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72867"/>
              </p:ext>
            </p:extLst>
          </p:nvPr>
        </p:nvGraphicFramePr>
        <p:xfrm>
          <a:off x="457200" y="1737688"/>
          <a:ext cx="8229600" cy="3725798"/>
        </p:xfrm>
        <a:graphic>
          <a:graphicData uri="http://schemas.openxmlformats.org/drawingml/2006/table">
            <a:tbl>
              <a:tblPr firstRow="1" bandRow="1">
                <a:tableStyleId>{40F9630F-82C1-40B7-BC3A-925EFCFF5E92}</a:tableStyleId>
              </a:tblPr>
              <a:tblGrid>
                <a:gridCol w="1517515">
                  <a:extLst>
                    <a:ext uri="{9D8B030D-6E8A-4147-A177-3AD203B41FA5}">
                      <a16:colId xmlns:a16="http://schemas.microsoft.com/office/drawing/2014/main" val="1657003371"/>
                    </a:ext>
                  </a:extLst>
                </a:gridCol>
                <a:gridCol w="943583">
                  <a:extLst>
                    <a:ext uri="{9D8B030D-6E8A-4147-A177-3AD203B41FA5}">
                      <a16:colId xmlns:a16="http://schemas.microsoft.com/office/drawing/2014/main" val="366912647"/>
                    </a:ext>
                  </a:extLst>
                </a:gridCol>
                <a:gridCol w="1089498">
                  <a:extLst>
                    <a:ext uri="{9D8B030D-6E8A-4147-A177-3AD203B41FA5}">
                      <a16:colId xmlns:a16="http://schemas.microsoft.com/office/drawing/2014/main" val="714762793"/>
                    </a:ext>
                  </a:extLst>
                </a:gridCol>
                <a:gridCol w="1342417">
                  <a:extLst>
                    <a:ext uri="{9D8B030D-6E8A-4147-A177-3AD203B41FA5}">
                      <a16:colId xmlns:a16="http://schemas.microsoft.com/office/drawing/2014/main" val="874560119"/>
                    </a:ext>
                  </a:extLst>
                </a:gridCol>
                <a:gridCol w="1964987">
                  <a:extLst>
                    <a:ext uri="{9D8B030D-6E8A-4147-A177-3AD203B41FA5}">
                      <a16:colId xmlns:a16="http://schemas.microsoft.com/office/drawing/2014/main" val="289149418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06727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EmployeeNumber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EmailAddress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3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JJ@somewhere.com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80710"/>
                  </a:ext>
                </a:extLst>
              </a:tr>
              <a:tr h="3319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Abernathy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MA@somewhere.com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518-834-2101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822264"/>
                  </a:ext>
                </a:extLst>
              </a:tr>
              <a:tr h="447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LS@somewhere.com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518-834-2102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16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Caruthers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TC@somewhere.com</a:t>
                      </a:r>
                      <a:endParaRPr lang="en-US"/>
                    </a:p>
                    <a:p>
                      <a:pPr algn="r"/>
                      <a:r>
                        <a:rPr lang="en-US" dirty="0"/>
                        <a:t>Fax:</a:t>
                      </a:r>
                    </a:p>
                    <a:p>
                      <a:pPr algn="r"/>
                      <a:r>
                        <a:rPr lang="en-US" dirty="0"/>
                        <a:t>Home: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518-834-2102</a:t>
                      </a:r>
                    </a:p>
                    <a:p>
                      <a:r>
                        <a:rPr lang="en-US" dirty="0"/>
                        <a:t>518-834-9911</a:t>
                      </a:r>
                    </a:p>
                    <a:p>
                      <a:r>
                        <a:rPr lang="en-US" dirty="0"/>
                        <a:t>518-723-8795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84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TJ@somewhere.com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518-834-4101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0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Eleanore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Caldera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EC@somewhere.com</a:t>
                      </a:r>
                      <a:endParaRPr lang="en-US"/>
                    </a:p>
                    <a:p>
                      <a:pPr algn="r"/>
                      <a:r>
                        <a:rPr lang="en-US" dirty="0"/>
                        <a:t>Fax:</a:t>
                      </a:r>
                    </a:p>
                    <a:p>
                      <a:pPr algn="r"/>
                      <a:r>
                        <a:rPr lang="en-US" dirty="0"/>
                        <a:t>Home: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518-834-3101</a:t>
                      </a:r>
                    </a:p>
                    <a:p>
                      <a:r>
                        <a:rPr lang="en-US" dirty="0"/>
                        <a:t>518-834-9912</a:t>
                      </a:r>
                    </a:p>
                    <a:p>
                      <a:r>
                        <a:rPr lang="en-US" dirty="0"/>
                        <a:t>518-723-7654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1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Bandalone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RB@somewhere.com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518-834-3102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487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9BE1281-CE54-42F6-93D9-41C519E05A4E}"/>
              </a:ext>
            </a:extLst>
          </p:cNvPr>
          <p:cNvSpPr txBox="1"/>
          <p:nvPr/>
        </p:nvSpPr>
        <p:spPr>
          <a:xfrm>
            <a:off x="457200" y="5861785"/>
            <a:ext cx="7637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Why might this be a problem when we want a database that has structure?</a:t>
            </a:r>
          </a:p>
        </p:txBody>
      </p:sp>
    </p:spTree>
    <p:extLst>
      <p:ext uri="{BB962C8B-B14F-4D97-AF65-F5344CB8AC3E}">
        <p14:creationId xmlns:p14="http://schemas.microsoft.com/office/powerpoint/2010/main" val="159935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3664-D77E-4405-9554-DF3D90F8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05758"/>
          </a:xfrm>
        </p:spPr>
        <p:txBody>
          <a:bodyPr/>
          <a:lstStyle/>
          <a:p>
            <a:r>
              <a:rPr lang="en-US" sz="3200" dirty="0"/>
              <a:t>Figure 3-7  Tables That Are Not Relations:</a:t>
            </a:r>
            <a:br>
              <a:rPr lang="en-US" sz="3200" dirty="0"/>
            </a:br>
            <a:r>
              <a:rPr lang="en-US" sz="3200" dirty="0"/>
              <a:t>Table with Required Row Order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AF0609-99F4-4308-AC6C-8402255C5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64527"/>
              </p:ext>
            </p:extLst>
          </p:nvPr>
        </p:nvGraphicFramePr>
        <p:xfrm>
          <a:off x="457200" y="1771082"/>
          <a:ext cx="8229600" cy="3627120"/>
        </p:xfrm>
        <a:graphic>
          <a:graphicData uri="http://schemas.openxmlformats.org/drawingml/2006/table">
            <a:tbl>
              <a:tblPr firstRow="1" bandRow="1">
                <a:tableStyleId>{40F9630F-82C1-40B7-BC3A-925EFCFF5E92}</a:tableStyleId>
              </a:tblPr>
              <a:tblGrid>
                <a:gridCol w="1488332">
                  <a:extLst>
                    <a:ext uri="{9D8B030D-6E8A-4147-A177-3AD203B41FA5}">
                      <a16:colId xmlns:a16="http://schemas.microsoft.com/office/drawing/2014/main" val="1811782587"/>
                    </a:ext>
                  </a:extLst>
                </a:gridCol>
                <a:gridCol w="1070042">
                  <a:extLst>
                    <a:ext uri="{9D8B030D-6E8A-4147-A177-3AD203B41FA5}">
                      <a16:colId xmlns:a16="http://schemas.microsoft.com/office/drawing/2014/main" val="4135883011"/>
                    </a:ext>
                  </a:extLst>
                </a:gridCol>
                <a:gridCol w="1225686">
                  <a:extLst>
                    <a:ext uri="{9D8B030D-6E8A-4147-A177-3AD203B41FA5}">
                      <a16:colId xmlns:a16="http://schemas.microsoft.com/office/drawing/2014/main" val="2260093742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val="79922515"/>
                    </a:ext>
                  </a:extLst>
                </a:gridCol>
                <a:gridCol w="1984442">
                  <a:extLst>
                    <a:ext uri="{9D8B030D-6E8A-4147-A177-3AD203B41FA5}">
                      <a16:colId xmlns:a16="http://schemas.microsoft.com/office/drawing/2014/main" val="3238176238"/>
                    </a:ext>
                  </a:extLst>
                </a:gridCol>
                <a:gridCol w="1293779">
                  <a:extLst>
                    <a:ext uri="{9D8B030D-6E8A-4147-A177-3AD203B41FA5}">
                      <a16:colId xmlns:a16="http://schemas.microsoft.com/office/drawing/2014/main" val="3181209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EmployeeNumber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EmailAddress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05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JJ@somewhere.com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0577"/>
                  </a:ext>
                </a:extLst>
              </a:tr>
              <a:tr h="1237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Abernathy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MA@somewhere.com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518-834-2101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74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LS@somewhere.com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518-834-2102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214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Caruthers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TC@somewhere.com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518-834-2102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827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Fax: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518-834-9911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17758"/>
                  </a:ext>
                </a:extLst>
              </a:tr>
              <a:tr h="1983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518-723-8795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18390"/>
                  </a:ext>
                </a:extLst>
              </a:tr>
              <a:tr h="1464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TJ@somewhere.com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518-834-4101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76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Eleanore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Caldera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EC@somewhere.com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518-834-3101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7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Fax: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518-834-9912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60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518-723-7654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415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Bandalone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RB@somewhere.com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518-834-3102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039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514FF1-EB90-441E-8DDA-DB655CEBE938}"/>
              </a:ext>
            </a:extLst>
          </p:cNvPr>
          <p:cNvSpPr txBox="1"/>
          <p:nvPr/>
        </p:nvSpPr>
        <p:spPr>
          <a:xfrm>
            <a:off x="259882" y="5775158"/>
            <a:ext cx="7603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What is the “required row order” here?</a:t>
            </a:r>
          </a:p>
        </p:txBody>
      </p:sp>
    </p:spTree>
    <p:extLst>
      <p:ext uri="{BB962C8B-B14F-4D97-AF65-F5344CB8AC3E}">
        <p14:creationId xmlns:p14="http://schemas.microsoft.com/office/powerpoint/2010/main" val="156829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1056-BFF0-49FF-A8ED-CC9A1D8D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3-8</a:t>
            </a:r>
            <a:br>
              <a:rPr lang="en-US" dirty="0"/>
            </a:br>
            <a:r>
              <a:rPr lang="en-US" dirty="0"/>
              <a:t>A Relation with Values of Varying Length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CAEAE2-94CD-4C42-BABB-D1A5066FE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07318"/>
              </p:ext>
            </p:extLst>
          </p:nvPr>
        </p:nvGraphicFramePr>
        <p:xfrm>
          <a:off x="457200" y="1440180"/>
          <a:ext cx="8229599" cy="4419600"/>
        </p:xfrm>
        <a:graphic>
          <a:graphicData uri="http://schemas.openxmlformats.org/drawingml/2006/table">
            <a:tbl>
              <a:tblPr firstRow="1" bandRow="1">
                <a:tableStyleId>{40F9630F-82C1-40B7-BC3A-925EFCFF5E92}</a:tableStyleId>
              </a:tblPr>
              <a:tblGrid>
                <a:gridCol w="1400783">
                  <a:extLst>
                    <a:ext uri="{9D8B030D-6E8A-4147-A177-3AD203B41FA5}">
                      <a16:colId xmlns:a16="http://schemas.microsoft.com/office/drawing/2014/main" val="2760531850"/>
                    </a:ext>
                  </a:extLst>
                </a:gridCol>
                <a:gridCol w="904671">
                  <a:extLst>
                    <a:ext uri="{9D8B030D-6E8A-4147-A177-3AD203B41FA5}">
                      <a16:colId xmlns:a16="http://schemas.microsoft.com/office/drawing/2014/main" val="1380978078"/>
                    </a:ext>
                  </a:extLst>
                </a:gridCol>
                <a:gridCol w="865762">
                  <a:extLst>
                    <a:ext uri="{9D8B030D-6E8A-4147-A177-3AD203B41FA5}">
                      <a16:colId xmlns:a16="http://schemas.microsoft.com/office/drawing/2014/main" val="3150909103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1660005689"/>
                    </a:ext>
                  </a:extLst>
                </a:gridCol>
                <a:gridCol w="1575881">
                  <a:extLst>
                    <a:ext uri="{9D8B030D-6E8A-4147-A177-3AD203B41FA5}">
                      <a16:colId xmlns:a16="http://schemas.microsoft.com/office/drawing/2014/main" val="314468048"/>
                    </a:ext>
                  </a:extLst>
                </a:gridCol>
                <a:gridCol w="1147865">
                  <a:extLst>
                    <a:ext uri="{9D8B030D-6E8A-4147-A177-3AD203B41FA5}">
                      <a16:colId xmlns:a16="http://schemas.microsoft.com/office/drawing/2014/main" val="3150439022"/>
                    </a:ext>
                  </a:extLst>
                </a:gridCol>
                <a:gridCol w="1361871">
                  <a:extLst>
                    <a:ext uri="{9D8B030D-6E8A-4147-A177-3AD203B41FA5}">
                      <a16:colId xmlns:a16="http://schemas.microsoft.com/office/drawing/2014/main" val="2755187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EmployeeNumber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EmailAddress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0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hlinkClick r:id="rId2"/>
                        </a:rPr>
                        <a:t>JJ@somewhere.com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518-834-1101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Joined the Accounting Department in March after completing his MBA.  Will take the CPA exam this fall.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1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Abernathy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hlinkClick r:id="rId3"/>
                        </a:rPr>
                        <a:t>MA@somewhere.com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518-834-2101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8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Smathers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hlinkClick r:id="rId4"/>
                        </a:rPr>
                        <a:t>LS@somewhere.com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518-834-2102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4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Caruthers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hlinkClick r:id="rId5"/>
                        </a:rPr>
                        <a:t>TC@somewhere.com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518-834-1102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0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Jackson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hlinkClick r:id="rId6"/>
                        </a:rPr>
                        <a:t>TJ@somewhere.com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518-834-4101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3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Eleanore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Caldera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hlinkClick r:id="rId7"/>
                        </a:rPr>
                        <a:t>EC@somewhere.com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518-834-3101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60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Richard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Bandalone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hlinkClick r:id="rId8"/>
                        </a:rPr>
                        <a:t>RB@somewhere.com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518-834-3102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Is a full-time consultant to Legal on a retainer basis.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4976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722FD6-D30F-489A-8765-C4D9B02920EA}"/>
              </a:ext>
            </a:extLst>
          </p:cNvPr>
          <p:cNvSpPr txBox="1"/>
          <p:nvPr/>
        </p:nvSpPr>
        <p:spPr>
          <a:xfrm>
            <a:off x="852445" y="6022428"/>
            <a:ext cx="7155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Is the comment column valid? Why or why not?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376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58D8-82EE-4E53-8343-164E4C40C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3-9  Alternative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0D3AF-9ED1-421C-901D-63C4622A7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0883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Although not all tables are relations, the terms </a:t>
            </a:r>
            <a:r>
              <a:rPr lang="en-US" sz="2000" i="1" dirty="0"/>
              <a:t>table</a:t>
            </a:r>
            <a:r>
              <a:rPr lang="en-US" sz="2000" dirty="0"/>
              <a:t> and </a:t>
            </a:r>
            <a:r>
              <a:rPr lang="en-US" sz="2000" i="1" dirty="0"/>
              <a:t>relation</a:t>
            </a:r>
            <a:r>
              <a:rPr lang="en-US" sz="2000" dirty="0"/>
              <a:t> are often used interchangeably (unfortunately).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The following sets of terms are equivalent:</a:t>
            </a:r>
          </a:p>
          <a:p>
            <a:pPr marL="1016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DB90B-94B8-4376-B813-EB3322B61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607" y="3247323"/>
            <a:ext cx="6008786" cy="1507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8778DD-D5F4-4222-8A01-934919FDC539}"/>
              </a:ext>
            </a:extLst>
          </p:cNvPr>
          <p:cNvSpPr txBox="1"/>
          <p:nvPr/>
        </p:nvSpPr>
        <p:spPr>
          <a:xfrm>
            <a:off x="507761" y="5784783"/>
            <a:ext cx="2514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course: First two rows.</a:t>
            </a:r>
          </a:p>
        </p:txBody>
      </p:sp>
    </p:spTree>
    <p:extLst>
      <p:ext uri="{BB962C8B-B14F-4D97-AF65-F5344CB8AC3E}">
        <p14:creationId xmlns:p14="http://schemas.microsoft.com/office/powerpoint/2010/main" val="371583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E61E-3C86-415D-9D9B-CE87E45D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93242"/>
          </a:xfrm>
        </p:spPr>
        <p:txBody>
          <a:bodyPr/>
          <a:lstStyle/>
          <a:p>
            <a:r>
              <a:rPr lang="en-US" dirty="0"/>
              <a:t>Keys [Revisited, as entities]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4E782-469A-4116-9FFB-C75724A11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ea typeface="+mn-ea"/>
                <a:cs typeface="+mn-cs"/>
              </a:rPr>
              <a:t>A </a:t>
            </a:r>
            <a:r>
              <a:rPr lang="en-US" sz="2800" b="1" dirty="0">
                <a:solidFill>
                  <a:schemeClr val="tx2"/>
                </a:solidFill>
                <a:ea typeface="+mn-ea"/>
                <a:cs typeface="+mn-cs"/>
              </a:rPr>
              <a:t>key</a:t>
            </a:r>
            <a:r>
              <a:rPr lang="en-US" sz="2800" dirty="0">
                <a:solidFill>
                  <a:srgbClr val="000000"/>
                </a:solidFill>
                <a:ea typeface="+mn-ea"/>
                <a:cs typeface="+mn-cs"/>
              </a:rPr>
              <a:t> is a combination of one or more columns that is used to identify particular rows in a relation.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ea typeface="+mn-ea"/>
                <a:cs typeface="+mn-cs"/>
              </a:rPr>
              <a:t>A </a:t>
            </a:r>
            <a:r>
              <a:rPr lang="en-US" sz="2800" b="1" dirty="0">
                <a:solidFill>
                  <a:schemeClr val="tx2"/>
                </a:solidFill>
                <a:ea typeface="+mn-ea"/>
                <a:cs typeface="+mn-cs"/>
              </a:rPr>
              <a:t>composite key</a:t>
            </a:r>
            <a:r>
              <a:rPr lang="en-US" sz="280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+mn-ea"/>
                <a:cs typeface="+mn-cs"/>
              </a:rPr>
              <a:t>is a key that consists of two or more columns.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73449-4B67-43B6-ACA1-6896A9E0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23" y="4375032"/>
            <a:ext cx="1905000" cy="1438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48399-758B-4FED-85FC-4CFCE9402900}"/>
              </a:ext>
            </a:extLst>
          </p:cNvPr>
          <p:cNvSpPr txBox="1"/>
          <p:nvPr/>
        </p:nvSpPr>
        <p:spPr>
          <a:xfrm>
            <a:off x="6910939" y="5839247"/>
            <a:ext cx="1164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tdwi.org</a:t>
            </a:r>
          </a:p>
        </p:txBody>
      </p:sp>
    </p:spTree>
    <p:extLst>
      <p:ext uri="{BB962C8B-B14F-4D97-AF65-F5344CB8AC3E}">
        <p14:creationId xmlns:p14="http://schemas.microsoft.com/office/powerpoint/2010/main" val="179938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SzPct val="25000"/>
              <a:buFont typeface="Times New Roman"/>
              <a:buNone/>
            </a:pPr>
            <a:r>
              <a:rPr lang="en-US" sz="3400" b="1" i="0" u="none" strike="noStrike" cap="none" dirty="0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</a:t>
            </a:r>
            <a:endParaRPr lang="en-US" sz="2800" b="1" i="0" u="none" strike="noStrike" cap="none" dirty="0">
              <a:solidFill>
                <a:srgbClr val="007FA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52954"/>
            <a:ext cx="8229600" cy="43785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r>
              <a:rPr lang="en-US" sz="2000" dirty="0"/>
              <a:t>Understand basic relational data model terminology </a:t>
            </a:r>
          </a:p>
          <a:p>
            <a:r>
              <a:rPr lang="en-US" sz="20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Understand characteristics of relations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Also called “tables”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r>
              <a:rPr lang="en-US" sz="2000" dirty="0"/>
              <a:t>Identify primary, candidate, and composite keys</a:t>
            </a:r>
          </a:p>
          <a:p>
            <a:pPr lvl="1"/>
            <a:r>
              <a:rPr lang="en-US" sz="2000" dirty="0"/>
              <a:t>Hint: These will come from the entities in the conceptual model</a:t>
            </a: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" indent="0">
              <a:buNone/>
            </a:pPr>
            <a:r>
              <a:rPr lang="en-US" sz="2000" dirty="0"/>
              <a:t> Identify possible insertion, deletion, and update anomalies in a relation</a:t>
            </a:r>
          </a:p>
          <a:p>
            <a:pPr lvl="1"/>
            <a:r>
              <a:rPr lang="en-US" sz="2000" dirty="0"/>
              <a:t>Basic commands</a:t>
            </a:r>
          </a:p>
          <a:p>
            <a:r>
              <a:rPr lang="en-US" sz="2000" dirty="0"/>
              <a:t>Learn how to transform a conceptual model into a logical model</a:t>
            </a:r>
          </a:p>
          <a:p>
            <a:pPr lvl="1"/>
            <a:r>
              <a:rPr lang="en-US" sz="2000" dirty="0"/>
              <a:t>Entity-relationship model to relational model</a:t>
            </a:r>
          </a:p>
          <a:p>
            <a:pPr lvl="2"/>
            <a:r>
              <a:rPr lang="en-US" sz="2000" dirty="0"/>
              <a:t>Next</a:t>
            </a:r>
          </a:p>
          <a:p>
            <a:pPr marL="381001" lvl="1" indent="0">
              <a:buNone/>
            </a:pPr>
            <a:endParaRPr lang="en-US" sz="2000" dirty="0"/>
          </a:p>
          <a:p>
            <a:pPr eaLnBrk="1" hangingPunct="1"/>
            <a:r>
              <a:rPr lang="en-US" sz="3200" dirty="0"/>
              <a:t> </a:t>
            </a:r>
            <a:endParaRPr lang="en-US" sz="2800" dirty="0"/>
          </a:p>
          <a:p>
            <a:pPr eaLnBrk="1" hangingPunct="1"/>
            <a:r>
              <a:rPr lang="en-US" sz="3200" dirty="0"/>
              <a:t> </a:t>
            </a:r>
          </a:p>
          <a:p>
            <a:pPr marL="118871" marR="0" lvl="0" indent="-118871" algn="l" rtl="0">
              <a:spcBef>
                <a:spcPts val="1500"/>
              </a:spcBef>
              <a:buClr>
                <a:schemeClr val="lt1"/>
              </a:buClr>
              <a:buSzPct val="25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0F3B-8CD1-4055-BE5F-A63475EA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Entity (Relation) Integrity Constraint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02347-56A6-488D-A1EC-10FA182C4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85395"/>
            <a:ext cx="8229600" cy="3822539"/>
          </a:xfrm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b="1" dirty="0">
                <a:solidFill>
                  <a:schemeClr val="tx2"/>
                </a:solidFill>
                <a:ea typeface="+mn-ea"/>
                <a:cs typeface="+mn-cs"/>
              </a:rPr>
              <a:t>Entity integrity constraint -- </a:t>
            </a:r>
            <a:r>
              <a:rPr lang="en-US" sz="2400" dirty="0">
                <a:solidFill>
                  <a:schemeClr val="bg2"/>
                </a:solidFill>
                <a:ea typeface="+mn-ea"/>
                <a:cs typeface="+mn-cs"/>
              </a:rPr>
              <a:t>t</a:t>
            </a: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he primary key must have unique data values inserted into every row of a table.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2400" dirty="0">
              <a:solidFill>
                <a:srgbClr val="000000"/>
              </a:solidFill>
              <a:ea typeface="+mn-ea"/>
              <a:cs typeface="+mn-cs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The phrase </a:t>
            </a:r>
            <a:r>
              <a:rPr lang="en-US" sz="2400" i="1" dirty="0">
                <a:solidFill>
                  <a:schemeClr val="tx2"/>
                </a:solidFill>
                <a:ea typeface="+mn-ea"/>
                <a:cs typeface="+mn-cs"/>
              </a:rPr>
              <a:t>unique data values </a:t>
            </a: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implies that this column is NOT NULL, and does not allow a NULL value in any row.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2400" dirty="0">
              <a:solidFill>
                <a:srgbClr val="000000"/>
              </a:solidFill>
              <a:ea typeface="+mn-ea"/>
              <a:cs typeface="+mn-cs"/>
            </a:endParaRPr>
          </a:p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Note</a:t>
            </a: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: The concept of a null value is important. Will revisit.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6803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7DCE-06C5-4246-A2CB-9FD3928E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914182"/>
          </a:xfrm>
        </p:spPr>
        <p:txBody>
          <a:bodyPr/>
          <a:lstStyle/>
          <a:p>
            <a:r>
              <a:rPr lang="en-US" dirty="0"/>
              <a:t>Foreign Keys (1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C9214-3FA3-49BC-8EA7-9D922ABBC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2964"/>
            <a:ext cx="8229600" cy="4525963"/>
          </a:xfrm>
        </p:spPr>
        <p:txBody>
          <a:bodyPr/>
          <a:lstStyle/>
          <a:p>
            <a:pPr marL="101600" indent="0">
              <a:buNone/>
            </a:pPr>
            <a:r>
              <a:rPr lang="en-US" sz="2800" b="1" dirty="0"/>
              <a:t>Foreign key </a:t>
            </a:r>
            <a:r>
              <a:rPr lang="en-US" sz="2800" dirty="0"/>
              <a:t>-- column or composite of columns that is the primary key of a table other than the one in which it appears. </a:t>
            </a:r>
          </a:p>
          <a:p>
            <a:pPr marL="101600" indent="0">
              <a:buNone/>
            </a:pPr>
            <a:r>
              <a:rPr lang="en-US" sz="2800" dirty="0"/>
              <a:t>	Key of table -- </a:t>
            </a:r>
            <a:r>
              <a:rPr lang="en-US" sz="2800" i="1" dirty="0"/>
              <a:t>foreign </a:t>
            </a:r>
            <a:r>
              <a:rPr lang="en-US" sz="2800" dirty="0"/>
              <a:t>to the one in which it 	appears as the primary key.</a:t>
            </a:r>
          </a:p>
          <a:p>
            <a:pPr marL="101600" indent="0">
              <a:buNone/>
            </a:pPr>
            <a:r>
              <a:rPr lang="en-US" sz="2800" dirty="0"/>
              <a:t>	Foreign key – concept for relations</a:t>
            </a:r>
          </a:p>
          <a:p>
            <a:pPr marL="101600" indent="0">
              <a:buNone/>
            </a:pPr>
            <a:r>
              <a:rPr lang="en-US" sz="2800" dirty="0"/>
              <a:t>		*Understand how/why</a:t>
            </a:r>
          </a:p>
        </p:txBody>
      </p:sp>
    </p:spTree>
    <p:extLst>
      <p:ext uri="{BB962C8B-B14F-4D97-AF65-F5344CB8AC3E}">
        <p14:creationId xmlns:p14="http://schemas.microsoft.com/office/powerpoint/2010/main" val="4286610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0C40-0C24-46E6-95B3-5886F60C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 (2 of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0476D-0B08-473D-9E82-F6291CA84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6945"/>
            <a:ext cx="8229600" cy="3308684"/>
          </a:xfr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800" b="1" dirty="0">
                <a:solidFill>
                  <a:srgbClr val="000000"/>
                </a:solidFill>
                <a:ea typeface="+mn-ea"/>
                <a:cs typeface="+mn-cs"/>
              </a:rPr>
              <a:t>Text: </a:t>
            </a:r>
            <a:r>
              <a:rPr lang="en-US" sz="2800" dirty="0">
                <a:solidFill>
                  <a:srgbClr val="000000"/>
                </a:solidFill>
                <a:ea typeface="+mn-ea"/>
                <a:cs typeface="+mn-cs"/>
              </a:rPr>
              <a:t>The primary keys of the relations are </a:t>
            </a:r>
            <a:r>
              <a:rPr lang="en-US" sz="2800" u="sng" dirty="0">
                <a:solidFill>
                  <a:srgbClr val="000000"/>
                </a:solidFill>
                <a:ea typeface="+mn-ea"/>
                <a:cs typeface="+mn-cs"/>
              </a:rPr>
              <a:t>underlined</a:t>
            </a:r>
            <a:r>
              <a:rPr lang="en-US" sz="2800" dirty="0">
                <a:solidFill>
                  <a:srgbClr val="000000"/>
                </a:solidFill>
                <a:ea typeface="+mn-ea"/>
                <a:cs typeface="+mn-cs"/>
              </a:rPr>
              <a:t> and any foreign keys are in </a:t>
            </a:r>
            <a:r>
              <a:rPr lang="en-US" sz="2800" i="1" dirty="0">
                <a:solidFill>
                  <a:srgbClr val="000000"/>
                </a:solidFill>
                <a:ea typeface="+mn-ea"/>
                <a:cs typeface="+mn-cs"/>
              </a:rPr>
              <a:t>italics in text.</a:t>
            </a:r>
            <a:r>
              <a:rPr lang="en-US" sz="2800" dirty="0">
                <a:solidFill>
                  <a:srgbClr val="000000"/>
                </a:solidFill>
                <a:ea typeface="+mn-ea"/>
                <a:cs typeface="+mn-cs"/>
              </a:rPr>
              <a:t> (Italics not required for course work). 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2400" dirty="0">
              <a:solidFill>
                <a:srgbClr val="000000"/>
              </a:solidFill>
              <a:ea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>
                <a:solidFill>
                  <a:srgbClr val="0066FF"/>
                </a:solidFill>
                <a:ea typeface="+mn-ea"/>
                <a:cs typeface="+mn-cs"/>
              </a:rPr>
              <a:t>	</a:t>
            </a:r>
            <a:r>
              <a:rPr lang="en-US" sz="2000" b="1" dirty="0">
                <a:solidFill>
                  <a:schemeClr val="tx2"/>
                </a:solidFill>
                <a:ea typeface="+mn-ea"/>
                <a:cs typeface="+mn-cs"/>
              </a:rPr>
              <a:t>DEPARTMENT (</a:t>
            </a:r>
            <a:r>
              <a:rPr lang="en-US" sz="2000" b="1" u="sng" dirty="0">
                <a:solidFill>
                  <a:schemeClr val="tx2"/>
                </a:solidFill>
                <a:ea typeface="+mn-ea"/>
                <a:cs typeface="+mn-cs"/>
              </a:rPr>
              <a:t>DepartmentName</a:t>
            </a:r>
            <a:r>
              <a:rPr lang="en-US" sz="2000" b="1" dirty="0">
                <a:solidFill>
                  <a:schemeClr val="tx2"/>
                </a:solidFill>
                <a:ea typeface="+mn-ea"/>
                <a:cs typeface="+mn-cs"/>
              </a:rPr>
              <a:t>, BudgetCode, ManagerName)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>
                <a:solidFill>
                  <a:schemeClr val="tx2"/>
                </a:solidFill>
                <a:ea typeface="+mn-ea"/>
                <a:cs typeface="+mn-cs"/>
              </a:rPr>
              <a:t>	EMPLOYEE      (</a:t>
            </a:r>
            <a:r>
              <a:rPr lang="en-US" sz="2000" b="1" u="sng" dirty="0">
                <a:solidFill>
                  <a:schemeClr val="tx2"/>
                </a:solidFill>
                <a:ea typeface="+mn-ea"/>
                <a:cs typeface="+mn-cs"/>
              </a:rPr>
              <a:t>EmployeeNumber</a:t>
            </a:r>
            <a:r>
              <a:rPr lang="en-US" sz="2000" b="1" dirty="0">
                <a:solidFill>
                  <a:schemeClr val="tx2"/>
                </a:solidFill>
                <a:ea typeface="+mn-ea"/>
                <a:cs typeface="+mn-cs"/>
              </a:rPr>
              <a:t>, EmployeeLastName,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>
                <a:solidFill>
                  <a:schemeClr val="tx2"/>
                </a:solidFill>
                <a:ea typeface="+mn-ea"/>
                <a:cs typeface="+mn-cs"/>
              </a:rPr>
              <a:t>			      EmployeeFirstName, </a:t>
            </a:r>
            <a:r>
              <a:rPr lang="en-US" sz="2000" b="1" i="1" dirty="0">
                <a:solidFill>
                  <a:schemeClr val="tx2"/>
                </a:solidFill>
                <a:ea typeface="+mn-ea"/>
                <a:cs typeface="+mn-cs"/>
              </a:rPr>
              <a:t>DepartmentName</a:t>
            </a:r>
            <a:r>
              <a:rPr lang="en-US" sz="2000" b="1" dirty="0">
                <a:solidFill>
                  <a:schemeClr val="tx2"/>
                </a:solidFill>
                <a:ea typeface="+mn-ea"/>
                <a:cs typeface="+mn-cs"/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CD395-1FE7-4ECF-8588-B46E6E908087}"/>
              </a:ext>
            </a:extLst>
          </p:cNvPr>
          <p:cNvSpPr txBox="1"/>
          <p:nvPr/>
        </p:nvSpPr>
        <p:spPr>
          <a:xfrm>
            <a:off x="577516" y="4929453"/>
            <a:ext cx="1443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AB287-421C-460D-84D0-FBFF74906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35" y="4735629"/>
            <a:ext cx="1222959" cy="165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44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8065-B618-418B-B198-464798C2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71" y="87624"/>
            <a:ext cx="8229600" cy="651964"/>
          </a:xfrm>
        </p:spPr>
        <p:txBody>
          <a:bodyPr/>
          <a:lstStyle/>
          <a:p>
            <a:pPr algn="ctr"/>
            <a:r>
              <a:rPr lang="en-US" sz="3200" dirty="0"/>
              <a:t>Referential Integrity Constraint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459F-0330-487D-99CC-5CA8B0F8E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358" y="850932"/>
            <a:ext cx="8871284" cy="1213876"/>
          </a:xfrm>
        </p:spPr>
        <p:txBody>
          <a:bodyPr/>
          <a:lstStyle/>
          <a:p>
            <a:pPr marL="0" lvl="0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b="1" dirty="0">
                <a:solidFill>
                  <a:schemeClr val="tx2"/>
                </a:solidFill>
                <a:ea typeface="+mn-ea"/>
                <a:cs typeface="+mn-cs"/>
              </a:rPr>
              <a:t>Referential integrity constraint:</a:t>
            </a:r>
            <a:r>
              <a:rPr lang="en-US" sz="2000" dirty="0">
                <a:solidFill>
                  <a:schemeClr val="tx2"/>
                </a:solidFill>
                <a:ea typeface="+mn-ea"/>
                <a:cs typeface="+mn-cs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+mn-ea"/>
                <a:cs typeface="+mn-cs"/>
              </a:rPr>
              <a:t>statement that limits values of the foreign key to those already existing as primary key values in corresponding relation:</a:t>
            </a:r>
          </a:p>
          <a:p>
            <a:pPr marL="457200" lvl="1" indent="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>
                <a:solidFill>
                  <a:schemeClr val="tx2"/>
                </a:solidFill>
              </a:rPr>
              <a:t>SKU in ORDER_ITEM must exist in SKU in SKU_DATA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A4EC37-7C35-4EAB-8923-20F52C71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715" y="2374744"/>
            <a:ext cx="4054080" cy="3311138"/>
          </a:xfrm>
          <a:prstGeom prst="rect">
            <a:avLst/>
          </a:prstGeom>
          <a:ln w="9525">
            <a:solidFill>
              <a:srgbClr val="7030A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4CC5F5-29F3-482B-9726-E70499317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615" y="6396536"/>
            <a:ext cx="1162050" cy="25717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F1652F1-A3FD-498E-B17D-0487FE2369D4}"/>
              </a:ext>
            </a:extLst>
          </p:cNvPr>
          <p:cNvSpPr/>
          <p:nvPr/>
        </p:nvSpPr>
        <p:spPr>
          <a:xfrm rot="6533684">
            <a:off x="3857127" y="2426534"/>
            <a:ext cx="417865" cy="121716"/>
          </a:xfrm>
          <a:prstGeom prst="rightArrow">
            <a:avLst>
              <a:gd name="adj1" fmla="val 49676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169B222-73B1-4489-BAED-2F6984208C41}"/>
              </a:ext>
            </a:extLst>
          </p:cNvPr>
          <p:cNvSpPr/>
          <p:nvPr/>
        </p:nvSpPr>
        <p:spPr>
          <a:xfrm rot="1142729">
            <a:off x="3492402" y="4912760"/>
            <a:ext cx="490615" cy="152857"/>
          </a:xfrm>
          <a:prstGeom prst="rightArrow">
            <a:avLst>
              <a:gd name="adj1" fmla="val 49676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57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7FC2-4863-4717-83C8-0C277C14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" y="223505"/>
            <a:ext cx="8494295" cy="642769"/>
          </a:xfrm>
        </p:spPr>
        <p:txBody>
          <a:bodyPr/>
          <a:lstStyle/>
          <a:p>
            <a:r>
              <a:rPr lang="en-US" sz="2800" dirty="0"/>
              <a:t>Foreign Key with Referential Integrity Constraint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2AB45-7029-482A-B20C-5B6510558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852" y="1041935"/>
            <a:ext cx="8229600" cy="4525963"/>
          </a:xfr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solidFill>
                <a:srgbClr val="0066FF"/>
              </a:solidFill>
              <a:ea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>
                <a:solidFill>
                  <a:schemeClr val="tx2"/>
                </a:solidFill>
                <a:ea typeface="+mn-ea"/>
                <a:cs typeface="+mn-cs"/>
              </a:rPr>
              <a:t>SKU_DATA 	(</a:t>
            </a:r>
            <a:r>
              <a:rPr lang="en-US" sz="1800" b="1" u="sng" dirty="0">
                <a:solidFill>
                  <a:schemeClr val="tx2"/>
                </a:solidFill>
                <a:highlight>
                  <a:srgbClr val="FFFF00"/>
                </a:highlight>
                <a:ea typeface="+mn-ea"/>
                <a:cs typeface="+mn-cs"/>
              </a:rPr>
              <a:t>SKU</a:t>
            </a:r>
            <a:r>
              <a:rPr lang="en-US" sz="1800" b="1" dirty="0">
                <a:solidFill>
                  <a:schemeClr val="tx2"/>
                </a:solidFill>
                <a:ea typeface="+mn-ea"/>
                <a:cs typeface="+mn-cs"/>
              </a:rPr>
              <a:t>, SKU_Description, Department, Buyer)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>
                <a:solidFill>
                  <a:schemeClr val="tx2"/>
                </a:solidFill>
                <a:ea typeface="+mn-ea"/>
                <a:cs typeface="+mn-cs"/>
              </a:rPr>
              <a:t>ORDER_ITEM 	(</a:t>
            </a:r>
            <a:r>
              <a:rPr lang="en-US" sz="1800" b="1" u="sng" dirty="0">
                <a:solidFill>
                  <a:schemeClr val="tx2"/>
                </a:solidFill>
                <a:ea typeface="+mn-ea"/>
                <a:cs typeface="+mn-cs"/>
              </a:rPr>
              <a:t>OrderNumber</a:t>
            </a:r>
            <a:r>
              <a:rPr lang="en-US" sz="1800" b="1" dirty="0">
                <a:solidFill>
                  <a:schemeClr val="tx2"/>
                </a:solidFill>
                <a:ea typeface="+mn-ea"/>
                <a:cs typeface="+mn-cs"/>
              </a:rPr>
              <a:t>, </a:t>
            </a:r>
            <a:r>
              <a:rPr lang="en-US" sz="1800" b="1" i="1" u="sng" dirty="0">
                <a:solidFill>
                  <a:schemeClr val="tx2"/>
                </a:solidFill>
                <a:highlight>
                  <a:srgbClr val="FFFF00"/>
                </a:highlight>
                <a:ea typeface="+mn-ea"/>
                <a:cs typeface="+mn-cs"/>
              </a:rPr>
              <a:t>SKU</a:t>
            </a:r>
            <a:r>
              <a:rPr lang="en-US" sz="1800" b="1" dirty="0">
                <a:solidFill>
                  <a:schemeClr val="tx2"/>
                </a:solidFill>
                <a:ea typeface="+mn-ea"/>
                <a:cs typeface="+mn-cs"/>
              </a:rPr>
              <a:t>, Quantity, Price,</a:t>
            </a:r>
            <a:br>
              <a:rPr lang="en-US" sz="1800" b="1" dirty="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800" b="1" dirty="0">
                <a:solidFill>
                  <a:schemeClr val="tx2"/>
                </a:solidFill>
                <a:ea typeface="+mn-ea"/>
                <a:cs typeface="+mn-cs"/>
              </a:rPr>
              <a:t>		 ExtendedPrice)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b="1" dirty="0">
                <a:solidFill>
                  <a:schemeClr val="tx2"/>
                </a:solidFill>
                <a:ea typeface="+mn-ea"/>
                <a:cs typeface="+mn-cs"/>
              </a:rPr>
              <a:t>		</a:t>
            </a:r>
            <a:r>
              <a:rPr lang="en-US" sz="2000" b="1" dirty="0">
                <a:solidFill>
                  <a:schemeClr val="tx2"/>
                </a:solidFill>
                <a:ea typeface="+mn-ea"/>
                <a:cs typeface="+mn-cs"/>
              </a:rPr>
              <a:t>Where ORDER_ITEM.SKU must exist in SKU_DATA.SKU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96C9F-05F1-4A12-8F5A-B43B98F8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496" y="3162988"/>
            <a:ext cx="4313860" cy="33004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8295FF-11C0-4C37-A93E-42B85D222B18}"/>
              </a:ext>
            </a:extLst>
          </p:cNvPr>
          <p:cNvSpPr txBox="1"/>
          <p:nvPr/>
        </p:nvSpPr>
        <p:spPr>
          <a:xfrm>
            <a:off x="324851" y="5594056"/>
            <a:ext cx="3204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Underline primary key</a:t>
            </a:r>
          </a:p>
        </p:txBody>
      </p:sp>
    </p:spTree>
    <p:extLst>
      <p:ext uri="{BB962C8B-B14F-4D97-AF65-F5344CB8AC3E}">
        <p14:creationId xmlns:p14="http://schemas.microsoft.com/office/powerpoint/2010/main" val="2170385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03B8-397B-4D25-AF2E-E87EA81D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Integrity (Important)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41793-9050-40FA-B219-44CFB2C28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01143"/>
            <a:ext cx="8229600" cy="3394276"/>
          </a:xfrm>
        </p:spPr>
        <p:txBody>
          <a:bodyPr/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Three constraints:</a:t>
            </a:r>
          </a:p>
          <a:p>
            <a:pPr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000" b="1" dirty="0">
                <a:solidFill>
                  <a:schemeClr val="tx2"/>
                </a:solidFill>
              </a:rPr>
              <a:t>domain integrity constraint</a:t>
            </a:r>
          </a:p>
          <a:p>
            <a:pPr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000" b="1" dirty="0">
                <a:solidFill>
                  <a:schemeClr val="tx2"/>
                </a:solidFill>
              </a:rPr>
              <a:t>entity integrity constraint</a:t>
            </a:r>
          </a:p>
          <a:p>
            <a:pPr lvl="1" indent="-28575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000" b="1" dirty="0">
                <a:solidFill>
                  <a:schemeClr val="tx2"/>
                </a:solidFill>
              </a:rPr>
              <a:t>referential integrity constraint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ea typeface="+mn-ea"/>
                <a:cs typeface="+mn-cs"/>
              </a:rPr>
              <a:t>As a whole:</a:t>
            </a:r>
          </a:p>
          <a:p>
            <a:pPr marL="829818" lvl="1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b="1" dirty="0">
                <a:solidFill>
                  <a:schemeClr val="tx2"/>
                </a:solidFill>
                <a:ea typeface="+mn-ea"/>
                <a:cs typeface="+mn-cs"/>
              </a:rPr>
              <a:t>database integrity</a:t>
            </a:r>
          </a:p>
          <a:p>
            <a:pPr marL="829818" lvl="1" indent="-342900" fontAlgn="base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>
                <a:solidFill>
                  <a:srgbClr val="FF0000"/>
                </a:solidFill>
                <a:ea typeface="+mn-ea"/>
                <a:cs typeface="+mn-cs"/>
              </a:rPr>
              <a:t>data in a database will be useful, meaningful data</a:t>
            </a:r>
            <a:endParaRPr lang="en-US" sz="2400" dirty="0">
              <a:solidFill>
                <a:srgbClr val="0099CC"/>
              </a:solidFill>
              <a:ea typeface="+mn-ea"/>
              <a:cs typeface="+mn-cs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5598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137C-2A5D-83C1-5776-93C79E7C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A2ADA-3AFA-2B7C-8735-6ECC3E83C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“Rules” for well-formed relations.</a:t>
            </a:r>
          </a:p>
          <a:p>
            <a:r>
              <a:rPr lang="en-US" dirty="0"/>
              <a:t>Depends on well-formed conceptual models.</a:t>
            </a:r>
          </a:p>
          <a:p>
            <a:r>
              <a:rPr lang="en-US" dirty="0"/>
              <a:t>Later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27F79F-F8C6-9CD0-1A58-0569A325B3A9}"/>
              </a:ext>
            </a:extLst>
          </p:cNvPr>
          <p:cNvSpPr/>
          <p:nvPr/>
        </p:nvSpPr>
        <p:spPr>
          <a:xfrm>
            <a:off x="946358" y="3401516"/>
            <a:ext cx="74943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1NF 2NF 3NF 4NF 5NF</a:t>
            </a:r>
          </a:p>
        </p:txBody>
      </p:sp>
    </p:spTree>
    <p:extLst>
      <p:ext uri="{BB962C8B-B14F-4D97-AF65-F5344CB8AC3E}">
        <p14:creationId xmlns:p14="http://schemas.microsoft.com/office/powerpoint/2010/main" val="2458045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889D-8378-47E0-9541-B12ACEA54E9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619423" y="2109686"/>
            <a:ext cx="1789528" cy="408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32829" tIns="13132" rIns="32829" bIns="13132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41" b="1" dirty="0"/>
              <a:t> Requirements</a:t>
            </a:r>
          </a:p>
          <a:p>
            <a:pPr algn="ctr">
              <a:lnSpc>
                <a:spcPct val="100000"/>
              </a:lnSpc>
            </a:pPr>
            <a:r>
              <a:rPr lang="en-US" sz="1241" b="1" dirty="0"/>
              <a:t> Collection &amp; Analysis 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6101452" y="2093966"/>
            <a:ext cx="1475449" cy="480497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470" tIns="31736" rIns="63470" bIns="31736" anchor="ctr">
            <a:spAutoFit/>
          </a:bodyPr>
          <a:lstStyle/>
          <a:p>
            <a:r>
              <a:rPr lang="en-US" sz="1241" dirty="0"/>
              <a:t>Requirement</a:t>
            </a:r>
            <a:br>
              <a:rPr lang="en-US" sz="1241" dirty="0"/>
            </a:br>
            <a:r>
              <a:rPr lang="en-US" sz="1241" dirty="0"/>
              <a:t>collection methods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5427746" y="2325489"/>
            <a:ext cx="610412" cy="0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899708" y="2426754"/>
            <a:ext cx="1174941" cy="44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470" tIns="31736" rIns="63470" bIns="31736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41" dirty="0"/>
              <a:t>Requirement</a:t>
            </a:r>
            <a:br>
              <a:rPr lang="en-US" sz="1241" dirty="0"/>
            </a:br>
            <a:r>
              <a:rPr lang="en-US" sz="1241" dirty="0"/>
              <a:t> specifications 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3053784" y="2345641"/>
            <a:ext cx="526778" cy="201944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627254" y="2807186"/>
            <a:ext cx="1773864" cy="408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32829" tIns="13132" rIns="32829" bIns="13132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41" b="1" dirty="0"/>
              <a:t> Conceptual</a:t>
            </a:r>
          </a:p>
          <a:p>
            <a:pPr algn="ctr">
              <a:lnSpc>
                <a:spcPct val="100000"/>
              </a:lnSpc>
            </a:pPr>
            <a:r>
              <a:rPr lang="en-US" sz="1241" b="1" dirty="0"/>
              <a:t>Design 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2957288" y="2819169"/>
            <a:ext cx="658291" cy="218071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6101452" y="2773534"/>
            <a:ext cx="2254712" cy="480497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470" tIns="31736" rIns="63470" bIns="31736" anchor="ctr">
            <a:spAutoFit/>
          </a:bodyPr>
          <a:lstStyle/>
          <a:p>
            <a:r>
              <a:rPr lang="en-US" sz="1241" dirty="0"/>
              <a:t>Data modeling methods </a:t>
            </a:r>
            <a:br>
              <a:rPr lang="en-US" sz="1241" dirty="0"/>
            </a:br>
            <a:r>
              <a:rPr lang="en-US" sz="1241" dirty="0"/>
              <a:t>e.g. </a:t>
            </a:r>
            <a:r>
              <a:rPr lang="en-US" sz="1241" b="1" dirty="0">
                <a:solidFill>
                  <a:srgbClr val="C00000"/>
                </a:solidFill>
              </a:rPr>
              <a:t>E-R Modeling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5436499" y="3010977"/>
            <a:ext cx="665336" cy="8755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2999780" y="3186065"/>
            <a:ext cx="607044" cy="162992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141762" y="3137904"/>
            <a:ext cx="932887" cy="44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470" tIns="31736" rIns="63470" bIns="31736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41" dirty="0"/>
              <a:t>Conceptual</a:t>
            </a:r>
            <a:br>
              <a:rPr lang="en-US" sz="1241" dirty="0"/>
            </a:br>
            <a:r>
              <a:rPr lang="en-US" sz="1241" dirty="0"/>
              <a:t>models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3622876" y="3504688"/>
            <a:ext cx="1782620" cy="408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32829" tIns="13132" rIns="32829" bIns="13132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41" b="1" dirty="0"/>
              <a:t> Logical </a:t>
            </a:r>
          </a:p>
          <a:p>
            <a:pPr algn="ctr">
              <a:lnSpc>
                <a:spcPct val="100000"/>
              </a:lnSpc>
            </a:pPr>
            <a:r>
              <a:rPr lang="en-US" sz="1241" b="1" dirty="0"/>
              <a:t> Design 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3028111" y="3490701"/>
            <a:ext cx="578198" cy="204807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6101452" y="3455872"/>
            <a:ext cx="1942180" cy="480497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470" tIns="31736" rIns="63470" bIns="31736" anchor="ctr">
            <a:spAutoFit/>
          </a:bodyPr>
          <a:lstStyle/>
          <a:p>
            <a:r>
              <a:rPr lang="en-US" sz="1241" dirty="0"/>
              <a:t>Database Systems (Relational Databases)</a:t>
            </a:r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H="1">
            <a:off x="5427745" y="3692411"/>
            <a:ext cx="706280" cy="0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1164339" y="3908298"/>
            <a:ext cx="1910310" cy="44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470" tIns="31736" rIns="63470" bIns="31736" anchor="ctr">
            <a:spAutoFit/>
          </a:bodyPr>
          <a:lstStyle/>
          <a:p>
            <a:pPr algn="r"/>
            <a:r>
              <a:rPr lang="en-US" sz="1241" dirty="0"/>
              <a:t>Logical models &amp; </a:t>
            </a:r>
          </a:p>
          <a:p>
            <a:pPr algn="r"/>
            <a:r>
              <a:rPr lang="en-US" sz="1241" dirty="0"/>
              <a:t>Performance requests  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3021029" y="3842699"/>
            <a:ext cx="596616" cy="221664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3622876" y="4202189"/>
            <a:ext cx="1782620" cy="408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32829" tIns="13132" rIns="32829" bIns="13132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41" b="1" dirty="0"/>
              <a:t>  Physical </a:t>
            </a:r>
          </a:p>
          <a:p>
            <a:pPr algn="ctr">
              <a:lnSpc>
                <a:spcPct val="100000"/>
              </a:lnSpc>
            </a:pPr>
            <a:r>
              <a:rPr lang="en-US" sz="1241" b="1" dirty="0"/>
              <a:t> Design </a:t>
            </a:r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3021029" y="4198925"/>
            <a:ext cx="561082" cy="209258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511" name="AutoShape 31"/>
          <p:cNvSpPr>
            <a:spLocks noChangeArrowheads="1"/>
          </p:cNvSpPr>
          <p:nvPr/>
        </p:nvSpPr>
        <p:spPr bwMode="auto">
          <a:xfrm>
            <a:off x="6101452" y="4162310"/>
            <a:ext cx="2118956" cy="480497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470" tIns="31736" rIns="63470" bIns="31736" anchor="ctr">
            <a:spAutoFit/>
          </a:bodyPr>
          <a:lstStyle/>
          <a:p>
            <a:r>
              <a:rPr lang="en-US" sz="1241" dirty="0"/>
              <a:t>DBMS (Oracle, </a:t>
            </a:r>
            <a:r>
              <a:rPr lang="en-US" sz="1241" dirty="0" err="1"/>
              <a:t>SQLServer</a:t>
            </a:r>
            <a:r>
              <a:rPr lang="en-US" sz="1241" dirty="0"/>
              <a:t>, MySQL,…) </a:t>
            </a:r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 flipH="1">
            <a:off x="5436500" y="4395568"/>
            <a:ext cx="682845" cy="0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 flipH="1">
            <a:off x="3021028" y="4462174"/>
            <a:ext cx="567526" cy="218344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1636815" y="4593946"/>
            <a:ext cx="1437834" cy="25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470" tIns="31736" rIns="63470" bIns="31736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41" dirty="0"/>
              <a:t>Database Schema</a:t>
            </a: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3627254" y="4899692"/>
            <a:ext cx="1773864" cy="408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32829" tIns="13132" rIns="32829" bIns="13132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41" b="1" dirty="0"/>
              <a:t> Application </a:t>
            </a:r>
          </a:p>
          <a:p>
            <a:pPr algn="ctr">
              <a:lnSpc>
                <a:spcPct val="100000"/>
              </a:lnSpc>
            </a:pPr>
            <a:r>
              <a:rPr lang="en-US" sz="1241" b="1" dirty="0"/>
              <a:t> Design </a:t>
            </a:r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3012742" y="4834148"/>
            <a:ext cx="594083" cy="172838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520" name="AutoShape 40"/>
          <p:cNvSpPr>
            <a:spLocks noChangeArrowheads="1"/>
          </p:cNvSpPr>
          <p:nvPr/>
        </p:nvSpPr>
        <p:spPr bwMode="auto">
          <a:xfrm>
            <a:off x="6101452" y="4843833"/>
            <a:ext cx="1970131" cy="480497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470" tIns="31736" rIns="63470" bIns="31736" anchor="ctr">
            <a:spAutoFit/>
          </a:bodyPr>
          <a:lstStyle/>
          <a:p>
            <a:r>
              <a:rPr lang="en-US" sz="1241" dirty="0"/>
              <a:t>Application development methods</a:t>
            </a:r>
          </a:p>
        </p:txBody>
      </p:sp>
      <p:sp>
        <p:nvSpPr>
          <p:cNvPr id="20521" name="Line 41"/>
          <p:cNvSpPr>
            <a:spLocks noChangeShapeType="1"/>
          </p:cNvSpPr>
          <p:nvPr/>
        </p:nvSpPr>
        <p:spPr bwMode="auto">
          <a:xfrm flipH="1">
            <a:off x="5436499" y="5095147"/>
            <a:ext cx="680960" cy="0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1148281" y="5094320"/>
            <a:ext cx="1926368" cy="25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470" tIns="31736" rIns="63470" bIns="31736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41" dirty="0"/>
              <a:t>Database Applications</a:t>
            </a:r>
          </a:p>
        </p:txBody>
      </p:sp>
      <p:sp>
        <p:nvSpPr>
          <p:cNvPr id="20524" name="Line 44"/>
          <p:cNvSpPr>
            <a:spLocks noChangeShapeType="1"/>
          </p:cNvSpPr>
          <p:nvPr/>
        </p:nvSpPr>
        <p:spPr bwMode="auto">
          <a:xfrm flipH="1">
            <a:off x="3032316" y="5155813"/>
            <a:ext cx="565754" cy="72842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9B999DC4-4A67-4270-98BA-3883F17D5D6C}"/>
              </a:ext>
            </a:extLst>
          </p:cNvPr>
          <p:cNvSpPr/>
          <p:nvPr/>
        </p:nvSpPr>
        <p:spPr>
          <a:xfrm>
            <a:off x="8005564" y="2844636"/>
            <a:ext cx="817031" cy="256334"/>
          </a:xfrm>
          <a:prstGeom prst="leftArrow">
            <a:avLst>
              <a:gd name="adj1" fmla="val 50000"/>
              <a:gd name="adj2" fmla="val 462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6F2C76-FF77-41FC-8768-2CAA835E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02" y="292626"/>
            <a:ext cx="8229600" cy="608774"/>
          </a:xfrm>
        </p:spPr>
        <p:txBody>
          <a:bodyPr/>
          <a:lstStyle/>
          <a:p>
            <a:pPr algn="ctr"/>
            <a:r>
              <a:rPr lang="en-US" sz="2800" dirty="0"/>
              <a:t>Transform Conceptual Model to Logical Model</a:t>
            </a: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C94C1391-6B87-446A-9A30-1C7300D184E3}"/>
              </a:ext>
            </a:extLst>
          </p:cNvPr>
          <p:cNvSpPr/>
          <p:nvPr/>
        </p:nvSpPr>
        <p:spPr>
          <a:xfrm>
            <a:off x="7947648" y="3580003"/>
            <a:ext cx="817031" cy="25633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F9A44-B4A8-4E4A-9658-4C1F85B62954}"/>
              </a:ext>
            </a:extLst>
          </p:cNvPr>
          <p:cNvSpPr txBox="1"/>
          <p:nvPr/>
        </p:nvSpPr>
        <p:spPr>
          <a:xfrm>
            <a:off x="7895746" y="2374363"/>
            <a:ext cx="99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time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2AA395-1266-480F-990E-ACBB78B0974C}"/>
              </a:ext>
            </a:extLst>
          </p:cNvPr>
          <p:cNvSpPr txBox="1"/>
          <p:nvPr/>
        </p:nvSpPr>
        <p:spPr>
          <a:xfrm>
            <a:off x="7928922" y="3254106"/>
            <a:ext cx="997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389DFC50-E5C3-4093-B84B-E4CAB05ECF74}"/>
              </a:ext>
            </a:extLst>
          </p:cNvPr>
          <p:cNvSpPr/>
          <p:nvPr/>
        </p:nvSpPr>
        <p:spPr>
          <a:xfrm>
            <a:off x="780106" y="3281228"/>
            <a:ext cx="277089" cy="4469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E091E1E2-2451-4FC6-89BE-DA71C29494E5}"/>
              </a:ext>
            </a:extLst>
          </p:cNvPr>
          <p:cNvSpPr/>
          <p:nvPr/>
        </p:nvSpPr>
        <p:spPr>
          <a:xfrm>
            <a:off x="1119930" y="3282604"/>
            <a:ext cx="277089" cy="4469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69169-5BA2-4E4E-BDA9-6F41DD91768A}"/>
              </a:ext>
            </a:extLst>
          </p:cNvPr>
          <p:cNvSpPr txBox="1"/>
          <p:nvPr/>
        </p:nvSpPr>
        <p:spPr>
          <a:xfrm>
            <a:off x="691066" y="3794984"/>
            <a:ext cx="81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 rules</a:t>
            </a:r>
          </a:p>
        </p:txBody>
      </p:sp>
    </p:spTree>
    <p:extLst>
      <p:ext uri="{BB962C8B-B14F-4D97-AF65-F5344CB8AC3E}">
        <p14:creationId xmlns:p14="http://schemas.microsoft.com/office/powerpoint/2010/main" val="853503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0837"/>
            <a:ext cx="8229600" cy="739674"/>
          </a:xfrm>
        </p:spPr>
        <p:txBody>
          <a:bodyPr/>
          <a:lstStyle/>
          <a:p>
            <a:r>
              <a:rPr lang="en-US" dirty="0"/>
              <a:t>Transformation to Logical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861830"/>
            <a:ext cx="8373978" cy="5218091"/>
          </a:xfrm>
        </p:spPr>
        <p:txBody>
          <a:bodyPr>
            <a:noAutofit/>
          </a:bodyPr>
          <a:lstStyle/>
          <a:p>
            <a:pPr marL="0" indent="0">
              <a:spcBef>
                <a:spcPts val="700"/>
              </a:spcBef>
              <a:buNone/>
            </a:pPr>
            <a:r>
              <a:rPr lang="en-US" sz="1379" dirty="0"/>
              <a:t>Two rules: transform conceptual model (entity-relationship model) to a logical model (relational model).</a:t>
            </a:r>
          </a:p>
          <a:p>
            <a:pPr marL="0" indent="0">
              <a:spcBef>
                <a:spcPts val="700"/>
              </a:spcBef>
              <a:buNone/>
            </a:pPr>
            <a:r>
              <a:rPr lang="en-US" sz="1379" dirty="0"/>
              <a:t>Called: Transformation / conversion / mapping rules. [</a:t>
            </a:r>
            <a:r>
              <a:rPr lang="en-US" sz="1379" dirty="0">
                <a:solidFill>
                  <a:srgbClr val="C00000"/>
                </a:solidFill>
              </a:rPr>
              <a:t>Important and will be revisited</a:t>
            </a:r>
            <a:r>
              <a:rPr lang="en-US" sz="1379" dirty="0"/>
              <a:t>.] </a:t>
            </a:r>
          </a:p>
          <a:p>
            <a:pPr marL="0" indent="0">
              <a:buNone/>
            </a:pPr>
            <a:r>
              <a:rPr lang="en-US" sz="1379" dirty="0"/>
              <a:t>  					 </a:t>
            </a:r>
          </a:p>
          <a:p>
            <a:pPr marL="0" indent="0">
              <a:buNone/>
            </a:pPr>
            <a:r>
              <a:rPr lang="en-US" sz="1379" b="1" dirty="0">
                <a:solidFill>
                  <a:srgbClr val="C00000"/>
                </a:solidFill>
              </a:rPr>
              <a:t>Rule 1</a:t>
            </a:r>
            <a:r>
              <a:rPr lang="en-US" sz="1379" dirty="0"/>
              <a:t>: Each entity becomes a relation (table) with same key</a:t>
            </a:r>
          </a:p>
          <a:p>
            <a:pPr marL="0" indent="0">
              <a:buNone/>
            </a:pPr>
            <a:r>
              <a:rPr lang="en-US" sz="1379" b="1" dirty="0">
                <a:solidFill>
                  <a:srgbClr val="C00000"/>
                </a:solidFill>
              </a:rPr>
              <a:t>Rule 2</a:t>
            </a:r>
            <a:r>
              <a:rPr lang="en-US" sz="1379" dirty="0"/>
              <a:t>: Each relationship represented by foreign key or separate relation. Depends on min/max cardinalities of relationship.  </a:t>
            </a:r>
          </a:p>
          <a:p>
            <a:r>
              <a:rPr lang="en-US" sz="1379" dirty="0"/>
              <a:t>1:N –  Represented by foreign key </a:t>
            </a:r>
          </a:p>
          <a:p>
            <a:pPr lvl="1"/>
            <a:r>
              <a:rPr lang="en-US" sz="1379" dirty="0"/>
              <a:t>(0,1) and (0/1,N) – foreign key (can have null value)</a:t>
            </a:r>
          </a:p>
          <a:p>
            <a:pPr lvl="1"/>
            <a:r>
              <a:rPr lang="en-US" sz="1379" dirty="0"/>
              <a:t>(1,1) and (0/1,N) – foreign key (cannot have null value)</a:t>
            </a:r>
          </a:p>
          <a:p>
            <a:r>
              <a:rPr lang="en-US" sz="1379" dirty="0"/>
              <a:t>N:M – Represented by creating separate relation</a:t>
            </a:r>
          </a:p>
          <a:p>
            <a:pPr lvl="1"/>
            <a:r>
              <a:rPr lang="en-US" sz="1379" dirty="0"/>
              <a:t>(0/1,N) and (0/1,M)</a:t>
            </a:r>
          </a:p>
          <a:p>
            <a:pPr lvl="1"/>
            <a:r>
              <a:rPr lang="en-US" sz="1379" dirty="0"/>
              <a:t>Key is concatenation (joining together) of keys of the two entities</a:t>
            </a:r>
          </a:p>
          <a:p>
            <a:pPr lvl="1"/>
            <a:r>
              <a:rPr lang="en-US" sz="1379" dirty="0"/>
              <a:t>Relationship attributes become non-keys</a:t>
            </a:r>
          </a:p>
          <a:p>
            <a:pPr marL="0" indent="0">
              <a:buNone/>
            </a:pPr>
            <a:r>
              <a:rPr lang="en-US" sz="1379" dirty="0"/>
              <a:t>  1:1 – foreign key</a:t>
            </a:r>
          </a:p>
          <a:p>
            <a:pPr lvl="1"/>
            <a:r>
              <a:rPr lang="en-US" sz="1379" dirty="0"/>
              <a:t>(1,1) and (1,1) – foreign key in either relation (decide based upon usage)</a:t>
            </a:r>
          </a:p>
          <a:p>
            <a:pPr lvl="1"/>
            <a:r>
              <a:rPr lang="en-US" sz="1379" dirty="0"/>
              <a:t>(0,1) and (1,1) [or (1,1) and (0,1)] – use foreign key such that null values not allowed. </a:t>
            </a:r>
          </a:p>
          <a:p>
            <a:pPr marL="0" lvl="1" indent="0">
              <a:spcBef>
                <a:spcPts val="900"/>
              </a:spcBef>
              <a:spcAft>
                <a:spcPts val="150"/>
              </a:spcAft>
              <a:buNone/>
            </a:pPr>
            <a:r>
              <a:rPr lang="en-US" sz="1379" dirty="0"/>
              <a:t> </a:t>
            </a:r>
          </a:p>
          <a:p>
            <a:pPr marL="0" indent="0">
              <a:buNone/>
            </a:pPr>
            <a:r>
              <a:rPr lang="en-US" sz="1379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4522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3C1F-3973-47BB-8373-91838600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594CA-6D38-4FDB-B3EA-1B34232FE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602" y="1685792"/>
            <a:ext cx="8229600" cy="2760044"/>
          </a:xfrm>
        </p:spPr>
        <p:txBody>
          <a:bodyPr/>
          <a:lstStyle/>
          <a:p>
            <a:r>
              <a:rPr lang="en-US" sz="2800" dirty="0"/>
              <a:t>Introduction to relational data model</a:t>
            </a:r>
          </a:p>
          <a:p>
            <a:r>
              <a:rPr lang="en-US" sz="2800" dirty="0"/>
              <a:t>Important terminology</a:t>
            </a:r>
          </a:p>
          <a:p>
            <a:r>
              <a:rPr lang="en-US" sz="2800" dirty="0"/>
              <a:t>Translation rules for conceptual to logical models</a:t>
            </a:r>
          </a:p>
          <a:p>
            <a:r>
              <a:rPr lang="en-US" sz="2800" dirty="0"/>
              <a:t>Conceptual model is important</a:t>
            </a:r>
          </a:p>
          <a:p>
            <a:pPr lvl="1"/>
            <a:r>
              <a:rPr lang="en-US" sz="2800" dirty="0"/>
              <a:t>Abstracts and represents the application domain</a:t>
            </a:r>
          </a:p>
          <a:p>
            <a:pPr lvl="1"/>
            <a:r>
              <a:rPr lang="en-US" sz="2800" dirty="0"/>
              <a:t>Follows the rules for creating conceptual model</a:t>
            </a:r>
          </a:p>
        </p:txBody>
      </p:sp>
    </p:spTree>
    <p:extLst>
      <p:ext uri="{BB962C8B-B14F-4D97-AF65-F5344CB8AC3E}">
        <p14:creationId xmlns:p14="http://schemas.microsoft.com/office/powerpoint/2010/main" val="318038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0889D-8378-47E0-9541-B12ACEA54E9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619423" y="2109686"/>
            <a:ext cx="1789528" cy="408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32829" tIns="13132" rIns="32829" bIns="13132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41" b="1" dirty="0"/>
              <a:t> Requirements</a:t>
            </a:r>
          </a:p>
          <a:p>
            <a:pPr algn="ctr">
              <a:lnSpc>
                <a:spcPct val="100000"/>
              </a:lnSpc>
            </a:pPr>
            <a:r>
              <a:rPr lang="en-US" sz="1241" b="1" dirty="0"/>
              <a:t> Collection &amp; Analysis 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6101452" y="2093966"/>
            <a:ext cx="1475449" cy="480497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470" tIns="31736" rIns="63470" bIns="31736" anchor="ctr">
            <a:spAutoFit/>
          </a:bodyPr>
          <a:lstStyle/>
          <a:p>
            <a:r>
              <a:rPr lang="en-US" sz="1241" dirty="0"/>
              <a:t>Requirement</a:t>
            </a:r>
            <a:br>
              <a:rPr lang="en-US" sz="1241" dirty="0"/>
            </a:br>
            <a:r>
              <a:rPr lang="en-US" sz="1241" dirty="0"/>
              <a:t>collection methods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5427746" y="2325489"/>
            <a:ext cx="610412" cy="0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899708" y="2426754"/>
            <a:ext cx="1174941" cy="44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470" tIns="31736" rIns="63470" bIns="31736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41" dirty="0"/>
              <a:t>Requirement</a:t>
            </a:r>
            <a:br>
              <a:rPr lang="en-US" sz="1241" dirty="0"/>
            </a:br>
            <a:r>
              <a:rPr lang="en-US" sz="1241" dirty="0"/>
              <a:t> specifications 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3053784" y="2345641"/>
            <a:ext cx="526778" cy="201944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627254" y="2807186"/>
            <a:ext cx="1773864" cy="408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32829" tIns="13132" rIns="32829" bIns="13132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41" b="1" dirty="0"/>
              <a:t> Conceptual</a:t>
            </a:r>
          </a:p>
          <a:p>
            <a:pPr algn="ctr">
              <a:lnSpc>
                <a:spcPct val="100000"/>
              </a:lnSpc>
            </a:pPr>
            <a:r>
              <a:rPr lang="en-US" sz="1241" b="1" dirty="0"/>
              <a:t>Design 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2957288" y="2819169"/>
            <a:ext cx="658291" cy="218071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6101452" y="2773534"/>
            <a:ext cx="2254712" cy="480497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470" tIns="31736" rIns="63470" bIns="31736" anchor="ctr">
            <a:spAutoFit/>
          </a:bodyPr>
          <a:lstStyle/>
          <a:p>
            <a:r>
              <a:rPr lang="en-US" sz="1241" dirty="0"/>
              <a:t>Data modeling methods </a:t>
            </a:r>
            <a:br>
              <a:rPr lang="en-US" sz="1241" dirty="0"/>
            </a:br>
            <a:r>
              <a:rPr lang="en-US" sz="1241" dirty="0"/>
              <a:t>e.g. </a:t>
            </a:r>
            <a:r>
              <a:rPr lang="en-US" sz="1241" b="1" dirty="0">
                <a:solidFill>
                  <a:srgbClr val="C00000"/>
                </a:solidFill>
              </a:rPr>
              <a:t>E-R Modeling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5436499" y="3010977"/>
            <a:ext cx="665336" cy="8755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2999780" y="3186065"/>
            <a:ext cx="607044" cy="162992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141762" y="3137904"/>
            <a:ext cx="932887" cy="44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470" tIns="31736" rIns="63470" bIns="31736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41" dirty="0"/>
              <a:t>Conceptual</a:t>
            </a:r>
            <a:br>
              <a:rPr lang="en-US" sz="1241" dirty="0"/>
            </a:br>
            <a:r>
              <a:rPr lang="en-US" sz="1241" dirty="0"/>
              <a:t>models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3622876" y="3504688"/>
            <a:ext cx="1782620" cy="408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32829" tIns="13132" rIns="32829" bIns="13132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41" b="1" dirty="0"/>
              <a:t> Logical </a:t>
            </a:r>
          </a:p>
          <a:p>
            <a:pPr algn="ctr">
              <a:lnSpc>
                <a:spcPct val="100000"/>
              </a:lnSpc>
            </a:pPr>
            <a:r>
              <a:rPr lang="en-US" sz="1241" b="1" dirty="0"/>
              <a:t> Design 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3028111" y="3490701"/>
            <a:ext cx="578198" cy="204807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6101452" y="3455872"/>
            <a:ext cx="1942180" cy="480497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470" tIns="31736" rIns="63470" bIns="31736" anchor="ctr">
            <a:spAutoFit/>
          </a:bodyPr>
          <a:lstStyle/>
          <a:p>
            <a:r>
              <a:rPr lang="en-US" sz="1241" dirty="0"/>
              <a:t>Database Systems (Relational Databases)</a:t>
            </a:r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H="1">
            <a:off x="5427745" y="3692411"/>
            <a:ext cx="706280" cy="0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1164339" y="3908298"/>
            <a:ext cx="1910310" cy="44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470" tIns="31736" rIns="63470" bIns="31736" anchor="ctr">
            <a:spAutoFit/>
          </a:bodyPr>
          <a:lstStyle/>
          <a:p>
            <a:pPr algn="r"/>
            <a:r>
              <a:rPr lang="en-US" sz="1241" dirty="0"/>
              <a:t>Logical models &amp; </a:t>
            </a:r>
          </a:p>
          <a:p>
            <a:pPr algn="r"/>
            <a:r>
              <a:rPr lang="en-US" sz="1241" dirty="0"/>
              <a:t>Performance requests  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3021029" y="3842699"/>
            <a:ext cx="596616" cy="221664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3622876" y="4202189"/>
            <a:ext cx="1782620" cy="408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32829" tIns="13132" rIns="32829" bIns="13132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41" b="1" dirty="0"/>
              <a:t>  Physical </a:t>
            </a:r>
          </a:p>
          <a:p>
            <a:pPr algn="ctr">
              <a:lnSpc>
                <a:spcPct val="100000"/>
              </a:lnSpc>
            </a:pPr>
            <a:r>
              <a:rPr lang="en-US" sz="1241" b="1" dirty="0"/>
              <a:t> Design </a:t>
            </a:r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3021029" y="4198925"/>
            <a:ext cx="561082" cy="209258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511" name="AutoShape 31"/>
          <p:cNvSpPr>
            <a:spLocks noChangeArrowheads="1"/>
          </p:cNvSpPr>
          <p:nvPr/>
        </p:nvSpPr>
        <p:spPr bwMode="auto">
          <a:xfrm>
            <a:off x="6101452" y="4162310"/>
            <a:ext cx="2118956" cy="480497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470" tIns="31736" rIns="63470" bIns="31736" anchor="ctr">
            <a:spAutoFit/>
          </a:bodyPr>
          <a:lstStyle/>
          <a:p>
            <a:r>
              <a:rPr lang="en-US" sz="1241" dirty="0"/>
              <a:t>DBMS (Oracle, </a:t>
            </a:r>
            <a:r>
              <a:rPr lang="en-US" sz="1241" dirty="0" err="1"/>
              <a:t>SQLServer</a:t>
            </a:r>
            <a:r>
              <a:rPr lang="en-US" sz="1241" dirty="0"/>
              <a:t>, MySQL,…) </a:t>
            </a:r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 flipH="1">
            <a:off x="5436500" y="4395568"/>
            <a:ext cx="682845" cy="0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 flipH="1">
            <a:off x="3021028" y="4462174"/>
            <a:ext cx="567526" cy="218344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1636815" y="4593946"/>
            <a:ext cx="1437834" cy="25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470" tIns="31736" rIns="63470" bIns="31736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41" dirty="0"/>
              <a:t>Database Schema</a:t>
            </a: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3627254" y="4899692"/>
            <a:ext cx="1773864" cy="408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lIns="32829" tIns="13132" rIns="32829" bIns="13132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41" b="1" dirty="0"/>
              <a:t> Application </a:t>
            </a:r>
          </a:p>
          <a:p>
            <a:pPr algn="ctr">
              <a:lnSpc>
                <a:spcPct val="100000"/>
              </a:lnSpc>
            </a:pPr>
            <a:r>
              <a:rPr lang="en-US" sz="1241" b="1" dirty="0"/>
              <a:t> Design </a:t>
            </a:r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3012742" y="4834148"/>
            <a:ext cx="594083" cy="172838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520" name="AutoShape 40"/>
          <p:cNvSpPr>
            <a:spLocks noChangeArrowheads="1"/>
          </p:cNvSpPr>
          <p:nvPr/>
        </p:nvSpPr>
        <p:spPr bwMode="auto">
          <a:xfrm>
            <a:off x="6101452" y="4843833"/>
            <a:ext cx="1970131" cy="480497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470" tIns="31736" rIns="63470" bIns="31736" anchor="ctr">
            <a:spAutoFit/>
          </a:bodyPr>
          <a:lstStyle/>
          <a:p>
            <a:r>
              <a:rPr lang="en-US" sz="1241" dirty="0"/>
              <a:t>Application development methods</a:t>
            </a:r>
          </a:p>
        </p:txBody>
      </p:sp>
      <p:sp>
        <p:nvSpPr>
          <p:cNvPr id="20521" name="Line 41"/>
          <p:cNvSpPr>
            <a:spLocks noChangeShapeType="1"/>
          </p:cNvSpPr>
          <p:nvPr/>
        </p:nvSpPr>
        <p:spPr bwMode="auto">
          <a:xfrm flipH="1">
            <a:off x="5436499" y="5095147"/>
            <a:ext cx="680960" cy="0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1148281" y="5094320"/>
            <a:ext cx="1926368" cy="255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470" tIns="31736" rIns="63470" bIns="31736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41" dirty="0"/>
              <a:t>Database Applications</a:t>
            </a:r>
          </a:p>
        </p:txBody>
      </p:sp>
      <p:sp>
        <p:nvSpPr>
          <p:cNvPr id="20524" name="Line 44"/>
          <p:cNvSpPr>
            <a:spLocks noChangeShapeType="1"/>
          </p:cNvSpPr>
          <p:nvPr/>
        </p:nvSpPr>
        <p:spPr bwMode="auto">
          <a:xfrm flipH="1">
            <a:off x="3032316" y="5155813"/>
            <a:ext cx="565754" cy="72842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41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9B999DC4-4A67-4270-98BA-3883F17D5D6C}"/>
              </a:ext>
            </a:extLst>
          </p:cNvPr>
          <p:cNvSpPr/>
          <p:nvPr/>
        </p:nvSpPr>
        <p:spPr>
          <a:xfrm>
            <a:off x="8005564" y="2844636"/>
            <a:ext cx="817031" cy="256334"/>
          </a:xfrm>
          <a:prstGeom prst="leftArrow">
            <a:avLst>
              <a:gd name="adj1" fmla="val 50000"/>
              <a:gd name="adj2" fmla="val 46245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6F2C76-FF77-41FC-8768-2CAA835E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02" y="120233"/>
            <a:ext cx="8229600" cy="685342"/>
          </a:xfrm>
        </p:spPr>
        <p:txBody>
          <a:bodyPr/>
          <a:lstStyle/>
          <a:p>
            <a:pPr algn="ctr"/>
            <a:r>
              <a:rPr lang="en-US" dirty="0"/>
              <a:t>Database Design and Implementation</a:t>
            </a: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C94C1391-6B87-446A-9A30-1C7300D184E3}"/>
              </a:ext>
            </a:extLst>
          </p:cNvPr>
          <p:cNvSpPr/>
          <p:nvPr/>
        </p:nvSpPr>
        <p:spPr>
          <a:xfrm>
            <a:off x="7947648" y="3580003"/>
            <a:ext cx="817031" cy="256334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2F9A44-B4A8-4E4A-9658-4C1F85B62954}"/>
              </a:ext>
            </a:extLst>
          </p:cNvPr>
          <p:cNvSpPr txBox="1"/>
          <p:nvPr/>
        </p:nvSpPr>
        <p:spPr>
          <a:xfrm>
            <a:off x="7640196" y="2091976"/>
            <a:ext cx="1253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E.g., Highline University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D51FB-D4ED-4BC9-9AFA-317C32203853}"/>
              </a:ext>
            </a:extLst>
          </p:cNvPr>
          <p:cNvSpPr txBox="1"/>
          <p:nvPr/>
        </p:nvSpPr>
        <p:spPr>
          <a:xfrm>
            <a:off x="202455" y="5842709"/>
            <a:ext cx="8395280" cy="523220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Conceptual design – entities, relationships, attributes, min/max cardinalities [High level of abstraction]</a:t>
            </a:r>
          </a:p>
          <a:p>
            <a:r>
              <a:rPr lang="en-US" dirty="0"/>
              <a:t>Relational design -- relations (1 construct)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2ED8C8-52C2-457D-983A-A7C05665333A}"/>
              </a:ext>
            </a:extLst>
          </p:cNvPr>
          <p:cNvSpPr txBox="1"/>
          <p:nvPr/>
        </p:nvSpPr>
        <p:spPr>
          <a:xfrm>
            <a:off x="202455" y="5572941"/>
            <a:ext cx="1384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Constructs:</a:t>
            </a:r>
          </a:p>
        </p:txBody>
      </p:sp>
    </p:spTree>
    <p:extLst>
      <p:ext uri="{BB962C8B-B14F-4D97-AF65-F5344CB8AC3E}">
        <p14:creationId xmlns:p14="http://schemas.microsoft.com/office/powerpoint/2010/main" val="45755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68A9-3109-4128-94FE-1CAF9E5E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from Session 1:</a:t>
            </a:r>
            <a:br>
              <a:rPr lang="en-US" dirty="0"/>
            </a:br>
            <a:r>
              <a:rPr lang="en-US" dirty="0"/>
              <a:t>How we described a database.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F0C51A-C60A-4EB3-BB75-4AA3752A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396" y="2216117"/>
            <a:ext cx="7733899" cy="2107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database is a set of data that has a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 structure </a:t>
            </a:r>
            <a:r>
              <a:rPr lang="en-US" sz="2800" dirty="0"/>
              <a:t>and is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organized</a:t>
            </a:r>
            <a:r>
              <a:rPr lang="en-US" sz="2800" dirty="0"/>
              <a:t> in such a way that a computer can easily retrieve the desired results.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887E4-B851-469D-AD95-5BA50CB9AD7D}"/>
              </a:ext>
            </a:extLst>
          </p:cNvPr>
          <p:cNvSpPr txBox="1"/>
          <p:nvPr/>
        </p:nvSpPr>
        <p:spPr>
          <a:xfrm>
            <a:off x="582266" y="4715013"/>
            <a:ext cx="81045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Structure</a:t>
            </a:r>
            <a:r>
              <a:rPr lang="en-US" dirty="0"/>
              <a:t> – structure of relational data model dictates how data stored in the database 	implementation. Well-known characteristics of relational databases enables 	database developers to create databases with needed, proper structure.   </a:t>
            </a:r>
          </a:p>
          <a:p>
            <a:r>
              <a:rPr lang="en-US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Organized</a:t>
            </a:r>
            <a:r>
              <a:rPr lang="en-US" dirty="0"/>
              <a:t> -- rules for transforming a conceptual model into a relational model with 	appropriate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00942-3FB5-4958-A27C-14A7FE56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15371"/>
            <a:ext cx="20574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1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256" y="2036809"/>
            <a:ext cx="5313892" cy="3561392"/>
          </a:xfrm>
          <a:prstGeom prst="rect">
            <a:avLst/>
          </a:prstGeom>
        </p:spPr>
      </p:pic>
      <p:sp>
        <p:nvSpPr>
          <p:cNvPr id="2355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066982"/>
            <a:ext cx="6571060" cy="530223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in Tables (Relational Model)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458553" y="5651129"/>
            <a:ext cx="2274226" cy="521071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57A15"/>
                </a:solidFill>
              </a:rPr>
              <a:t>KROENKE AND AUER - DATABASE PROCESSING, 14th Edition  </a:t>
            </a:r>
            <a:r>
              <a:rPr lang="en-US" dirty="0">
                <a:solidFill>
                  <a:srgbClr val="5F978D"/>
                </a:solidFill>
              </a:rPr>
              <a:t>© 2016 Pearson Education, Inc.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33" y="4199581"/>
            <a:ext cx="2114550" cy="17120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9266B3-28C7-47B4-985B-987BDEBCEA6E}"/>
              </a:ext>
            </a:extLst>
          </p:cNvPr>
          <p:cNvSpPr txBox="1"/>
          <p:nvPr/>
        </p:nvSpPr>
        <p:spPr>
          <a:xfrm>
            <a:off x="247246" y="5943502"/>
            <a:ext cx="45762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Course: focuses on how to design good databases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0B0DAD-198A-4C3D-9EB1-49FFC3353194}"/>
              </a:ext>
            </a:extLst>
          </p:cNvPr>
          <p:cNvSpPr txBox="1">
            <a:spLocks/>
          </p:cNvSpPr>
          <p:nvPr/>
        </p:nvSpPr>
        <p:spPr>
          <a:xfrm>
            <a:off x="457200" y="154106"/>
            <a:ext cx="8229600" cy="8413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2400" dirty="0"/>
              <a:t>What was problematic with this example?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(from Session 1: The Nature of Data)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19FA7-3B96-4524-9C92-BFE7ABA7C119}"/>
              </a:ext>
            </a:extLst>
          </p:cNvPr>
          <p:cNvSpPr txBox="1"/>
          <p:nvPr/>
        </p:nvSpPr>
        <p:spPr>
          <a:xfrm>
            <a:off x="306533" y="3873042"/>
            <a:ext cx="85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Recall:</a:t>
            </a:r>
          </a:p>
        </p:txBody>
      </p:sp>
    </p:spTree>
    <p:extLst>
      <p:ext uri="{BB962C8B-B14F-4D97-AF65-F5344CB8AC3E}">
        <p14:creationId xmlns:p14="http://schemas.microsoft.com/office/powerpoint/2010/main" val="64259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DAVIDA~1\AppData\Local\Temp\SNAGHTMLf7006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93" y="2104108"/>
            <a:ext cx="5266144" cy="369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>
          <a:xfrm>
            <a:off x="363070" y="959292"/>
            <a:ext cx="7295029" cy="530223"/>
          </a:xfrm>
        </p:spPr>
        <p:txBody>
          <a:bodyPr/>
          <a:lstStyle/>
          <a:p>
            <a:pPr eaLnBrk="1" hangingPunct="1"/>
            <a:r>
              <a:rPr lang="en-US" sz="2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Characteristic of Databases: Related Relations (Tables) </a:t>
            </a:r>
            <a:br>
              <a:rPr lang="en-US" sz="21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2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Challenge: proper and efficient design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1-</a:t>
            </a:r>
            <a:fld id="{F3461E01-365D-4484-905F-D2AFB7B68AD4}" type="slidenum">
              <a:rPr lang="en-US">
                <a:latin typeface="Arial" charset="0"/>
                <a:cs typeface="Arial" charset="0"/>
              </a:rPr>
              <a:pPr/>
              <a:t>6</a:t>
            </a:fld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solidFill>
                <a:srgbClr val="0099CC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409794" y="5651129"/>
            <a:ext cx="1322984" cy="228599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D57A15"/>
                </a:solidFill>
              </a:rPr>
              <a:t>KROENKE AND AUER - DATABASE PROCESSING, 16th Edition  </a:t>
            </a:r>
            <a:r>
              <a:rPr lang="en-US" dirty="0">
                <a:solidFill>
                  <a:srgbClr val="5F978D"/>
                </a:solidFill>
              </a:rPr>
              <a:t>© 2021 Pearson Education, Inc.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2A3C6A-C559-416C-8079-6D555CCC3D52}"/>
              </a:ext>
            </a:extLst>
          </p:cNvPr>
          <p:cNvSpPr txBox="1">
            <a:spLocks/>
          </p:cNvSpPr>
          <p:nvPr/>
        </p:nvSpPr>
        <p:spPr>
          <a:xfrm>
            <a:off x="272005" y="220086"/>
            <a:ext cx="8229600" cy="4467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is this better?</a:t>
            </a:r>
          </a:p>
        </p:txBody>
      </p:sp>
    </p:spTree>
    <p:extLst>
      <p:ext uri="{BB962C8B-B14F-4D97-AF65-F5344CB8AC3E}">
        <p14:creationId xmlns:p14="http://schemas.microsoft.com/office/powerpoint/2010/main" val="289892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107C-0BA5-47B8-A822-98F980D6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12402"/>
          </a:xfrm>
        </p:spPr>
        <p:txBody>
          <a:bodyPr/>
          <a:lstStyle/>
          <a:p>
            <a:r>
              <a:rPr lang="en-US" dirty="0"/>
              <a:t>Figure 3-1: How Many Tables?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28C22-E90F-4686-9514-8725803A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388" y="1034548"/>
            <a:ext cx="3778700" cy="4487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2D6F51-19DC-44A6-B021-FBC18ABEC0E7}"/>
              </a:ext>
            </a:extLst>
          </p:cNvPr>
          <p:cNvSpPr txBox="1"/>
          <p:nvPr/>
        </p:nvSpPr>
        <p:spPr>
          <a:xfrm flipH="1">
            <a:off x="147140" y="5855361"/>
            <a:ext cx="4147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Answer</a:t>
            </a:r>
            <a:r>
              <a:rPr lang="en-US" dirty="0"/>
              <a:t>: The number of tables (relations) is based on the (well-designed) conceptual model. </a:t>
            </a:r>
          </a:p>
        </p:txBody>
      </p:sp>
    </p:spTree>
    <p:extLst>
      <p:ext uri="{BB962C8B-B14F-4D97-AF65-F5344CB8AC3E}">
        <p14:creationId xmlns:p14="http://schemas.microsoft.com/office/powerpoint/2010/main" val="51391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5E9C-A4C9-4253-80F4-9B21F827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1"/>
            <a:ext cx="8229600" cy="670153"/>
          </a:xfrm>
        </p:spPr>
        <p:txBody>
          <a:bodyPr/>
          <a:lstStyle/>
          <a:p>
            <a:r>
              <a:rPr lang="en-US" dirty="0"/>
              <a:t>Figure 3-2: A Very Strange Table!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B7DFD-3C08-4C60-A5C6-047D41472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To understand why this is a very odd table, suppose that </a:t>
            </a:r>
            <a:r>
              <a:rPr lang="en-US" b="1" dirty="0">
                <a:solidFill>
                  <a:schemeClr val="tx2"/>
                </a:solidFill>
              </a:rPr>
              <a:t>Nancy Meyers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assigned a new, </a:t>
            </a:r>
            <a:r>
              <a:rPr lang="en-US" b="1" dirty="0">
                <a:solidFill>
                  <a:schemeClr val="tx2"/>
                </a:solidFill>
              </a:rPr>
              <a:t>SKU 101300</a:t>
            </a:r>
            <a:r>
              <a:rPr lang="en-US" dirty="0"/>
              <a:t>. What addition should we make to this table? One or two rows?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3D65B-336F-49B5-A689-D6B94BFD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529" y="1367201"/>
            <a:ext cx="3415835" cy="37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1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D286-0DD2-4DE7-AC1E-B77DD62B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01FBD-A987-4244-9975-D93485E6B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We need to understand:</a:t>
            </a:r>
          </a:p>
          <a:p>
            <a:pPr lvl="1" eaLnBrk="1" hangingPunct="1"/>
            <a:r>
              <a:rPr lang="en-US" sz="2800" dirty="0"/>
              <a:t>Structure of </a:t>
            </a:r>
            <a:r>
              <a:rPr lang="en-US" sz="2800" dirty="0">
                <a:solidFill>
                  <a:schemeClr val="tx2"/>
                </a:solidFill>
              </a:rPr>
              <a:t>relational model</a:t>
            </a:r>
          </a:p>
          <a:p>
            <a:pPr lvl="1" eaLnBrk="1" hangingPunct="1"/>
            <a:r>
              <a:rPr lang="en-US" sz="2800" dirty="0">
                <a:solidFill>
                  <a:schemeClr val="tx1"/>
                </a:solidFill>
              </a:rPr>
              <a:t>Terminology</a:t>
            </a:r>
            <a:r>
              <a:rPr lang="en-US" sz="2800" dirty="0">
                <a:solidFill>
                  <a:schemeClr val="tx2"/>
                </a:solidFill>
              </a:rPr>
              <a:t> related to relational model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47201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7951</TotalTime>
  <Words>2013</Words>
  <Application>Microsoft Office PowerPoint</Application>
  <PresentationFormat>On-screen Show (4:3)</PresentationFormat>
  <Paragraphs>454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Noto Sans Symbols</vt:lpstr>
      <vt:lpstr>Times New Roman</vt:lpstr>
      <vt:lpstr>Verdana</vt:lpstr>
      <vt:lpstr>508 Lecture</vt:lpstr>
      <vt:lpstr>Database Processing: Fundamentals, Design, and Implementation</vt:lpstr>
      <vt:lpstr>Learning Objectives</vt:lpstr>
      <vt:lpstr>Database Design and Implementation</vt:lpstr>
      <vt:lpstr>Recall from Session 1: How we described a database.</vt:lpstr>
      <vt:lpstr>Data in Tables (Relational Model)</vt:lpstr>
      <vt:lpstr>Characteristic of Databases: Related Relations (Tables)  Challenge: proper and efficient design</vt:lpstr>
      <vt:lpstr>Figure 3-1: How Many Tables?</vt:lpstr>
      <vt:lpstr>Figure 3-2: A Very Strange Table!</vt:lpstr>
      <vt:lpstr>But First--</vt:lpstr>
      <vt:lpstr>A little history: Relational Model</vt:lpstr>
      <vt:lpstr>Figure 3-3 Important Relational Model Terms</vt:lpstr>
      <vt:lpstr>Figure 3-4: Characteristics of Relations</vt:lpstr>
      <vt:lpstr>Important concept</vt:lpstr>
      <vt:lpstr>Figure 3-5: Sample EMPLOYEE Relation</vt:lpstr>
      <vt:lpstr>Figure 3-6  Tables That are Not Relations: Multiple Entries per Cell</vt:lpstr>
      <vt:lpstr>Figure 3-7  Tables That Are Not Relations: Table with Required Row Order</vt:lpstr>
      <vt:lpstr>Figure 3-8 A Relation with Values of Varying Length</vt:lpstr>
      <vt:lpstr>Figure 3-9  Alternative Terminology</vt:lpstr>
      <vt:lpstr>Keys [Revisited, as entities]</vt:lpstr>
      <vt:lpstr>The Entity (Relation) Integrity Constraint</vt:lpstr>
      <vt:lpstr>Foreign Keys (1 of 2)</vt:lpstr>
      <vt:lpstr>Foreign Keys (2 of 2)</vt:lpstr>
      <vt:lpstr>Referential Integrity Constraint</vt:lpstr>
      <vt:lpstr>Foreign Key with Referential Integrity Constraint</vt:lpstr>
      <vt:lpstr>Database Integrity (Important)</vt:lpstr>
      <vt:lpstr>Normalization</vt:lpstr>
      <vt:lpstr>Transform Conceptual Model to Logical Model</vt:lpstr>
      <vt:lpstr>Transformation to Logical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PowerPoint Template</dc:title>
  <dc:creator>Harold Wise</dc:creator>
  <cp:lastModifiedBy>Veda Storey</cp:lastModifiedBy>
  <cp:revision>185</cp:revision>
  <dcterms:modified xsi:type="dcterms:W3CDTF">2023-01-15T23:12:41Z</dcterms:modified>
</cp:coreProperties>
</file>