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8" r:id="rId1"/>
  </p:sldMasterIdLst>
  <p:notesMasterIdLst>
    <p:notesMasterId r:id="rId23"/>
  </p:notesMasterIdLst>
  <p:sldIdLst>
    <p:sldId id="345" r:id="rId2"/>
    <p:sldId id="325" r:id="rId3"/>
    <p:sldId id="260" r:id="rId4"/>
    <p:sldId id="261" r:id="rId5"/>
    <p:sldId id="262" r:id="rId6"/>
    <p:sldId id="263" r:id="rId7"/>
    <p:sldId id="264" r:id="rId8"/>
    <p:sldId id="265" r:id="rId9"/>
    <p:sldId id="339" r:id="rId10"/>
    <p:sldId id="269" r:id="rId11"/>
    <p:sldId id="271" r:id="rId12"/>
    <p:sldId id="272" r:id="rId13"/>
    <p:sldId id="273" r:id="rId14"/>
    <p:sldId id="274" r:id="rId15"/>
    <p:sldId id="275" r:id="rId16"/>
    <p:sldId id="276" r:id="rId17"/>
    <p:sldId id="277" r:id="rId18"/>
    <p:sldId id="287" r:id="rId19"/>
    <p:sldId id="351" r:id="rId20"/>
    <p:sldId id="352" r:id="rId21"/>
    <p:sldId id="353"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a:srgbClr val="D57A15"/>
    <a:srgbClr val="5F978D"/>
    <a:srgbClr val="7B7ABB"/>
    <a:srgbClr val="0000CC"/>
    <a:srgbClr val="339966"/>
    <a:srgbClr val="0066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87" autoAdjust="0"/>
    <p:restoredTop sz="94660"/>
  </p:normalViewPr>
  <p:slideViewPr>
    <p:cSldViewPr>
      <p:cViewPr varScale="1">
        <p:scale>
          <a:sx n="144" d="100"/>
          <a:sy n="144" d="100"/>
        </p:scale>
        <p:origin x="624" y="120"/>
      </p:cViewPr>
      <p:guideLst>
        <p:guide orient="horz" pos="2160"/>
        <p:guide pos="2880"/>
      </p:guideLst>
    </p:cSldViewPr>
  </p:slideViewPr>
  <p:notesTextViewPr>
    <p:cViewPr>
      <p:scale>
        <a:sx n="100" d="100"/>
        <a:sy n="100" d="100"/>
      </p:scale>
      <p:origin x="0" y="0"/>
    </p:cViewPr>
  </p:notesTextViewPr>
  <p:notesViewPr>
    <p:cSldViewPr>
      <p:cViewPr varScale="1">
        <p:scale>
          <a:sx n="101" d="100"/>
          <a:sy n="101" d="100"/>
        </p:scale>
        <p:origin x="2694"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849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6FE387E-C29F-4643-AE28-E6490957003E}" type="slidenum">
              <a:rPr lang="en-US"/>
              <a:pPr/>
              <a:t>‹#›</a:t>
            </a:fld>
            <a:endParaRPr lang="en-US"/>
          </a:p>
        </p:txBody>
      </p:sp>
    </p:spTree>
    <p:extLst>
      <p:ext uri="{BB962C8B-B14F-4D97-AF65-F5344CB8AC3E}">
        <p14:creationId xmlns:p14="http://schemas.microsoft.com/office/powerpoint/2010/main" val="17069109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en.wikipedia.org/wiki/Junction_tabl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ln/>
        </p:spPr>
      </p:sp>
      <p:sp>
        <p:nvSpPr>
          <p:cNvPr id="1638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826457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2256159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2592544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200970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3688576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2841578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2487116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While we use the term </a:t>
            </a:r>
            <a:r>
              <a:rPr lang="en-US" i="1" dirty="0"/>
              <a:t>intersection table </a:t>
            </a:r>
            <a:r>
              <a:rPr lang="en-US" dirty="0"/>
              <a:t>in this book, this table structure is known by many other names.</a:t>
            </a:r>
          </a:p>
          <a:p>
            <a:r>
              <a:rPr lang="en-US" dirty="0"/>
              <a:t>In fact, Wikipedia lists 11 alternate names, including </a:t>
            </a:r>
            <a:r>
              <a:rPr lang="en-US" i="1" dirty="0"/>
              <a:t>intersection table, junction table, bridge table</a:t>
            </a:r>
            <a:r>
              <a:rPr lang="en-US" dirty="0"/>
              <a:t>, and </a:t>
            </a:r>
            <a:r>
              <a:rPr lang="en-US" i="1" dirty="0"/>
              <a:t>association table</a:t>
            </a:r>
            <a:r>
              <a:rPr lang="en-US" dirty="0"/>
              <a:t>. While we reserve the term </a:t>
            </a:r>
            <a:r>
              <a:rPr lang="en-US" i="1" dirty="0"/>
              <a:t>association table </a:t>
            </a:r>
            <a:r>
              <a:rPr lang="en-US" dirty="0"/>
              <a:t>for an </a:t>
            </a:r>
            <a:r>
              <a:rPr lang="en-US" i="1" dirty="0"/>
              <a:t>association relationship </a:t>
            </a:r>
            <a:r>
              <a:rPr lang="en-US" dirty="0"/>
              <a:t>(as explained later in this chapter), your instructor may prefer one of the other terms for this table structure.</a:t>
            </a:r>
          </a:p>
          <a:p>
            <a:r>
              <a:rPr lang="en-US" dirty="0"/>
              <a:t>For more information, see the Wikipedia article </a:t>
            </a:r>
            <a:r>
              <a:rPr lang="en-US" b="1" i="1" dirty="0"/>
              <a:t>Junction table</a:t>
            </a:r>
            <a:r>
              <a:rPr lang="en-US" i="1" dirty="0"/>
              <a:t> </a:t>
            </a:r>
            <a:r>
              <a:rPr lang="en-US" dirty="0"/>
              <a:t>at </a:t>
            </a:r>
            <a:r>
              <a:rPr lang="en-US" i="1" dirty="0">
                <a:hlinkClick r:id="rId3"/>
              </a:rPr>
              <a:t>http://en.wikipedia.org/wiki/Junction_table</a:t>
            </a:r>
            <a:r>
              <a:rPr lang="en-US" dirty="0"/>
              <a:t> .</a:t>
            </a:r>
          </a:p>
          <a:p>
            <a:endParaRPr lang="en-US" dirty="0">
              <a:hlinkClick r:id="rId3"/>
            </a:endParaRPr>
          </a:p>
          <a:p>
            <a:r>
              <a:rPr lang="en-US" dirty="0"/>
              <a:t>The problem for the data models of N:M relationships between strong entities is that they have no direct representation. N:M relationships must </a:t>
            </a:r>
            <a:r>
              <a:rPr lang="en-US" i="1" dirty="0"/>
              <a:t>always </a:t>
            </a:r>
            <a:r>
              <a:rPr lang="en-US" dirty="0"/>
              <a:t>be decomposed into two 1:N relationships using an intersection table in the database design. This is why products like MySQL Workbench are unable to  represent N:M relationships in a data model. These products force you to make the transformation to two 1:N relationships ahead of time, during modeling. As stated in Chapter 5, however, most data modelers consider this requirement to be a nuisance because it adds complexity to data modeling when the whole purpose of data modeling is to reduce complexity to the logical essentials.</a:t>
            </a:r>
            <a:endParaRPr lang="en-US" dirty="0">
              <a:hlinkClick r:id="rId3"/>
            </a:endParaRPr>
          </a:p>
        </p:txBody>
      </p:sp>
    </p:spTree>
    <p:extLst>
      <p:ext uri="{BB962C8B-B14F-4D97-AF65-F5344CB8AC3E}">
        <p14:creationId xmlns:p14="http://schemas.microsoft.com/office/powerpoint/2010/main" val="2176594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1562091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1189592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1611533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2546250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Some database designers take the position that, for consistency, if one table has a surrogate key, all of the tables in the database should have a surrogate key. Others think that such a policy is too rigid; after all, there are good data keys, such as </a:t>
            </a:r>
            <a:r>
              <a:rPr lang="en-US" dirty="0" err="1"/>
              <a:t>ProductSKU</a:t>
            </a:r>
            <a:r>
              <a:rPr lang="en-US" dirty="0"/>
              <a:t> (which would use SKU codes discussed in Chapter 2). If such a key exists, it should be used instead of a surrogate key. Your organization may have standards on this issue that you should follow.</a:t>
            </a:r>
          </a:p>
          <a:p>
            <a:r>
              <a:rPr lang="en-US" dirty="0"/>
              <a:t>Be aware that DBMS products vary in their support for surrogate keys.</a:t>
            </a:r>
          </a:p>
          <a:p>
            <a:r>
              <a:rPr lang="en-US" dirty="0"/>
              <a:t>Microsoft Access 2013, Microsoft SQL Server 2014, and MySQL 5.6 provide them.</a:t>
            </a:r>
          </a:p>
          <a:p>
            <a:r>
              <a:rPr lang="en-US" dirty="0"/>
              <a:t>Microsoft SQL Server 2014 allows the designer to pick the starting value and increment of the key, and MySQL 5.6 allows the designer to pick the starting value. </a:t>
            </a:r>
          </a:p>
          <a:p>
            <a:r>
              <a:rPr lang="en-US" dirty="0"/>
              <a:t>Oracle’s Oracle Database, however, does not provide direct support for surrogate keys, but you can obtain the essence of them in a rather  backhanded way, as discussed in Chapter 10B.</a:t>
            </a:r>
          </a:p>
          <a:p>
            <a:r>
              <a:rPr lang="en-US" dirty="0"/>
              <a:t>In this book, we use surrogate keys unless there is some strong reason not to. In addition to the advantages described here, the fact that they are fixed simplifies the enforcement of minimum cardinality, as you will learn in the last section of this chapter.</a:t>
            </a:r>
            <a:endParaRPr lang="en-US" dirty="0">
              <a:latin typeface="Arial" panose="020B0604020202020204" pitchFamily="34" charset="0"/>
            </a:endParaRPr>
          </a:p>
        </p:txBody>
      </p:sp>
    </p:spTree>
    <p:extLst>
      <p:ext uri="{BB962C8B-B14F-4D97-AF65-F5344CB8AC3E}">
        <p14:creationId xmlns:p14="http://schemas.microsoft.com/office/powerpoint/2010/main" val="254611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2352072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1352393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EMPLOYEE table contains a subtlety.</a:t>
            </a:r>
          </a:p>
          <a:p>
            <a:r>
              <a:rPr lang="en-US" dirty="0" err="1"/>
              <a:t>EmployeeNumber</a:t>
            </a:r>
            <a:r>
              <a:rPr lang="en-US" dirty="0"/>
              <a:t>, the primary key, is marked NOT NULL, but Email, the alternate key, is marked NULL.</a:t>
            </a:r>
          </a:p>
          <a:p>
            <a:r>
              <a:rPr lang="en-US" dirty="0"/>
              <a:t>It makes sense that </a:t>
            </a:r>
            <a:r>
              <a:rPr lang="en-US" dirty="0" err="1"/>
              <a:t>EmployeeNumber</a:t>
            </a:r>
            <a:r>
              <a:rPr lang="en-US" dirty="0"/>
              <a:t> should not be allowed to be null. If it were, and if more than one row had a null value, then </a:t>
            </a:r>
            <a:r>
              <a:rPr lang="en-US" dirty="0" err="1"/>
              <a:t>EmployeeNumber</a:t>
            </a:r>
            <a:r>
              <a:rPr lang="en-US" dirty="0"/>
              <a:t> would not identify a unique row. Why, however, if (1) an alternate key is a candidate key and (2) a candidate key must uniquely identify a row, should Email be allowed to have null values?</a:t>
            </a:r>
          </a:p>
          <a:p>
            <a:r>
              <a:rPr lang="en-US" dirty="0"/>
              <a:t>The answer is that alternate keys often are used </a:t>
            </a:r>
            <a:r>
              <a:rPr lang="en-US" i="1" dirty="0"/>
              <a:t>just to ensure uniqueness</a:t>
            </a:r>
            <a:r>
              <a:rPr lang="en-US" dirty="0"/>
              <a:t>. Marking Email as a (possibly null) alternate key means that Email need not have a value, but, if it has one, then that value will be unique and different from all other values of Email in the EMPLOYEE table.</a:t>
            </a:r>
          </a:p>
          <a:p>
            <a:r>
              <a:rPr lang="en-US" dirty="0"/>
              <a:t>This answer is dissatisfying because it means that alternate keys used in this manner are not truly alternate </a:t>
            </a:r>
            <a:r>
              <a:rPr lang="en-US" i="1" dirty="0"/>
              <a:t>primary </a:t>
            </a:r>
            <a:r>
              <a:rPr lang="en-US" dirty="0"/>
              <a:t>keys, and thus neither are they true </a:t>
            </a:r>
            <a:r>
              <a:rPr lang="en-US" i="1" dirty="0"/>
              <a:t>candidate </a:t>
            </a:r>
            <a:r>
              <a:rPr lang="en-US" dirty="0"/>
              <a:t>keys!</a:t>
            </a:r>
          </a:p>
          <a:p>
            <a:r>
              <a:rPr lang="en-US" dirty="0"/>
              <a:t>Alas, that’s the way it is. Just know that primary keys can never be null but that alternate keys can be.</a:t>
            </a:r>
            <a:endParaRPr lang="en-US" dirty="0">
              <a:latin typeface="Arial" panose="020B0604020202020204" pitchFamily="34" charset="0"/>
            </a:endParaRPr>
          </a:p>
        </p:txBody>
      </p:sp>
    </p:spTree>
    <p:extLst>
      <p:ext uri="{BB962C8B-B14F-4D97-AF65-F5344CB8AC3E}">
        <p14:creationId xmlns:p14="http://schemas.microsoft.com/office/powerpoint/2010/main" val="1295928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43285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1967984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solidFill>
            <a:srgbClr val="5F978D"/>
          </a:solidFill>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p:cNvSpPr>
            <a:spLocks noGrp="1"/>
          </p:cNvSpPr>
          <p:nvPr>
            <p:ph type="ftr" sz="quarter" idx="10"/>
          </p:nvPr>
        </p:nvSpPr>
        <p:spPr>
          <a:xfrm>
            <a:off x="457200" y="6248400"/>
            <a:ext cx="5486400" cy="476250"/>
          </a:xfrm>
        </p:spPr>
        <p:txBody>
          <a:bodyPr/>
          <a:lstStyle>
            <a:lvl1pPr>
              <a:defRPr smtClean="0">
                <a:solidFill>
                  <a:srgbClr val="0000CC"/>
                </a:solidFill>
              </a:defRPr>
            </a:lvl1pPr>
          </a:lstStyle>
          <a:p>
            <a:pPr>
              <a:defRPr/>
            </a:pPr>
            <a:r>
              <a:rPr lang="en-US">
                <a:solidFill>
                  <a:srgbClr val="D57A15"/>
                </a:solidFill>
              </a:rPr>
              <a:t>KROENKE AND AUER - DATABASE PROCESSING, 14th Edition  © 2016 Pearson Education, Inc.</a:t>
            </a:r>
            <a:endParaRPr lang="en-US" dirty="0">
              <a:solidFill>
                <a:srgbClr val="5F978D"/>
              </a:solidFill>
            </a:endParaRPr>
          </a:p>
        </p:txBody>
      </p:sp>
      <p:sp>
        <p:nvSpPr>
          <p:cNvPr id="5" name="Slide Number Placeholder 4"/>
          <p:cNvSpPr>
            <a:spLocks noGrp="1"/>
          </p:cNvSpPr>
          <p:nvPr>
            <p:ph type="sldNum" sz="quarter" idx="11"/>
          </p:nvPr>
        </p:nvSpPr>
        <p:spPr/>
        <p:txBody>
          <a:bodyPr/>
          <a:lstStyle>
            <a:lvl1pPr>
              <a:defRPr dirty="0" smtClean="0">
                <a:solidFill>
                  <a:srgbClr val="7B7ABB"/>
                </a:solidFill>
              </a:defRPr>
            </a:lvl1pPr>
          </a:lstStyle>
          <a:p>
            <a:r>
              <a:rPr lang="en-US"/>
              <a:t>6-</a:t>
            </a:r>
            <a:fld id="{03EB30B5-5663-4F86-875F-792B0C30CA07}" type="slidenum">
              <a:rPr lang="en-US" smtClean="0"/>
              <a:pPr/>
              <a:t>‹#›</a:t>
            </a:fld>
            <a:endParaRPr lang="en-US"/>
          </a:p>
          <a:p>
            <a:endParaRPr lang="en-US" dirty="0"/>
          </a:p>
        </p:txBody>
      </p:sp>
    </p:spTree>
    <p:extLst>
      <p:ext uri="{BB962C8B-B14F-4D97-AF65-F5344CB8AC3E}">
        <p14:creationId xmlns:p14="http://schemas.microsoft.com/office/powerpoint/2010/main" val="1650937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D57A15"/>
                </a:solidFill>
              </a:rPr>
              <a:t>KROENKE AND AUER - DATABASE PROCESSING, 14th Edition  © 2016 Pearson Education, Inc.</a:t>
            </a:r>
            <a:endParaRPr lang="en-US" dirty="0">
              <a:solidFill>
                <a:srgbClr val="5F978D"/>
              </a:solidFill>
            </a:endParaRPr>
          </a:p>
        </p:txBody>
      </p:sp>
      <p:sp>
        <p:nvSpPr>
          <p:cNvPr id="5" name="Rectangle 6"/>
          <p:cNvSpPr>
            <a:spLocks noGrp="1" noChangeArrowheads="1"/>
          </p:cNvSpPr>
          <p:nvPr>
            <p:ph type="sldNum" sz="quarter" idx="11"/>
          </p:nvPr>
        </p:nvSpPr>
        <p:spPr>
          <a:ln/>
        </p:spPr>
        <p:txBody>
          <a:bodyPr/>
          <a:lstStyle>
            <a:lvl1pPr>
              <a:defRPr/>
            </a:lvl1pPr>
          </a:lstStyle>
          <a:p>
            <a:r>
              <a:rPr lang="en-US"/>
              <a:t>6-</a:t>
            </a:r>
            <a:fld id="{20F95063-7819-4CA2-9C3F-42AFED7C372F}" type="slidenum">
              <a:rPr lang="en-US" smtClean="0"/>
              <a:pPr/>
              <a:t>‹#›</a:t>
            </a:fld>
            <a:endParaRPr lang="en-US"/>
          </a:p>
          <a:p>
            <a:endParaRPr lang="en-US"/>
          </a:p>
        </p:txBody>
      </p:sp>
    </p:spTree>
    <p:extLst>
      <p:ext uri="{BB962C8B-B14F-4D97-AF65-F5344CB8AC3E}">
        <p14:creationId xmlns:p14="http://schemas.microsoft.com/office/powerpoint/2010/main" val="1010583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D57A15"/>
                </a:solidFill>
              </a:rPr>
              <a:t>KROENKE AND AUER - DATABASE PROCESSING, 14th Edition  © 2016 Pearson Education, Inc.</a:t>
            </a:r>
            <a:endParaRPr lang="en-US" dirty="0">
              <a:solidFill>
                <a:srgbClr val="5F978D"/>
              </a:solidFill>
            </a:endParaRPr>
          </a:p>
        </p:txBody>
      </p:sp>
      <p:sp>
        <p:nvSpPr>
          <p:cNvPr id="5" name="Rectangle 6"/>
          <p:cNvSpPr>
            <a:spLocks noGrp="1" noChangeArrowheads="1"/>
          </p:cNvSpPr>
          <p:nvPr>
            <p:ph type="sldNum" sz="quarter" idx="11"/>
          </p:nvPr>
        </p:nvSpPr>
        <p:spPr>
          <a:ln/>
        </p:spPr>
        <p:txBody>
          <a:bodyPr/>
          <a:lstStyle>
            <a:lvl1pPr>
              <a:defRPr/>
            </a:lvl1pPr>
          </a:lstStyle>
          <a:p>
            <a:r>
              <a:rPr lang="en-US"/>
              <a:t>6-</a:t>
            </a:r>
            <a:fld id="{4A0EC5A4-92D7-492A-8C35-F4E15878E2AD}" type="slidenum">
              <a:rPr lang="en-US" smtClean="0"/>
              <a:pPr/>
              <a:t>‹#›</a:t>
            </a:fld>
            <a:endParaRPr lang="en-US"/>
          </a:p>
          <a:p>
            <a:endParaRPr lang="en-US"/>
          </a:p>
        </p:txBody>
      </p:sp>
    </p:spTree>
    <p:extLst>
      <p:ext uri="{BB962C8B-B14F-4D97-AF65-F5344CB8AC3E}">
        <p14:creationId xmlns:p14="http://schemas.microsoft.com/office/powerpoint/2010/main" val="235671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solidFill>
            <a:srgbClr val="5F978D"/>
          </a:solidFill>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p:txBody>
          <a:bodyPr/>
          <a:lstStyle>
            <a:lvl1pPr>
              <a:defRPr smtClean="0">
                <a:solidFill>
                  <a:srgbClr val="0000CC"/>
                </a:solidFill>
              </a:defRPr>
            </a:lvl1pPr>
          </a:lstStyle>
          <a:p>
            <a:pPr>
              <a:defRPr/>
            </a:pPr>
            <a:r>
              <a:rPr lang="en-US">
                <a:solidFill>
                  <a:srgbClr val="D57A15"/>
                </a:solidFill>
              </a:rPr>
              <a:t>KROENKE AND AUER - DATABASE PROCESSING, 14th Edition  © 2016 Pearson Education, Inc.</a:t>
            </a:r>
            <a:endParaRPr lang="en-US" dirty="0">
              <a:solidFill>
                <a:srgbClr val="5F978D"/>
              </a:solidFill>
            </a:endParaRPr>
          </a:p>
        </p:txBody>
      </p:sp>
      <p:sp>
        <p:nvSpPr>
          <p:cNvPr id="6" name="Rectangle 6"/>
          <p:cNvSpPr>
            <a:spLocks noGrp="1" noChangeArrowheads="1"/>
          </p:cNvSpPr>
          <p:nvPr>
            <p:ph type="sldNum" sz="quarter" idx="11"/>
          </p:nvPr>
        </p:nvSpPr>
        <p:spPr/>
        <p:txBody>
          <a:bodyPr/>
          <a:lstStyle>
            <a:lvl1pPr>
              <a:defRPr dirty="0" smtClean="0">
                <a:solidFill>
                  <a:srgbClr val="7B7ABB"/>
                </a:solidFill>
              </a:defRPr>
            </a:lvl1pPr>
          </a:lstStyle>
          <a:p>
            <a:r>
              <a:rPr lang="en-US"/>
              <a:t>6-</a:t>
            </a:r>
            <a:fld id="{DB1B2183-3ED5-48DA-93A9-0F6793F71432}" type="slidenum">
              <a:rPr lang="en-US" smtClean="0"/>
              <a:pPr/>
              <a:t>‹#›</a:t>
            </a:fld>
            <a:endParaRPr lang="en-US"/>
          </a:p>
          <a:p>
            <a:endParaRPr lang="en-US"/>
          </a:p>
        </p:txBody>
      </p:sp>
    </p:spTree>
    <p:extLst>
      <p:ext uri="{BB962C8B-B14F-4D97-AF65-F5344CB8AC3E}">
        <p14:creationId xmlns:p14="http://schemas.microsoft.com/office/powerpoint/2010/main" val="4111051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5F978D"/>
          </a:solidFill>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smtClean="0">
                <a:solidFill>
                  <a:srgbClr val="0000CC"/>
                </a:solidFill>
              </a:defRPr>
            </a:lvl1pPr>
          </a:lstStyle>
          <a:p>
            <a:pPr>
              <a:defRPr/>
            </a:pPr>
            <a:r>
              <a:rPr lang="en-US">
                <a:solidFill>
                  <a:srgbClr val="D57A15"/>
                </a:solidFill>
              </a:rPr>
              <a:t>KROENKE AND AUER - DATABASE PROCESSING, 14th Edition  © 2016 Pearson Education, Inc.</a:t>
            </a:r>
            <a:endParaRPr lang="en-US" dirty="0">
              <a:solidFill>
                <a:srgbClr val="5F978D"/>
              </a:solidFill>
            </a:endParaRPr>
          </a:p>
        </p:txBody>
      </p:sp>
      <p:sp>
        <p:nvSpPr>
          <p:cNvPr id="5" name="Rectangle 6"/>
          <p:cNvSpPr>
            <a:spLocks noGrp="1" noChangeArrowheads="1"/>
          </p:cNvSpPr>
          <p:nvPr>
            <p:ph type="sldNum" sz="quarter" idx="11"/>
          </p:nvPr>
        </p:nvSpPr>
        <p:spPr/>
        <p:txBody>
          <a:bodyPr/>
          <a:lstStyle>
            <a:lvl1pPr>
              <a:defRPr dirty="0" smtClean="0">
                <a:solidFill>
                  <a:srgbClr val="7B7ABB"/>
                </a:solidFill>
              </a:defRPr>
            </a:lvl1pPr>
          </a:lstStyle>
          <a:p>
            <a:r>
              <a:rPr lang="en-US"/>
              <a:t>6-</a:t>
            </a:r>
            <a:fld id="{08EC423A-FB4B-4780-ACD4-743D61FFEEED}" type="slidenum">
              <a:rPr lang="en-US" smtClean="0"/>
              <a:pPr/>
              <a:t>‹#›</a:t>
            </a:fld>
            <a:endParaRPr lang="en-US"/>
          </a:p>
          <a:p>
            <a:endParaRPr lang="en-US"/>
          </a:p>
        </p:txBody>
      </p:sp>
    </p:spTree>
    <p:extLst>
      <p:ext uri="{BB962C8B-B14F-4D97-AF65-F5344CB8AC3E}">
        <p14:creationId xmlns:p14="http://schemas.microsoft.com/office/powerpoint/2010/main" val="3963563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D57A15"/>
                </a:solidFill>
              </a:rPr>
              <a:t>KROENKE AND AUER - DATABASE PROCESSING, 14th Edition  © 2016 Pearson Education, Inc.</a:t>
            </a:r>
            <a:endParaRPr lang="en-US" dirty="0">
              <a:solidFill>
                <a:srgbClr val="5F978D"/>
              </a:solidFill>
            </a:endParaRPr>
          </a:p>
        </p:txBody>
      </p:sp>
      <p:sp>
        <p:nvSpPr>
          <p:cNvPr id="5" name="Rectangle 6"/>
          <p:cNvSpPr>
            <a:spLocks noGrp="1" noChangeArrowheads="1"/>
          </p:cNvSpPr>
          <p:nvPr>
            <p:ph type="sldNum" sz="quarter" idx="11"/>
          </p:nvPr>
        </p:nvSpPr>
        <p:spPr>
          <a:ln/>
        </p:spPr>
        <p:txBody>
          <a:bodyPr/>
          <a:lstStyle>
            <a:lvl1pPr>
              <a:defRPr>
                <a:solidFill>
                  <a:srgbClr val="7B7ABB"/>
                </a:solidFill>
              </a:defRPr>
            </a:lvl1pPr>
          </a:lstStyle>
          <a:p>
            <a:r>
              <a:rPr lang="en-US"/>
              <a:t>6-</a:t>
            </a:r>
            <a:fld id="{1EDF6A6D-185A-4C0F-ABAA-03AA98A7128C}" type="slidenum">
              <a:rPr lang="en-US" smtClean="0"/>
              <a:pPr/>
              <a:t>‹#›</a:t>
            </a:fld>
            <a:endParaRPr lang="en-US"/>
          </a:p>
          <a:p>
            <a:endParaRPr lang="en-US"/>
          </a:p>
        </p:txBody>
      </p:sp>
    </p:spTree>
    <p:extLst>
      <p:ext uri="{BB962C8B-B14F-4D97-AF65-F5344CB8AC3E}">
        <p14:creationId xmlns:p14="http://schemas.microsoft.com/office/powerpoint/2010/main" val="2635971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5F978D"/>
          </a:solidFill>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p:txBody>
          <a:bodyPr/>
          <a:lstStyle>
            <a:lvl1pPr>
              <a:defRPr smtClean="0">
                <a:solidFill>
                  <a:srgbClr val="0000CC"/>
                </a:solidFill>
              </a:defRPr>
            </a:lvl1pPr>
          </a:lstStyle>
          <a:p>
            <a:pPr>
              <a:defRPr/>
            </a:pPr>
            <a:r>
              <a:rPr lang="en-US">
                <a:solidFill>
                  <a:srgbClr val="D57A15"/>
                </a:solidFill>
              </a:rPr>
              <a:t>KROENKE AND AUER - DATABASE PROCESSING, 14th Edition  © 2016 Pearson Education, Inc.</a:t>
            </a:r>
            <a:endParaRPr lang="en-US" dirty="0">
              <a:solidFill>
                <a:srgbClr val="5F978D"/>
              </a:solidFill>
            </a:endParaRPr>
          </a:p>
        </p:txBody>
      </p:sp>
      <p:sp>
        <p:nvSpPr>
          <p:cNvPr id="6" name="Rectangle 6"/>
          <p:cNvSpPr>
            <a:spLocks noGrp="1" noChangeArrowheads="1"/>
          </p:cNvSpPr>
          <p:nvPr>
            <p:ph type="sldNum" sz="quarter" idx="11"/>
          </p:nvPr>
        </p:nvSpPr>
        <p:spPr/>
        <p:txBody>
          <a:bodyPr/>
          <a:lstStyle>
            <a:lvl1pPr>
              <a:defRPr dirty="0" smtClean="0">
                <a:solidFill>
                  <a:srgbClr val="7B7ABB"/>
                </a:solidFill>
              </a:defRPr>
            </a:lvl1pPr>
          </a:lstStyle>
          <a:p>
            <a:r>
              <a:rPr lang="en-US"/>
              <a:t>6-</a:t>
            </a:r>
            <a:fld id="{056C5E71-14DD-4B6F-B460-2E9B2991C7FA}" type="slidenum">
              <a:rPr lang="en-US" smtClean="0"/>
              <a:pPr/>
              <a:t>‹#›</a:t>
            </a:fld>
            <a:endParaRPr lang="en-US"/>
          </a:p>
          <a:p>
            <a:endParaRPr lang="en-US"/>
          </a:p>
        </p:txBody>
      </p:sp>
    </p:spTree>
    <p:extLst>
      <p:ext uri="{BB962C8B-B14F-4D97-AF65-F5344CB8AC3E}">
        <p14:creationId xmlns:p14="http://schemas.microsoft.com/office/powerpoint/2010/main" val="1014485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solidFill>
                  <a:srgbClr val="D57A15"/>
                </a:solidFill>
              </a:rPr>
              <a:t>KROENKE AND AUER - DATABASE PROCESSING, 14th Edition  © 2016 Pearson Education, Inc.</a:t>
            </a:r>
            <a:endParaRPr lang="en-US" dirty="0">
              <a:solidFill>
                <a:srgbClr val="5F978D"/>
              </a:solidFill>
            </a:endParaRPr>
          </a:p>
        </p:txBody>
      </p:sp>
      <p:sp>
        <p:nvSpPr>
          <p:cNvPr id="8" name="Rectangle 6"/>
          <p:cNvSpPr>
            <a:spLocks noGrp="1" noChangeArrowheads="1"/>
          </p:cNvSpPr>
          <p:nvPr>
            <p:ph type="sldNum" sz="quarter" idx="11"/>
          </p:nvPr>
        </p:nvSpPr>
        <p:spPr>
          <a:ln/>
        </p:spPr>
        <p:txBody>
          <a:bodyPr/>
          <a:lstStyle>
            <a:lvl1pPr>
              <a:defRPr/>
            </a:lvl1pPr>
          </a:lstStyle>
          <a:p>
            <a:r>
              <a:rPr lang="en-US"/>
              <a:t>6-</a:t>
            </a:r>
            <a:fld id="{F66CE81F-6282-4C1F-B749-7E20301E17A2}" type="slidenum">
              <a:rPr lang="en-US" smtClean="0"/>
              <a:pPr/>
              <a:t>‹#›</a:t>
            </a:fld>
            <a:endParaRPr lang="en-US"/>
          </a:p>
          <a:p>
            <a:endParaRPr lang="en-US"/>
          </a:p>
        </p:txBody>
      </p:sp>
    </p:spTree>
    <p:extLst>
      <p:ext uri="{BB962C8B-B14F-4D97-AF65-F5344CB8AC3E}">
        <p14:creationId xmlns:p14="http://schemas.microsoft.com/office/powerpoint/2010/main" val="3963310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5F978D"/>
          </a:solidFill>
        </p:spPr>
        <p:txBody>
          <a:bodyPr/>
          <a:lstStyle/>
          <a:p>
            <a:r>
              <a:rPr lang="en-US"/>
              <a:t>Click to edit Master title style</a:t>
            </a:r>
          </a:p>
        </p:txBody>
      </p:sp>
      <p:sp>
        <p:nvSpPr>
          <p:cNvPr id="3" name="Rectangle 5"/>
          <p:cNvSpPr>
            <a:spLocks noGrp="1" noChangeArrowheads="1"/>
          </p:cNvSpPr>
          <p:nvPr>
            <p:ph type="ftr" sz="quarter" idx="10"/>
          </p:nvPr>
        </p:nvSpPr>
        <p:spPr/>
        <p:txBody>
          <a:bodyPr/>
          <a:lstStyle>
            <a:lvl1pPr>
              <a:defRPr smtClean="0">
                <a:solidFill>
                  <a:srgbClr val="0000CC"/>
                </a:solidFill>
              </a:defRPr>
            </a:lvl1pPr>
          </a:lstStyle>
          <a:p>
            <a:pPr>
              <a:defRPr/>
            </a:pPr>
            <a:r>
              <a:rPr lang="en-US">
                <a:solidFill>
                  <a:srgbClr val="D57A15"/>
                </a:solidFill>
              </a:rPr>
              <a:t>KROENKE AND AUER - DATABASE PROCESSING, 14th Edition  © 2016 Pearson Education, Inc.</a:t>
            </a:r>
            <a:endParaRPr lang="en-US" dirty="0">
              <a:solidFill>
                <a:srgbClr val="5F978D"/>
              </a:solidFill>
            </a:endParaRPr>
          </a:p>
        </p:txBody>
      </p:sp>
      <p:sp>
        <p:nvSpPr>
          <p:cNvPr id="4" name="Rectangle 6"/>
          <p:cNvSpPr>
            <a:spLocks noGrp="1" noChangeArrowheads="1"/>
          </p:cNvSpPr>
          <p:nvPr>
            <p:ph type="sldNum" sz="quarter" idx="11"/>
          </p:nvPr>
        </p:nvSpPr>
        <p:spPr/>
        <p:txBody>
          <a:bodyPr/>
          <a:lstStyle>
            <a:lvl1pPr>
              <a:defRPr dirty="0" smtClean="0">
                <a:solidFill>
                  <a:srgbClr val="7B7ABB"/>
                </a:solidFill>
              </a:defRPr>
            </a:lvl1pPr>
          </a:lstStyle>
          <a:p>
            <a:r>
              <a:rPr lang="en-US"/>
              <a:t>6-</a:t>
            </a:r>
            <a:fld id="{A775D602-7CE2-4B14-876A-B58D67D90F65}" type="slidenum">
              <a:rPr lang="en-US" smtClean="0"/>
              <a:pPr/>
              <a:t>‹#›</a:t>
            </a:fld>
            <a:endParaRPr lang="en-US"/>
          </a:p>
          <a:p>
            <a:endParaRPr lang="en-US"/>
          </a:p>
        </p:txBody>
      </p:sp>
    </p:spTree>
    <p:extLst>
      <p:ext uri="{BB962C8B-B14F-4D97-AF65-F5344CB8AC3E}">
        <p14:creationId xmlns:p14="http://schemas.microsoft.com/office/powerpoint/2010/main" val="4177081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solidFill>
                  <a:srgbClr val="D57A15"/>
                </a:solidFill>
              </a:rPr>
              <a:t>KROENKE AND AUER - DATABASE PROCESSING, 14th Edition  © 2016 Pearson Education, Inc.</a:t>
            </a:r>
            <a:endParaRPr lang="en-US" dirty="0">
              <a:solidFill>
                <a:srgbClr val="5F978D"/>
              </a:solidFill>
            </a:endParaRPr>
          </a:p>
        </p:txBody>
      </p:sp>
      <p:sp>
        <p:nvSpPr>
          <p:cNvPr id="3" name="Rectangle 6"/>
          <p:cNvSpPr>
            <a:spLocks noGrp="1" noChangeArrowheads="1"/>
          </p:cNvSpPr>
          <p:nvPr>
            <p:ph type="sldNum" sz="quarter" idx="11"/>
          </p:nvPr>
        </p:nvSpPr>
        <p:spPr>
          <a:ln/>
        </p:spPr>
        <p:txBody>
          <a:bodyPr/>
          <a:lstStyle>
            <a:lvl1pPr>
              <a:defRPr/>
            </a:lvl1pPr>
          </a:lstStyle>
          <a:p>
            <a:r>
              <a:rPr lang="en-US"/>
              <a:t>6-</a:t>
            </a:r>
            <a:fld id="{24845344-0B39-4FB8-9377-E7C425EF3504}" type="slidenum">
              <a:rPr lang="en-US" smtClean="0"/>
              <a:pPr/>
              <a:t>‹#›</a:t>
            </a:fld>
            <a:endParaRPr lang="en-US"/>
          </a:p>
          <a:p>
            <a:endParaRPr lang="en-US"/>
          </a:p>
        </p:txBody>
      </p:sp>
    </p:spTree>
    <p:extLst>
      <p:ext uri="{BB962C8B-B14F-4D97-AF65-F5344CB8AC3E}">
        <p14:creationId xmlns:p14="http://schemas.microsoft.com/office/powerpoint/2010/main" val="25038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D57A15"/>
                </a:solidFill>
              </a:rPr>
              <a:t>KROENKE AND AUER - DATABASE PROCESSING, 14th Edition  © 2016 Pearson Education, Inc.</a:t>
            </a:r>
            <a:endParaRPr lang="en-US" dirty="0">
              <a:solidFill>
                <a:srgbClr val="5F978D"/>
              </a:solidFill>
            </a:endParaRPr>
          </a:p>
        </p:txBody>
      </p:sp>
      <p:sp>
        <p:nvSpPr>
          <p:cNvPr id="6" name="Rectangle 6"/>
          <p:cNvSpPr>
            <a:spLocks noGrp="1" noChangeArrowheads="1"/>
          </p:cNvSpPr>
          <p:nvPr>
            <p:ph type="sldNum" sz="quarter" idx="11"/>
          </p:nvPr>
        </p:nvSpPr>
        <p:spPr>
          <a:ln/>
        </p:spPr>
        <p:txBody>
          <a:bodyPr/>
          <a:lstStyle>
            <a:lvl1pPr>
              <a:defRPr/>
            </a:lvl1pPr>
          </a:lstStyle>
          <a:p>
            <a:r>
              <a:rPr lang="en-US"/>
              <a:t>6-</a:t>
            </a:r>
            <a:fld id="{40CE9C2C-4E39-4178-8571-E0F88623E064}" type="slidenum">
              <a:rPr lang="en-US" smtClean="0"/>
              <a:pPr/>
              <a:t>‹#›</a:t>
            </a:fld>
            <a:endParaRPr lang="en-US"/>
          </a:p>
          <a:p>
            <a:endParaRPr lang="en-US"/>
          </a:p>
        </p:txBody>
      </p:sp>
    </p:spTree>
    <p:extLst>
      <p:ext uri="{BB962C8B-B14F-4D97-AF65-F5344CB8AC3E}">
        <p14:creationId xmlns:p14="http://schemas.microsoft.com/office/powerpoint/2010/main" val="13908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D57A15"/>
                </a:solidFill>
              </a:rPr>
              <a:t>KROENKE AND AUER - DATABASE PROCESSING, 14th Edition  © 2016 Pearson Education, Inc.</a:t>
            </a:r>
            <a:endParaRPr lang="en-US" dirty="0">
              <a:solidFill>
                <a:srgbClr val="5F978D"/>
              </a:solidFill>
            </a:endParaRPr>
          </a:p>
        </p:txBody>
      </p:sp>
      <p:sp>
        <p:nvSpPr>
          <p:cNvPr id="6" name="Rectangle 6"/>
          <p:cNvSpPr>
            <a:spLocks noGrp="1" noChangeArrowheads="1"/>
          </p:cNvSpPr>
          <p:nvPr>
            <p:ph type="sldNum" sz="quarter" idx="11"/>
          </p:nvPr>
        </p:nvSpPr>
        <p:spPr>
          <a:ln/>
        </p:spPr>
        <p:txBody>
          <a:bodyPr/>
          <a:lstStyle>
            <a:lvl1pPr>
              <a:defRPr/>
            </a:lvl1pPr>
          </a:lstStyle>
          <a:p>
            <a:r>
              <a:rPr lang="en-US"/>
              <a:t>6-</a:t>
            </a:r>
            <a:fld id="{24DA78D2-48D3-435B-87FC-F8507B0DA9E2}" type="slidenum">
              <a:rPr lang="en-US" smtClean="0"/>
              <a:pPr/>
              <a:t>‹#›</a:t>
            </a:fld>
            <a:endParaRPr lang="en-US"/>
          </a:p>
          <a:p>
            <a:endParaRPr lang="en-US"/>
          </a:p>
        </p:txBody>
      </p:sp>
    </p:spTree>
    <p:extLst>
      <p:ext uri="{BB962C8B-B14F-4D97-AF65-F5344CB8AC3E}">
        <p14:creationId xmlns:p14="http://schemas.microsoft.com/office/powerpoint/2010/main" val="3896308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solidFill>
            <a:srgbClr val="5F978D"/>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457200" y="6248400"/>
            <a:ext cx="541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rgbClr val="0099CC"/>
                </a:solidFill>
                <a:latin typeface="Arial" charset="0"/>
                <a:cs typeface="+mn-cs"/>
              </a:defRPr>
            </a:lvl1pPr>
          </a:lstStyle>
          <a:p>
            <a:pPr>
              <a:defRPr/>
            </a:pPr>
            <a:r>
              <a:rPr lang="en-US">
                <a:solidFill>
                  <a:srgbClr val="D57A15"/>
                </a:solidFill>
              </a:rPr>
              <a:t>KROENKE AND AUER - DATABASE PROCESSING, 14th Edition  © 2016 Pearson Education, Inc.</a:t>
            </a:r>
            <a:endParaRPr lang="en-US" dirty="0">
              <a:solidFill>
                <a:srgbClr val="5F978D"/>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7B7ABB"/>
                </a:solidFill>
                <a:latin typeface="Arial" panose="020B0604020202020204" pitchFamily="34" charset="0"/>
                <a:cs typeface="+mn-cs"/>
              </a:defRPr>
            </a:lvl1pPr>
          </a:lstStyle>
          <a:p>
            <a:r>
              <a:rPr lang="en-US"/>
              <a:t>6-</a:t>
            </a:r>
            <a:fld id="{CB955DE7-D408-476B-889E-B0F779A9B0CC}" type="slidenum">
              <a:rPr lang="en-US" smtClean="0"/>
              <a:pPr/>
              <a:t>‹#›</a:t>
            </a:fld>
            <a:endParaRPr lang="en-US"/>
          </a:p>
          <a:p>
            <a:endParaRPr lang="en-US" dirty="0"/>
          </a:p>
        </p:txBody>
      </p:sp>
    </p:spTree>
    <p:extLst>
      <p:ext uri="{BB962C8B-B14F-4D97-AF65-F5344CB8AC3E}">
        <p14:creationId xmlns:p14="http://schemas.microsoft.com/office/powerpoint/2010/main" val="234816097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hf hdr="0" dt="0"/>
  <p:txStyles>
    <p:titleStyle>
      <a:lvl1pPr algn="ctr" rtl="0" eaLnBrk="1" fontAlgn="base" hangingPunct="1">
        <a:spcBef>
          <a:spcPct val="0"/>
        </a:spcBef>
        <a:spcAft>
          <a:spcPct val="0"/>
        </a:spcAft>
        <a:defRPr sz="4400">
          <a:solidFill>
            <a:schemeClr val="bg1"/>
          </a:solidFill>
          <a:latin typeface="+mj-lt"/>
          <a:ea typeface="+mj-ea"/>
          <a:cs typeface="+mj-cs"/>
        </a:defRPr>
      </a:lvl1pPr>
      <a:lvl2pPr algn="ctr" rtl="0" eaLnBrk="1" fontAlgn="base" hangingPunct="1">
        <a:spcBef>
          <a:spcPct val="0"/>
        </a:spcBef>
        <a:spcAft>
          <a:spcPct val="0"/>
        </a:spcAft>
        <a:defRPr sz="4400">
          <a:solidFill>
            <a:schemeClr val="bg1"/>
          </a:solidFill>
          <a:latin typeface="Arial" charset="0"/>
        </a:defRPr>
      </a:lvl2pPr>
      <a:lvl3pPr algn="ctr" rtl="0" eaLnBrk="1" fontAlgn="base" hangingPunct="1">
        <a:spcBef>
          <a:spcPct val="0"/>
        </a:spcBef>
        <a:spcAft>
          <a:spcPct val="0"/>
        </a:spcAft>
        <a:defRPr sz="4400">
          <a:solidFill>
            <a:schemeClr val="bg1"/>
          </a:solidFill>
          <a:latin typeface="Arial" charset="0"/>
        </a:defRPr>
      </a:lvl3pPr>
      <a:lvl4pPr algn="ctr" rtl="0" eaLnBrk="1" fontAlgn="base" hangingPunct="1">
        <a:spcBef>
          <a:spcPct val="0"/>
        </a:spcBef>
        <a:spcAft>
          <a:spcPct val="0"/>
        </a:spcAft>
        <a:defRPr sz="4400">
          <a:solidFill>
            <a:schemeClr val="bg1"/>
          </a:solidFill>
          <a:latin typeface="Arial" charset="0"/>
        </a:defRPr>
      </a:lvl4pPr>
      <a:lvl5pPr algn="ctr" rtl="0" eaLnBrk="1" fontAlgn="base" hangingPunct="1">
        <a:spcBef>
          <a:spcPct val="0"/>
        </a:spcBef>
        <a:spcAft>
          <a:spcPct val="0"/>
        </a:spcAft>
        <a:defRPr sz="4400">
          <a:solidFill>
            <a:schemeClr val="bg1"/>
          </a:solidFill>
          <a:latin typeface="Arial" charset="0"/>
        </a:defRPr>
      </a:lvl5pPr>
      <a:lvl6pPr marL="457200" algn="ctr" rtl="0" eaLnBrk="1" fontAlgn="base" hangingPunct="1">
        <a:spcBef>
          <a:spcPct val="0"/>
        </a:spcBef>
        <a:spcAft>
          <a:spcPct val="0"/>
        </a:spcAft>
        <a:defRPr sz="4400">
          <a:solidFill>
            <a:schemeClr val="bg1"/>
          </a:solidFill>
          <a:latin typeface="Arial" charset="0"/>
        </a:defRPr>
      </a:lvl6pPr>
      <a:lvl7pPr marL="914400" algn="ctr" rtl="0" eaLnBrk="1" fontAlgn="base" hangingPunct="1">
        <a:spcBef>
          <a:spcPct val="0"/>
        </a:spcBef>
        <a:spcAft>
          <a:spcPct val="0"/>
        </a:spcAft>
        <a:defRPr sz="4400">
          <a:solidFill>
            <a:schemeClr val="bg1"/>
          </a:solidFill>
          <a:latin typeface="Arial" charset="0"/>
        </a:defRPr>
      </a:lvl7pPr>
      <a:lvl8pPr marL="1371600" algn="ctr" rtl="0" eaLnBrk="1" fontAlgn="base" hangingPunct="1">
        <a:spcBef>
          <a:spcPct val="0"/>
        </a:spcBef>
        <a:spcAft>
          <a:spcPct val="0"/>
        </a:spcAft>
        <a:defRPr sz="4400">
          <a:solidFill>
            <a:schemeClr val="bg1"/>
          </a:solidFill>
          <a:latin typeface="Arial" charset="0"/>
        </a:defRPr>
      </a:lvl8pPr>
      <a:lvl9pPr marL="1828800" algn="ctr" rtl="0" eaLnBrk="1" fontAlgn="base" hangingPunct="1">
        <a:spcBef>
          <a:spcPct val="0"/>
        </a:spcBef>
        <a:spcAft>
          <a:spcPct val="0"/>
        </a:spcAft>
        <a:defRPr sz="4400">
          <a:solidFill>
            <a:schemeClr val="bg1"/>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1" y="2362200"/>
            <a:ext cx="3352800" cy="3800745"/>
          </a:xfrm>
          <a:prstGeom prst="rect">
            <a:avLst/>
          </a:prstGeom>
        </p:spPr>
      </p:pic>
      <p:sp>
        <p:nvSpPr>
          <p:cNvPr id="15363" name="Rectangle 2"/>
          <p:cNvSpPr>
            <a:spLocks noGrp="1" noChangeArrowheads="1"/>
          </p:cNvSpPr>
          <p:nvPr>
            <p:ph type="ctrTitle"/>
          </p:nvPr>
        </p:nvSpPr>
        <p:spPr>
          <a:xfrm>
            <a:off x="0" y="0"/>
            <a:ext cx="9144000" cy="2362200"/>
          </a:xfrm>
          <a:solidFill>
            <a:srgbClr val="5F978D"/>
          </a:solidFill>
        </p:spPr>
        <p:txBody>
          <a:bodyPr/>
          <a:lstStyle/>
          <a:p>
            <a:pPr eaLnBrk="1" hangingPunct="1">
              <a:spcBef>
                <a:spcPct val="20000"/>
              </a:spcBef>
              <a:defRPr/>
            </a:pPr>
            <a:br>
              <a:rPr lang="en-US" sz="4000" dirty="0"/>
            </a:br>
            <a:r>
              <a:rPr lang="en-US" sz="4000" dirty="0">
                <a:latin typeface="Calibri" pitchFamily="34" charset="0"/>
                <a:cs typeface="Calibri" pitchFamily="34" charset="0"/>
              </a:rPr>
              <a:t>David M. Kroenke and David J. Auer</a:t>
            </a:r>
            <a:br>
              <a:rPr lang="en-US" sz="4000" dirty="0">
                <a:latin typeface="Calibri" pitchFamily="34" charset="0"/>
                <a:cs typeface="Calibri" pitchFamily="34" charset="0"/>
              </a:rPr>
            </a:br>
            <a:r>
              <a:rPr lang="en-US" sz="4000" dirty="0">
                <a:latin typeface="Calibri" pitchFamily="34" charset="0"/>
                <a:cs typeface="Calibri" pitchFamily="34" charset="0"/>
              </a:rPr>
              <a:t>Database Processing:</a:t>
            </a:r>
            <a:br>
              <a:rPr lang="en-US" sz="4000" dirty="0">
                <a:latin typeface="Calibri" pitchFamily="34" charset="0"/>
                <a:cs typeface="Calibri" pitchFamily="34" charset="0"/>
              </a:rPr>
            </a:br>
            <a:r>
              <a:rPr lang="en-US" sz="3200" dirty="0">
                <a:solidFill>
                  <a:schemeClr val="bg1">
                    <a:lumMod val="85000"/>
                  </a:schemeClr>
                </a:solidFill>
                <a:latin typeface="Calibri" pitchFamily="34" charset="0"/>
                <a:cs typeface="Calibri" pitchFamily="34" charset="0"/>
              </a:rPr>
              <a:t>Fundamentals, Design, and Implementation</a:t>
            </a:r>
            <a:br>
              <a:rPr lang="en-US" sz="4000" dirty="0">
                <a:solidFill>
                  <a:srgbClr val="B3B3B3"/>
                </a:solidFill>
                <a:latin typeface="Calibri" pitchFamily="34" charset="0"/>
                <a:cs typeface="Calibri" pitchFamily="34" charset="0"/>
              </a:rPr>
            </a:br>
            <a:endParaRPr lang="en-US" sz="4000" dirty="0">
              <a:latin typeface="Calibri" pitchFamily="34" charset="0"/>
              <a:cs typeface="Calibri" pitchFamily="34" charset="0"/>
            </a:endParaRPr>
          </a:p>
        </p:txBody>
      </p:sp>
      <p:sp>
        <p:nvSpPr>
          <p:cNvPr id="15362" name="Rectangle 5"/>
          <p:cNvSpPr>
            <a:spLocks noChangeArrowheads="1"/>
          </p:cNvSpPr>
          <p:nvPr/>
        </p:nvSpPr>
        <p:spPr bwMode="auto">
          <a:xfrm>
            <a:off x="3352800" y="2362200"/>
            <a:ext cx="5791200" cy="3810000"/>
          </a:xfrm>
          <a:prstGeom prst="rect">
            <a:avLst/>
          </a:prstGeom>
          <a:noFill/>
          <a:ln w="9525">
            <a:noFill/>
            <a:miter lim="800000"/>
            <a:headEnd/>
            <a:tailEnd/>
          </a:ln>
        </p:spPr>
        <p:txBody>
          <a:bodyPr/>
          <a:lstStyle/>
          <a:p>
            <a:pPr algn="ctr">
              <a:spcBef>
                <a:spcPct val="20000"/>
              </a:spcBef>
            </a:pPr>
            <a:endParaRPr lang="en-US" sz="1000" b="1" dirty="0">
              <a:solidFill>
                <a:srgbClr val="3399FF"/>
              </a:solidFill>
            </a:endParaRPr>
          </a:p>
          <a:p>
            <a:pPr algn="ctr">
              <a:spcBef>
                <a:spcPct val="20000"/>
              </a:spcBef>
            </a:pPr>
            <a:r>
              <a:rPr lang="en-US" sz="3600" b="1" dirty="0">
                <a:solidFill>
                  <a:srgbClr val="D57A15"/>
                </a:solidFill>
                <a:latin typeface="Calibri" pitchFamily="34" charset="0"/>
                <a:cs typeface="Calibri" pitchFamily="34" charset="0"/>
              </a:rPr>
              <a:t>Chapter Six:</a:t>
            </a:r>
          </a:p>
          <a:p>
            <a:pPr algn="ctr">
              <a:spcBef>
                <a:spcPct val="20000"/>
              </a:spcBef>
            </a:pPr>
            <a:r>
              <a:rPr lang="en-US" sz="4000" b="1" dirty="0">
                <a:solidFill>
                  <a:srgbClr val="5F978D"/>
                </a:solidFill>
                <a:latin typeface="Calibri" pitchFamily="34" charset="0"/>
                <a:cs typeface="Calibri" pitchFamily="34" charset="0"/>
              </a:rPr>
              <a:t>Transforming Data Models into</a:t>
            </a:r>
            <a:br>
              <a:rPr lang="en-US" sz="4000" b="1" dirty="0">
                <a:solidFill>
                  <a:srgbClr val="5F978D"/>
                </a:solidFill>
                <a:latin typeface="Calibri" pitchFamily="34" charset="0"/>
                <a:cs typeface="Calibri" pitchFamily="34" charset="0"/>
              </a:rPr>
            </a:br>
            <a:r>
              <a:rPr lang="en-US" sz="4000" b="1" dirty="0">
                <a:solidFill>
                  <a:srgbClr val="5F978D"/>
                </a:solidFill>
                <a:latin typeface="Calibri" pitchFamily="34" charset="0"/>
                <a:cs typeface="Calibri" pitchFamily="34" charset="0"/>
              </a:rPr>
              <a:t>Database Designs</a:t>
            </a:r>
            <a:endParaRPr lang="en-US" sz="4000" b="1" dirty="0"/>
          </a:p>
        </p:txBody>
      </p:sp>
      <p:sp>
        <p:nvSpPr>
          <p:cNvPr id="2055" name="Rectangle 7"/>
          <p:cNvSpPr>
            <a:spLocks noChangeArrowheads="1"/>
          </p:cNvSpPr>
          <p:nvPr/>
        </p:nvSpPr>
        <p:spPr bwMode="auto">
          <a:xfrm>
            <a:off x="457200" y="1524000"/>
            <a:ext cx="8001000" cy="1600200"/>
          </a:xfrm>
          <a:prstGeom prst="rect">
            <a:avLst/>
          </a:prstGeom>
          <a:noFill/>
          <a:ln w="9525">
            <a:noFill/>
            <a:miter lim="800000"/>
            <a:headEnd/>
            <a:tailEnd/>
          </a:ln>
          <a:effectLst/>
        </p:spPr>
        <p:txBody>
          <a:bodyPr/>
          <a:lstStyle/>
          <a:p>
            <a:pPr>
              <a:spcBef>
                <a:spcPct val="20000"/>
              </a:spcBef>
              <a:defRPr/>
            </a:pPr>
            <a:endParaRPr lang="en-US" sz="3200" dirty="0">
              <a:solidFill>
                <a:schemeClr val="bg2">
                  <a:lumMod val="60000"/>
                  <a:lumOff val="40000"/>
                </a:schemeClr>
              </a:solidFill>
              <a:cs typeface="+mn-cs"/>
            </a:endParaRPr>
          </a:p>
        </p:txBody>
      </p:sp>
      <p:cxnSp>
        <p:nvCxnSpPr>
          <p:cNvPr id="10" name="Straight Connector 9"/>
          <p:cNvCxnSpPr/>
          <p:nvPr/>
        </p:nvCxnSpPr>
        <p:spPr>
          <a:xfrm>
            <a:off x="0" y="2362200"/>
            <a:ext cx="9144000" cy="1588"/>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6170613"/>
            <a:ext cx="9144000" cy="1587"/>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923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z="4000"/>
              <a:t>Specify Column Properties:</a:t>
            </a:r>
            <a:br>
              <a:rPr lang="en-US" sz="4000"/>
            </a:br>
            <a:r>
              <a:rPr lang="en-US" sz="4000"/>
              <a:t>Data Constraints</a:t>
            </a:r>
          </a:p>
        </p:txBody>
      </p:sp>
      <p:sp>
        <p:nvSpPr>
          <p:cNvPr id="19459" name="Rectangle 3"/>
          <p:cNvSpPr>
            <a:spLocks noGrp="1" noChangeArrowheads="1"/>
          </p:cNvSpPr>
          <p:nvPr>
            <p:ph idx="1"/>
          </p:nvPr>
        </p:nvSpPr>
        <p:spPr>
          <a:xfrm>
            <a:off x="457200" y="1712845"/>
            <a:ext cx="8229600" cy="4525963"/>
          </a:xfrm>
        </p:spPr>
        <p:txBody>
          <a:bodyPr/>
          <a:lstStyle/>
          <a:p>
            <a:pPr eaLnBrk="1" hangingPunct="1">
              <a:lnSpc>
                <a:spcPct val="90000"/>
              </a:lnSpc>
              <a:buClr>
                <a:schemeClr val="tx1"/>
              </a:buClr>
            </a:pPr>
            <a:r>
              <a:rPr lang="en-US" sz="2800" b="1" dirty="0">
                <a:solidFill>
                  <a:srgbClr val="0099CC"/>
                </a:solidFill>
              </a:rPr>
              <a:t>Data constraints</a:t>
            </a:r>
            <a:r>
              <a:rPr lang="en-US" sz="2800" dirty="0"/>
              <a:t> are limitations on data values:</a:t>
            </a:r>
          </a:p>
          <a:p>
            <a:pPr lvl="1" eaLnBrk="1" hangingPunct="1">
              <a:lnSpc>
                <a:spcPct val="90000"/>
              </a:lnSpc>
              <a:buClr>
                <a:schemeClr val="tx1"/>
              </a:buClr>
            </a:pPr>
            <a:r>
              <a:rPr lang="en-US" sz="2400" b="1" dirty="0">
                <a:solidFill>
                  <a:srgbClr val="0099CC"/>
                </a:solidFill>
              </a:rPr>
              <a:t>Domain constraint</a:t>
            </a:r>
            <a:r>
              <a:rPr lang="en-US" sz="2400" dirty="0">
                <a:cs typeface="Arial" panose="020B0604020202020204" pitchFamily="34" charset="0"/>
              </a:rPr>
              <a:t>—c</a:t>
            </a:r>
            <a:r>
              <a:rPr lang="en-US" sz="2400" dirty="0"/>
              <a:t>olumn values must be in a given set of specific values.</a:t>
            </a:r>
          </a:p>
          <a:p>
            <a:pPr lvl="1" eaLnBrk="1" hangingPunct="1">
              <a:lnSpc>
                <a:spcPct val="90000"/>
              </a:lnSpc>
              <a:buClr>
                <a:schemeClr val="tx1"/>
              </a:buClr>
            </a:pPr>
            <a:r>
              <a:rPr lang="en-US" sz="2400" b="1" dirty="0">
                <a:solidFill>
                  <a:srgbClr val="0099CC"/>
                </a:solidFill>
              </a:rPr>
              <a:t>Range constraint</a:t>
            </a:r>
            <a:r>
              <a:rPr lang="en-US" sz="2400" dirty="0">
                <a:cs typeface="Arial" panose="020B0604020202020204" pitchFamily="34" charset="0"/>
              </a:rPr>
              <a:t>—c</a:t>
            </a:r>
            <a:r>
              <a:rPr lang="en-US" sz="2400" dirty="0"/>
              <a:t>olumn values must be within a given range of values.</a:t>
            </a:r>
          </a:p>
          <a:p>
            <a:pPr lvl="1" eaLnBrk="1" hangingPunct="1">
              <a:lnSpc>
                <a:spcPct val="90000"/>
              </a:lnSpc>
              <a:buClr>
                <a:schemeClr val="tx1"/>
              </a:buClr>
            </a:pPr>
            <a:r>
              <a:rPr lang="en-US" sz="2400" b="1" dirty="0" err="1">
                <a:solidFill>
                  <a:srgbClr val="0099CC"/>
                </a:solidFill>
              </a:rPr>
              <a:t>Intrarelation</a:t>
            </a:r>
            <a:r>
              <a:rPr lang="en-US" sz="2400" b="1" dirty="0">
                <a:solidFill>
                  <a:srgbClr val="0099CC"/>
                </a:solidFill>
              </a:rPr>
              <a:t> constraint</a:t>
            </a:r>
            <a:r>
              <a:rPr lang="en-US" sz="2400" dirty="0">
                <a:cs typeface="Arial" panose="020B0604020202020204" pitchFamily="34" charset="0"/>
              </a:rPr>
              <a:t>—c</a:t>
            </a:r>
            <a:r>
              <a:rPr lang="en-US" sz="2400" dirty="0"/>
              <a:t>olumn values are limited by comparison to values in other columns in the </a:t>
            </a:r>
            <a:r>
              <a:rPr lang="en-US" sz="2400" i="1" dirty="0"/>
              <a:t>same</a:t>
            </a:r>
            <a:r>
              <a:rPr lang="en-US" sz="2400" dirty="0"/>
              <a:t> table.</a:t>
            </a:r>
          </a:p>
          <a:p>
            <a:pPr lvl="1" eaLnBrk="1" hangingPunct="1">
              <a:lnSpc>
                <a:spcPct val="90000"/>
              </a:lnSpc>
              <a:buClr>
                <a:schemeClr val="tx1"/>
              </a:buClr>
            </a:pPr>
            <a:r>
              <a:rPr lang="en-US" sz="2400" b="1" dirty="0">
                <a:solidFill>
                  <a:srgbClr val="0099CC"/>
                </a:solidFill>
              </a:rPr>
              <a:t>Interrelation constraint</a:t>
            </a:r>
            <a:r>
              <a:rPr lang="en-US" sz="2400" dirty="0">
                <a:cs typeface="Arial" panose="020B0604020202020204" pitchFamily="34" charset="0"/>
              </a:rPr>
              <a:t>—c</a:t>
            </a:r>
            <a:r>
              <a:rPr lang="en-US" sz="2400" dirty="0"/>
              <a:t>olumn values are limited by comparison to values in other columns in </a:t>
            </a:r>
            <a:r>
              <a:rPr lang="en-US" sz="2400" i="1" dirty="0"/>
              <a:t>other</a:t>
            </a:r>
            <a:r>
              <a:rPr lang="en-US" sz="2400" dirty="0"/>
              <a:t> tables (referential integrity constraints on foreign keys).</a:t>
            </a:r>
          </a:p>
        </p:txBody>
      </p:sp>
      <p:sp>
        <p:nvSpPr>
          <p:cNvPr id="5" name="Footer Placeholder 4"/>
          <p:cNvSpPr>
            <a:spLocks noGrp="1"/>
          </p:cNvSpPr>
          <p:nvPr>
            <p:ph type="ftr" sz="quarter" idx="10"/>
          </p:nvPr>
        </p:nvSpPr>
        <p:spPr/>
        <p:txBody>
          <a:bodyPr/>
          <a:lstStyle/>
          <a:p>
            <a:pPr>
              <a:defRPr/>
            </a:pPr>
            <a:r>
              <a:rPr lang="en-US">
                <a:solidFill>
                  <a:srgbClr val="D57A15"/>
                </a:solidFill>
              </a:rPr>
              <a:t>KROENKE AND AUER - DATABASE PROCESSING, 14th Edition  © 2016 Pearson Education, Inc.</a:t>
            </a:r>
            <a:endParaRPr lang="en-US" dirty="0">
              <a:solidFill>
                <a:srgbClr val="5F978D"/>
              </a:solidFill>
            </a:endParaRPr>
          </a:p>
        </p:txBody>
      </p:sp>
      <p:sp>
        <p:nvSpPr>
          <p:cNvPr id="2" name="Slide Number Placeholder 1"/>
          <p:cNvSpPr>
            <a:spLocks noGrp="1"/>
          </p:cNvSpPr>
          <p:nvPr>
            <p:ph type="sldNum" sz="quarter" idx="11"/>
          </p:nvPr>
        </p:nvSpPr>
        <p:spPr/>
        <p:txBody>
          <a:bodyPr/>
          <a:lstStyle/>
          <a:p>
            <a:r>
              <a:rPr lang="en-US"/>
              <a:t>6-</a:t>
            </a:r>
            <a:fld id="{08EC423A-FB4B-4780-ACD4-743D61FFEEED}" type="slidenum">
              <a:rPr lang="en-US" smtClean="0"/>
              <a:pPr/>
              <a:t>10</a:t>
            </a:fld>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4000" dirty="0"/>
              <a:t>Create Relationships:</a:t>
            </a:r>
            <a:br>
              <a:rPr lang="en-US" sz="4000" dirty="0"/>
            </a:br>
            <a:r>
              <a:rPr lang="en-US" sz="3600" dirty="0"/>
              <a:t>1:1 Strong Entity Relationships I</a:t>
            </a:r>
            <a:endParaRPr lang="en-US" sz="4000" dirty="0"/>
          </a:p>
        </p:txBody>
      </p:sp>
      <p:sp>
        <p:nvSpPr>
          <p:cNvPr id="21507" name="Rectangle 3"/>
          <p:cNvSpPr>
            <a:spLocks noGrp="1" noChangeArrowheads="1"/>
          </p:cNvSpPr>
          <p:nvPr>
            <p:ph idx="1"/>
          </p:nvPr>
        </p:nvSpPr>
        <p:spPr>
          <a:xfrm>
            <a:off x="457200" y="1905000"/>
            <a:ext cx="8001000" cy="2895600"/>
          </a:xfrm>
        </p:spPr>
        <p:txBody>
          <a:bodyPr/>
          <a:lstStyle/>
          <a:p>
            <a:pPr marL="0" indent="0" eaLnBrk="1" hangingPunct="1">
              <a:buNone/>
            </a:pPr>
            <a:r>
              <a:rPr lang="en-US" sz="2800" dirty="0"/>
              <a:t>Place the </a:t>
            </a:r>
            <a:r>
              <a:rPr lang="en-US" sz="2800" b="1" dirty="0">
                <a:solidFill>
                  <a:srgbClr val="0099CC"/>
                </a:solidFill>
              </a:rPr>
              <a:t>primary key </a:t>
            </a:r>
            <a:r>
              <a:rPr lang="en-US" sz="2800" dirty="0"/>
              <a:t>of one entity in the other entity as a </a:t>
            </a:r>
            <a:r>
              <a:rPr lang="en-US" sz="2800" b="1" dirty="0">
                <a:solidFill>
                  <a:srgbClr val="0099CC"/>
                </a:solidFill>
              </a:rPr>
              <a:t>foreign key</a:t>
            </a:r>
            <a:r>
              <a:rPr lang="en-US" sz="2800" dirty="0"/>
              <a:t>.</a:t>
            </a:r>
          </a:p>
          <a:p>
            <a:pPr marL="0" indent="0" eaLnBrk="1" hangingPunct="1">
              <a:buNone/>
            </a:pPr>
            <a:endParaRPr lang="en-US" sz="2800" dirty="0"/>
          </a:p>
          <a:p>
            <a:pPr lvl="1" eaLnBrk="1" hangingPunct="1"/>
            <a:r>
              <a:rPr lang="en-US" sz="2000" dirty="0"/>
              <a:t>Either design will work</a:t>
            </a:r>
            <a:r>
              <a:rPr lang="en-US" sz="2000" dirty="0">
                <a:cs typeface="Arial" panose="020B0604020202020204" pitchFamily="34" charset="0"/>
              </a:rPr>
              <a:t> </a:t>
            </a:r>
            <a:endParaRPr lang="en-US" sz="2000" dirty="0"/>
          </a:p>
          <a:p>
            <a:pPr lvl="1" eaLnBrk="1" hangingPunct="1"/>
            <a:r>
              <a:rPr lang="en-US" sz="2000" dirty="0"/>
              <a:t>Minimum cardinality considerations may be important.</a:t>
            </a:r>
          </a:p>
          <a:p>
            <a:pPr marL="914400" lvl="2" indent="0" eaLnBrk="1" hangingPunct="1">
              <a:buNone/>
            </a:pPr>
            <a:r>
              <a:rPr lang="en-US" sz="1800" dirty="0"/>
              <a:t>.</a:t>
            </a:r>
          </a:p>
        </p:txBody>
      </p:sp>
      <p:sp>
        <p:nvSpPr>
          <p:cNvPr id="5" name="Footer Placeholder 4"/>
          <p:cNvSpPr>
            <a:spLocks noGrp="1"/>
          </p:cNvSpPr>
          <p:nvPr>
            <p:ph type="ftr" sz="quarter" idx="10"/>
          </p:nvPr>
        </p:nvSpPr>
        <p:spPr/>
        <p:txBody>
          <a:bodyPr/>
          <a:lstStyle/>
          <a:p>
            <a:pPr>
              <a:defRPr/>
            </a:pPr>
            <a:r>
              <a:rPr lang="en-US">
                <a:solidFill>
                  <a:srgbClr val="D57A15"/>
                </a:solidFill>
              </a:rPr>
              <a:t>KROENKE AND AUER - DATABASE PROCESSING, 14th Edition  © 2016 Pearson Education, Inc.</a:t>
            </a:r>
            <a:endParaRPr lang="en-US" dirty="0">
              <a:solidFill>
                <a:srgbClr val="5F978D"/>
              </a:solidFill>
            </a:endParaRPr>
          </a:p>
        </p:txBody>
      </p:sp>
      <p:sp>
        <p:nvSpPr>
          <p:cNvPr id="2" name="Slide Number Placeholder 1"/>
          <p:cNvSpPr>
            <a:spLocks noGrp="1"/>
          </p:cNvSpPr>
          <p:nvPr>
            <p:ph type="sldNum" sz="quarter" idx="11"/>
          </p:nvPr>
        </p:nvSpPr>
        <p:spPr/>
        <p:txBody>
          <a:bodyPr/>
          <a:lstStyle/>
          <a:p>
            <a:r>
              <a:rPr lang="en-US"/>
              <a:t>6-</a:t>
            </a:r>
            <a:fld id="{08EC423A-FB4B-4780-ACD4-743D61FFEEED}" type="slidenum">
              <a:rPr lang="en-US" smtClean="0"/>
              <a:pPr/>
              <a:t>11</a:t>
            </a:fld>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14857" y="1524000"/>
            <a:ext cx="6114286" cy="4638095"/>
          </a:xfrm>
          <a:prstGeom prst="rect">
            <a:avLst/>
          </a:prstGeom>
        </p:spPr>
      </p:pic>
      <p:sp>
        <p:nvSpPr>
          <p:cNvPr id="22530" name="Rectangle 2"/>
          <p:cNvSpPr>
            <a:spLocks noGrp="1" noChangeArrowheads="1"/>
          </p:cNvSpPr>
          <p:nvPr>
            <p:ph type="title"/>
          </p:nvPr>
        </p:nvSpPr>
        <p:spPr/>
        <p:txBody>
          <a:bodyPr/>
          <a:lstStyle/>
          <a:p>
            <a:pPr eaLnBrk="1" hangingPunct="1"/>
            <a:r>
              <a:rPr lang="en-US" sz="4000" dirty="0"/>
              <a:t>Relationships:</a:t>
            </a:r>
            <a:br>
              <a:rPr lang="en-US" sz="4000" dirty="0"/>
            </a:br>
            <a:r>
              <a:rPr lang="en-US" sz="3600" dirty="0"/>
              <a:t>1:1 Strong Entity Relationships II</a:t>
            </a:r>
            <a:endParaRPr lang="en-US" sz="4000" dirty="0"/>
          </a:p>
        </p:txBody>
      </p:sp>
      <p:sp>
        <p:nvSpPr>
          <p:cNvPr id="5" name="Footer Placeholder 4"/>
          <p:cNvSpPr>
            <a:spLocks noGrp="1"/>
          </p:cNvSpPr>
          <p:nvPr>
            <p:ph type="ftr" sz="quarter" idx="10"/>
          </p:nvPr>
        </p:nvSpPr>
        <p:spPr/>
        <p:txBody>
          <a:bodyPr/>
          <a:lstStyle/>
          <a:p>
            <a:pPr>
              <a:defRPr/>
            </a:pPr>
            <a:r>
              <a:rPr lang="en-US">
                <a:solidFill>
                  <a:srgbClr val="D57A15"/>
                </a:solidFill>
              </a:rPr>
              <a:t>KROENKE AND AUER - DATABASE PROCESSING, 14th Edition  ©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r>
              <a:rPr lang="en-US"/>
              <a:t>6-</a:t>
            </a:r>
            <a:fld id="{08EC423A-FB4B-4780-ACD4-743D61FFEEED}" type="slidenum">
              <a:rPr lang="en-US" smtClean="0"/>
              <a:pPr/>
              <a:t>12</a:t>
            </a:fld>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4000" dirty="0"/>
              <a:t>Relationships:</a:t>
            </a:r>
            <a:br>
              <a:rPr lang="en-US" sz="4000" dirty="0"/>
            </a:br>
            <a:r>
              <a:rPr lang="en-US" sz="3600" dirty="0"/>
              <a:t>1:N Strong Entity Relationships I</a:t>
            </a:r>
            <a:endParaRPr lang="en-US" sz="4000" dirty="0"/>
          </a:p>
        </p:txBody>
      </p:sp>
      <p:sp>
        <p:nvSpPr>
          <p:cNvPr id="23555" name="Rectangle 3"/>
          <p:cNvSpPr>
            <a:spLocks noGrp="1" noChangeArrowheads="1"/>
          </p:cNvSpPr>
          <p:nvPr>
            <p:ph idx="1"/>
          </p:nvPr>
        </p:nvSpPr>
        <p:spPr>
          <a:xfrm>
            <a:off x="457200" y="1981200"/>
            <a:ext cx="8229600" cy="4144963"/>
          </a:xfrm>
        </p:spPr>
        <p:txBody>
          <a:bodyPr/>
          <a:lstStyle/>
          <a:p>
            <a:pPr eaLnBrk="1" hangingPunct="1"/>
            <a:r>
              <a:rPr lang="en-US" dirty="0"/>
              <a:t>Place the </a:t>
            </a:r>
            <a:r>
              <a:rPr lang="en-US" b="1" dirty="0">
                <a:solidFill>
                  <a:srgbClr val="0099CC"/>
                </a:solidFill>
              </a:rPr>
              <a:t>primary key </a:t>
            </a:r>
            <a:r>
              <a:rPr lang="en-US" dirty="0"/>
              <a:t>of the table on the </a:t>
            </a:r>
            <a:r>
              <a:rPr lang="en-US" i="1" dirty="0">
                <a:solidFill>
                  <a:srgbClr val="0099CC"/>
                </a:solidFill>
              </a:rPr>
              <a:t>one side </a:t>
            </a:r>
            <a:r>
              <a:rPr lang="en-US" dirty="0"/>
              <a:t>of the relationship into the table on the </a:t>
            </a:r>
            <a:r>
              <a:rPr lang="en-US" i="1" dirty="0">
                <a:solidFill>
                  <a:srgbClr val="0099CC"/>
                </a:solidFill>
              </a:rPr>
              <a:t>many side </a:t>
            </a:r>
            <a:r>
              <a:rPr lang="en-US" dirty="0"/>
              <a:t>of the relationship as the </a:t>
            </a:r>
            <a:r>
              <a:rPr lang="en-US" b="1" dirty="0">
                <a:solidFill>
                  <a:srgbClr val="0099CC"/>
                </a:solidFill>
              </a:rPr>
              <a:t>foreign key</a:t>
            </a:r>
            <a:r>
              <a:rPr lang="en-US" dirty="0"/>
              <a:t>.</a:t>
            </a:r>
          </a:p>
        </p:txBody>
      </p:sp>
      <p:sp>
        <p:nvSpPr>
          <p:cNvPr id="5" name="Footer Placeholder 4"/>
          <p:cNvSpPr>
            <a:spLocks noGrp="1"/>
          </p:cNvSpPr>
          <p:nvPr>
            <p:ph type="ftr" sz="quarter" idx="10"/>
          </p:nvPr>
        </p:nvSpPr>
        <p:spPr/>
        <p:txBody>
          <a:bodyPr/>
          <a:lstStyle/>
          <a:p>
            <a:pPr>
              <a:defRPr/>
            </a:pPr>
            <a:r>
              <a:rPr lang="en-US">
                <a:solidFill>
                  <a:srgbClr val="D57A15"/>
                </a:solidFill>
              </a:rPr>
              <a:t>KROENKE AND AUER - DATABASE PROCESSING, 14th Edition  © 2016 Pearson Education, Inc.</a:t>
            </a:r>
            <a:endParaRPr lang="en-US" dirty="0">
              <a:solidFill>
                <a:srgbClr val="5F978D"/>
              </a:solidFill>
            </a:endParaRPr>
          </a:p>
        </p:txBody>
      </p:sp>
      <p:sp>
        <p:nvSpPr>
          <p:cNvPr id="2" name="Slide Number Placeholder 1"/>
          <p:cNvSpPr>
            <a:spLocks noGrp="1"/>
          </p:cNvSpPr>
          <p:nvPr>
            <p:ph type="sldNum" sz="quarter" idx="11"/>
          </p:nvPr>
        </p:nvSpPr>
        <p:spPr/>
        <p:txBody>
          <a:bodyPr/>
          <a:lstStyle/>
          <a:p>
            <a:r>
              <a:rPr lang="en-US"/>
              <a:t>6-</a:t>
            </a:r>
            <a:fld id="{08EC423A-FB4B-4780-ACD4-743D61FFEEED}" type="slidenum">
              <a:rPr lang="en-US" smtClean="0"/>
              <a:pPr/>
              <a:t>13</a:t>
            </a:fld>
            <a:endParaRPr 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4000" dirty="0"/>
              <a:t>Relationships:</a:t>
            </a:r>
            <a:br>
              <a:rPr lang="en-US" sz="4000" dirty="0"/>
            </a:br>
            <a:r>
              <a:rPr lang="en-US" sz="3600" dirty="0"/>
              <a:t>1:N Strong Entity Relationships II</a:t>
            </a:r>
            <a:endParaRPr lang="en-US" sz="4000" dirty="0"/>
          </a:p>
        </p:txBody>
      </p:sp>
      <p:sp>
        <p:nvSpPr>
          <p:cNvPr id="5" name="Footer Placeholder 4"/>
          <p:cNvSpPr>
            <a:spLocks noGrp="1"/>
          </p:cNvSpPr>
          <p:nvPr>
            <p:ph type="ftr" sz="quarter" idx="10"/>
          </p:nvPr>
        </p:nvSpPr>
        <p:spPr/>
        <p:txBody>
          <a:bodyPr/>
          <a:lstStyle/>
          <a:p>
            <a:pPr>
              <a:defRPr/>
            </a:pPr>
            <a:r>
              <a:rPr lang="en-US">
                <a:solidFill>
                  <a:srgbClr val="D57A15"/>
                </a:solidFill>
              </a:rPr>
              <a:t>KROENKE AND AUER - DATABASE PROCESSING, 14th Edition  © 2016 Pearson Education, Inc.</a:t>
            </a:r>
            <a:endParaRPr lang="en-US" dirty="0">
              <a:solidFill>
                <a:srgbClr val="5F978D"/>
              </a:solidFill>
            </a:endParaRPr>
          </a:p>
        </p:txBody>
      </p:sp>
      <p:pic>
        <p:nvPicPr>
          <p:cNvPr id="2" name="Picture 1"/>
          <p:cNvPicPr>
            <a:picLocks noChangeAspect="1"/>
          </p:cNvPicPr>
          <p:nvPr/>
        </p:nvPicPr>
        <p:blipFill>
          <a:blip r:embed="rId3"/>
          <a:stretch>
            <a:fillRect/>
          </a:stretch>
        </p:blipFill>
        <p:spPr>
          <a:xfrm>
            <a:off x="1652785" y="1515871"/>
            <a:ext cx="5762229" cy="4637470"/>
          </a:xfrm>
          <a:prstGeom prst="rect">
            <a:avLst/>
          </a:prstGeom>
        </p:spPr>
      </p:pic>
      <p:sp>
        <p:nvSpPr>
          <p:cNvPr id="4" name="Slide Number Placeholder 3"/>
          <p:cNvSpPr>
            <a:spLocks noGrp="1"/>
          </p:cNvSpPr>
          <p:nvPr>
            <p:ph type="sldNum" sz="quarter" idx="11"/>
          </p:nvPr>
        </p:nvSpPr>
        <p:spPr/>
        <p:txBody>
          <a:bodyPr/>
          <a:lstStyle/>
          <a:p>
            <a:r>
              <a:rPr lang="en-US"/>
              <a:t>6-</a:t>
            </a:r>
            <a:fld id="{08EC423A-FB4B-4780-ACD4-743D61FFEEED}" type="slidenum">
              <a:rPr lang="en-US" smtClean="0"/>
              <a:pPr/>
              <a:t>14</a:t>
            </a:fld>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73028" y="3360420"/>
            <a:ext cx="6597943" cy="2514600"/>
          </a:xfrm>
          <a:prstGeom prst="rect">
            <a:avLst/>
          </a:prstGeom>
        </p:spPr>
      </p:pic>
      <p:sp>
        <p:nvSpPr>
          <p:cNvPr id="25602" name="Rectangle 2"/>
          <p:cNvSpPr>
            <a:spLocks noGrp="1" noChangeArrowheads="1"/>
          </p:cNvSpPr>
          <p:nvPr>
            <p:ph type="title"/>
          </p:nvPr>
        </p:nvSpPr>
        <p:spPr/>
        <p:txBody>
          <a:bodyPr/>
          <a:lstStyle/>
          <a:p>
            <a:pPr eaLnBrk="1" hangingPunct="1"/>
            <a:r>
              <a:rPr lang="en-US" sz="4000" dirty="0"/>
              <a:t>Relationships:</a:t>
            </a:r>
            <a:br>
              <a:rPr lang="en-US" sz="4000" dirty="0"/>
            </a:br>
            <a:r>
              <a:rPr lang="en-US" sz="3600" dirty="0"/>
              <a:t>N:M Strong Entity Relationships I</a:t>
            </a:r>
            <a:endParaRPr lang="en-US" sz="4000" dirty="0"/>
          </a:p>
        </p:txBody>
      </p:sp>
      <p:sp>
        <p:nvSpPr>
          <p:cNvPr id="25603" name="Rectangle 3"/>
          <p:cNvSpPr>
            <a:spLocks noGrp="1" noChangeArrowheads="1"/>
          </p:cNvSpPr>
          <p:nvPr>
            <p:ph type="body" sz="half" idx="1"/>
          </p:nvPr>
        </p:nvSpPr>
        <p:spPr>
          <a:xfrm>
            <a:off x="457200" y="1600200"/>
            <a:ext cx="8229600" cy="1752600"/>
          </a:xfrm>
        </p:spPr>
        <p:txBody>
          <a:bodyPr/>
          <a:lstStyle/>
          <a:p>
            <a:pPr eaLnBrk="1" hangingPunct="1">
              <a:lnSpc>
                <a:spcPct val="90000"/>
              </a:lnSpc>
            </a:pPr>
            <a:r>
              <a:rPr lang="en-US" sz="2800" dirty="0"/>
              <a:t>In an N:M strong entity relationship there is </a:t>
            </a:r>
            <a:r>
              <a:rPr lang="en-US" sz="2800" i="1" dirty="0">
                <a:solidFill>
                  <a:srgbClr val="0099CC"/>
                </a:solidFill>
              </a:rPr>
              <a:t>no place for the foreign key in either table</a:t>
            </a:r>
            <a:r>
              <a:rPr lang="en-US" sz="2800" dirty="0"/>
              <a:t>.</a:t>
            </a:r>
          </a:p>
          <a:p>
            <a:pPr lvl="1" eaLnBrk="1" hangingPunct="1">
              <a:lnSpc>
                <a:spcPct val="90000"/>
              </a:lnSpc>
            </a:pPr>
            <a:r>
              <a:rPr lang="en-US" sz="2400" dirty="0"/>
              <a:t>A COMPANY may supply many PARTs.</a:t>
            </a:r>
          </a:p>
          <a:p>
            <a:pPr lvl="1" eaLnBrk="1" hangingPunct="1">
              <a:lnSpc>
                <a:spcPct val="90000"/>
              </a:lnSpc>
            </a:pPr>
            <a:r>
              <a:rPr lang="en-US" sz="2400" dirty="0"/>
              <a:t>A PART may be supplied by many COMPANYs.</a:t>
            </a:r>
          </a:p>
        </p:txBody>
      </p:sp>
      <p:sp>
        <p:nvSpPr>
          <p:cNvPr id="5" name="Footer Placeholder 4"/>
          <p:cNvSpPr>
            <a:spLocks noGrp="1"/>
          </p:cNvSpPr>
          <p:nvPr>
            <p:ph type="ftr" sz="quarter" idx="10"/>
          </p:nvPr>
        </p:nvSpPr>
        <p:spPr/>
        <p:txBody>
          <a:bodyPr/>
          <a:lstStyle/>
          <a:p>
            <a:pPr>
              <a:defRPr/>
            </a:pPr>
            <a:r>
              <a:rPr lang="en-US">
                <a:solidFill>
                  <a:srgbClr val="D57A15"/>
                </a:solidFill>
              </a:rPr>
              <a:t>KROENKE AND AUER - DATABASE PROCESSING, 14th Edition  ©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r>
              <a:rPr lang="en-US"/>
              <a:t>6-</a:t>
            </a:r>
            <a:fld id="{DB1B2183-3ED5-48DA-93A9-0F6793F71432}" type="slidenum">
              <a:rPr lang="en-US" smtClean="0"/>
              <a:pPr/>
              <a:t>15</a:t>
            </a:fld>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4000" dirty="0"/>
              <a:t>Relationships:</a:t>
            </a:r>
            <a:br>
              <a:rPr lang="en-US" sz="4000" dirty="0"/>
            </a:br>
            <a:r>
              <a:rPr lang="en-US" sz="3600" dirty="0"/>
              <a:t>N:M Strong Entity Relationships II</a:t>
            </a:r>
            <a:endParaRPr lang="en-US" sz="4000" dirty="0"/>
          </a:p>
        </p:txBody>
      </p:sp>
      <p:sp>
        <p:nvSpPr>
          <p:cNvPr id="26627" name="Rectangle 3"/>
          <p:cNvSpPr>
            <a:spLocks noGrp="1" noChangeArrowheads="1"/>
          </p:cNvSpPr>
          <p:nvPr>
            <p:ph idx="1"/>
          </p:nvPr>
        </p:nvSpPr>
        <p:spPr/>
        <p:txBody>
          <a:bodyPr/>
          <a:lstStyle/>
          <a:p>
            <a:pPr eaLnBrk="1" hangingPunct="1"/>
            <a:r>
              <a:rPr lang="en-US" sz="2800" dirty="0"/>
              <a:t>The solution is to create a </a:t>
            </a:r>
            <a:r>
              <a:rPr lang="en-US" sz="2800" b="1" dirty="0">
                <a:solidFill>
                  <a:srgbClr val="0099CC"/>
                </a:solidFill>
              </a:rPr>
              <a:t>new table</a:t>
            </a:r>
            <a:r>
              <a:rPr lang="en-US" sz="2800" dirty="0">
                <a:solidFill>
                  <a:srgbClr val="0099CC"/>
                </a:solidFill>
              </a:rPr>
              <a:t> </a:t>
            </a:r>
            <a:r>
              <a:rPr lang="en-US" sz="2800" dirty="0"/>
              <a:t>that stores data about the corresponding rows from each entity.</a:t>
            </a:r>
          </a:p>
          <a:p>
            <a:pPr eaLnBrk="1" hangingPunct="1"/>
            <a:r>
              <a:rPr lang="en-US" sz="2800" dirty="0"/>
              <a:t>The table consists only of the </a:t>
            </a:r>
            <a:r>
              <a:rPr lang="en-US" sz="2800" i="1" dirty="0">
                <a:solidFill>
                  <a:srgbClr val="0099CC"/>
                </a:solidFill>
              </a:rPr>
              <a:t>primary keys of each table </a:t>
            </a:r>
            <a:r>
              <a:rPr lang="en-US" sz="2800" dirty="0"/>
              <a:t>which form a </a:t>
            </a:r>
            <a:r>
              <a:rPr lang="en-US" sz="2800" i="1" dirty="0">
                <a:solidFill>
                  <a:srgbClr val="0099CC"/>
                </a:solidFill>
              </a:rPr>
              <a:t>composite primary key</a:t>
            </a:r>
            <a:r>
              <a:rPr lang="en-US" sz="2800" dirty="0"/>
              <a:t>.</a:t>
            </a:r>
          </a:p>
          <a:p>
            <a:pPr eaLnBrk="1" hangingPunct="1"/>
            <a:r>
              <a:rPr lang="en-US" sz="2800" dirty="0"/>
              <a:t>Each table’s primary key becomes a </a:t>
            </a:r>
            <a:r>
              <a:rPr lang="en-US" sz="2800" i="1" dirty="0">
                <a:solidFill>
                  <a:srgbClr val="0099CC"/>
                </a:solidFill>
              </a:rPr>
              <a:t>foreign key </a:t>
            </a:r>
            <a:r>
              <a:rPr lang="en-US" sz="2800" dirty="0"/>
              <a:t>linking back to that table.</a:t>
            </a:r>
          </a:p>
          <a:p>
            <a:pPr eaLnBrk="1" hangingPunct="1">
              <a:buFontTx/>
              <a:buNone/>
            </a:pPr>
            <a:endParaRPr lang="en-US" sz="1100" dirty="0">
              <a:solidFill>
                <a:srgbClr val="0066FF"/>
              </a:solidFill>
            </a:endParaRPr>
          </a:p>
          <a:p>
            <a:pPr eaLnBrk="1" hangingPunct="1">
              <a:buFontTx/>
              <a:buNone/>
            </a:pPr>
            <a:r>
              <a:rPr lang="en-US" sz="2000" dirty="0">
                <a:solidFill>
                  <a:srgbClr val="0066FF"/>
                </a:solidFill>
              </a:rPr>
              <a:t>		</a:t>
            </a:r>
            <a:r>
              <a:rPr lang="en-US" sz="2000" b="1" dirty="0">
                <a:solidFill>
                  <a:srgbClr val="0099CC"/>
                </a:solidFill>
              </a:rPr>
              <a:t>COMPANY_PART_INT (</a:t>
            </a:r>
            <a:r>
              <a:rPr lang="en-US" sz="2000" b="1" i="1" u="sng" dirty="0" err="1">
                <a:solidFill>
                  <a:srgbClr val="0099CC"/>
                </a:solidFill>
              </a:rPr>
              <a:t>CompanyName</a:t>
            </a:r>
            <a:r>
              <a:rPr lang="en-US" sz="2000" b="1" dirty="0">
                <a:solidFill>
                  <a:srgbClr val="0099CC"/>
                </a:solidFill>
              </a:rPr>
              <a:t>, </a:t>
            </a:r>
            <a:r>
              <a:rPr lang="en-US" sz="2000" b="1" i="1" u="sng" dirty="0" err="1">
                <a:solidFill>
                  <a:srgbClr val="0099CC"/>
                </a:solidFill>
              </a:rPr>
              <a:t>PartNumber</a:t>
            </a:r>
            <a:r>
              <a:rPr lang="en-US" sz="2000" b="1" dirty="0">
                <a:solidFill>
                  <a:srgbClr val="0099CC"/>
                </a:solidFill>
              </a:rPr>
              <a:t>)</a:t>
            </a:r>
          </a:p>
        </p:txBody>
      </p:sp>
      <p:sp>
        <p:nvSpPr>
          <p:cNvPr id="5" name="Footer Placeholder 4"/>
          <p:cNvSpPr>
            <a:spLocks noGrp="1"/>
          </p:cNvSpPr>
          <p:nvPr>
            <p:ph type="ftr" sz="quarter" idx="10"/>
          </p:nvPr>
        </p:nvSpPr>
        <p:spPr/>
        <p:txBody>
          <a:bodyPr/>
          <a:lstStyle/>
          <a:p>
            <a:pPr>
              <a:defRPr/>
            </a:pPr>
            <a:r>
              <a:rPr lang="en-US">
                <a:solidFill>
                  <a:srgbClr val="D57A15"/>
                </a:solidFill>
              </a:rPr>
              <a:t>KROENKE AND AUER - DATABASE PROCESSING, 14th Edition  © 2016 Pearson Education, Inc.</a:t>
            </a:r>
            <a:endParaRPr lang="en-US" dirty="0">
              <a:solidFill>
                <a:srgbClr val="5F978D"/>
              </a:solidFill>
            </a:endParaRPr>
          </a:p>
        </p:txBody>
      </p:sp>
      <p:sp>
        <p:nvSpPr>
          <p:cNvPr id="2" name="Slide Number Placeholder 1"/>
          <p:cNvSpPr>
            <a:spLocks noGrp="1"/>
          </p:cNvSpPr>
          <p:nvPr>
            <p:ph type="sldNum" sz="quarter" idx="11"/>
          </p:nvPr>
        </p:nvSpPr>
        <p:spPr/>
        <p:txBody>
          <a:bodyPr/>
          <a:lstStyle/>
          <a:p>
            <a:r>
              <a:rPr lang="en-US"/>
              <a:t>6-</a:t>
            </a:r>
            <a:fld id="{08EC423A-FB4B-4780-ACD4-743D61FFEEED}" type="slidenum">
              <a:rPr lang="en-US" smtClean="0"/>
              <a:pPr/>
              <a:t>16</a:t>
            </a:fld>
            <a:endParaRPr lang="en-US"/>
          </a:p>
          <a:p>
            <a:endParaRPr lang="en-US"/>
          </a:p>
        </p:txBody>
      </p:sp>
      <p:sp>
        <p:nvSpPr>
          <p:cNvPr id="3" name="TextBox 2">
            <a:extLst>
              <a:ext uri="{FF2B5EF4-FFF2-40B4-BE49-F238E27FC236}">
                <a16:creationId xmlns:a16="http://schemas.microsoft.com/office/drawing/2014/main" id="{65224C77-8419-4556-8850-B95D3F385AE9}"/>
              </a:ext>
            </a:extLst>
          </p:cNvPr>
          <p:cNvSpPr txBox="1"/>
          <p:nvPr/>
        </p:nvSpPr>
        <p:spPr>
          <a:xfrm>
            <a:off x="228600" y="5875893"/>
            <a:ext cx="7848600" cy="369332"/>
          </a:xfrm>
          <a:prstGeom prst="rect">
            <a:avLst/>
          </a:prstGeom>
          <a:noFill/>
        </p:spPr>
        <p:txBody>
          <a:bodyPr wrap="square" rtlCol="0">
            <a:spAutoFit/>
          </a:bodyPr>
          <a:lstStyle/>
          <a:p>
            <a:r>
              <a:rPr lang="en-US" dirty="0"/>
              <a:t>New key is “concatenation” or joining together of keys of involved entities.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467133" y="2151236"/>
            <a:ext cx="4743133" cy="4020964"/>
          </a:xfrm>
          <a:prstGeom prst="rect">
            <a:avLst/>
          </a:prstGeom>
        </p:spPr>
      </p:pic>
      <p:sp>
        <p:nvSpPr>
          <p:cNvPr id="27650" name="Rectangle 2"/>
          <p:cNvSpPr>
            <a:spLocks noGrp="1" noChangeArrowheads="1"/>
          </p:cNvSpPr>
          <p:nvPr>
            <p:ph type="title"/>
          </p:nvPr>
        </p:nvSpPr>
        <p:spPr/>
        <p:txBody>
          <a:bodyPr/>
          <a:lstStyle/>
          <a:p>
            <a:pPr eaLnBrk="1" hangingPunct="1"/>
            <a:r>
              <a:rPr lang="en-US" sz="4000" dirty="0"/>
              <a:t>Relationships:</a:t>
            </a:r>
            <a:br>
              <a:rPr lang="en-US" sz="4000" dirty="0"/>
            </a:br>
            <a:r>
              <a:rPr lang="en-US" sz="3600" dirty="0"/>
              <a:t>N:M Strong Entity Relationships III</a:t>
            </a:r>
            <a:endParaRPr lang="en-US" sz="4000" dirty="0"/>
          </a:p>
        </p:txBody>
      </p:sp>
      <p:sp>
        <p:nvSpPr>
          <p:cNvPr id="27651" name="Rectangle 3"/>
          <p:cNvSpPr>
            <a:spLocks noGrp="1" noChangeArrowheads="1"/>
          </p:cNvSpPr>
          <p:nvPr>
            <p:ph type="body" sz="half" idx="1"/>
          </p:nvPr>
        </p:nvSpPr>
        <p:spPr>
          <a:xfrm>
            <a:off x="457200" y="1600200"/>
            <a:ext cx="8153400" cy="685800"/>
          </a:xfrm>
        </p:spPr>
        <p:txBody>
          <a:bodyPr/>
          <a:lstStyle/>
          <a:p>
            <a:pPr eaLnBrk="1" hangingPunct="1">
              <a:buFontTx/>
              <a:buNone/>
            </a:pPr>
            <a:r>
              <a:rPr lang="en-US" sz="2000">
                <a:solidFill>
                  <a:srgbClr val="0066FF"/>
                </a:solidFill>
              </a:rPr>
              <a:t>		</a:t>
            </a:r>
            <a:r>
              <a:rPr lang="en-US" sz="2000" b="1">
                <a:solidFill>
                  <a:srgbClr val="0099CC"/>
                </a:solidFill>
              </a:rPr>
              <a:t>COMPANY_PART_INT (</a:t>
            </a:r>
            <a:r>
              <a:rPr lang="en-US" sz="2000" b="1" i="1" u="sng">
                <a:solidFill>
                  <a:srgbClr val="0099CC"/>
                </a:solidFill>
              </a:rPr>
              <a:t>CompanyName</a:t>
            </a:r>
            <a:r>
              <a:rPr lang="en-US" sz="2000" b="1">
                <a:solidFill>
                  <a:srgbClr val="0099CC"/>
                </a:solidFill>
              </a:rPr>
              <a:t>, </a:t>
            </a:r>
            <a:r>
              <a:rPr lang="en-US" sz="2000" b="1" i="1" u="sng">
                <a:solidFill>
                  <a:srgbClr val="0099CC"/>
                </a:solidFill>
              </a:rPr>
              <a:t>PartNumber</a:t>
            </a:r>
            <a:r>
              <a:rPr lang="en-US" sz="2000" b="1">
                <a:solidFill>
                  <a:srgbClr val="0099CC"/>
                </a:solidFill>
              </a:rPr>
              <a:t>)</a:t>
            </a:r>
          </a:p>
          <a:p>
            <a:pPr eaLnBrk="1" hangingPunct="1">
              <a:buFontTx/>
              <a:buNone/>
            </a:pPr>
            <a:endParaRPr lang="en-US" sz="2000" b="1">
              <a:solidFill>
                <a:srgbClr val="0099CC"/>
              </a:solidFill>
            </a:endParaRPr>
          </a:p>
        </p:txBody>
      </p:sp>
      <p:sp>
        <p:nvSpPr>
          <p:cNvPr id="5" name="Footer Placeholder 4"/>
          <p:cNvSpPr>
            <a:spLocks noGrp="1"/>
          </p:cNvSpPr>
          <p:nvPr>
            <p:ph type="ftr" sz="quarter" idx="10"/>
          </p:nvPr>
        </p:nvSpPr>
        <p:spPr/>
        <p:txBody>
          <a:bodyPr/>
          <a:lstStyle/>
          <a:p>
            <a:pPr>
              <a:defRPr/>
            </a:pPr>
            <a:r>
              <a:rPr lang="en-US">
                <a:solidFill>
                  <a:srgbClr val="D57A15"/>
                </a:solidFill>
              </a:rPr>
              <a:t>KROENKE AND AUER - DATABASE PROCESSING, 14th Edition  ©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r>
              <a:rPr lang="en-US"/>
              <a:t>6-</a:t>
            </a:r>
            <a:fld id="{DB1B2183-3ED5-48DA-93A9-0F6793F71432}" type="slidenum">
              <a:rPr lang="en-US" smtClean="0"/>
              <a:pPr/>
              <a:t>17</a:t>
            </a:fld>
            <a:endParaRPr lang="en-US"/>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3400" y="2651626"/>
            <a:ext cx="8077200" cy="3444374"/>
          </a:xfrm>
          <a:prstGeom prst="rect">
            <a:avLst/>
          </a:prstGeom>
        </p:spPr>
      </p:pic>
      <p:sp>
        <p:nvSpPr>
          <p:cNvPr id="37891" name="Rectangle 2"/>
          <p:cNvSpPr>
            <a:spLocks noGrp="1" noChangeArrowheads="1"/>
          </p:cNvSpPr>
          <p:nvPr>
            <p:ph type="title"/>
          </p:nvPr>
        </p:nvSpPr>
        <p:spPr/>
        <p:txBody>
          <a:bodyPr/>
          <a:lstStyle/>
          <a:p>
            <a:pPr eaLnBrk="1" hangingPunct="1"/>
            <a:r>
              <a:rPr lang="en-US"/>
              <a:t>Subtype Relationships</a:t>
            </a:r>
          </a:p>
        </p:txBody>
      </p:sp>
      <p:sp>
        <p:nvSpPr>
          <p:cNvPr id="11" name="Line Callout 1 10"/>
          <p:cNvSpPr/>
          <p:nvPr/>
        </p:nvSpPr>
        <p:spPr>
          <a:xfrm>
            <a:off x="533400" y="1752600"/>
            <a:ext cx="1143000" cy="685800"/>
          </a:xfrm>
          <a:prstGeom prst="borderCallout1">
            <a:avLst>
              <a:gd name="adj1" fmla="val 101185"/>
              <a:gd name="adj2" fmla="val 52370"/>
              <a:gd name="adj3" fmla="val 171875"/>
              <a:gd name="adj4" fmla="val 76795"/>
            </a:avLst>
          </a:prstGeom>
          <a:solidFill>
            <a:srgbClr val="CCECFF"/>
          </a:solidFill>
          <a:ln w="9525">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rPr>
              <a:t>As a</a:t>
            </a:r>
            <a:br>
              <a:rPr lang="en-US" sz="1400" dirty="0">
                <a:solidFill>
                  <a:schemeClr val="tx1"/>
                </a:solidFill>
              </a:rPr>
            </a:br>
            <a:r>
              <a:rPr lang="en-US" sz="1400" b="1" dirty="0">
                <a:solidFill>
                  <a:schemeClr val="tx1"/>
                </a:solidFill>
              </a:rPr>
              <a:t>data model</a:t>
            </a:r>
            <a:endParaRPr lang="en-US" sz="1400" b="1" dirty="0">
              <a:solidFill>
                <a:srgbClr val="0066FF"/>
              </a:solidFill>
            </a:endParaRPr>
          </a:p>
        </p:txBody>
      </p:sp>
      <p:sp>
        <p:nvSpPr>
          <p:cNvPr id="12" name="Line Callout 1 11"/>
          <p:cNvSpPr/>
          <p:nvPr/>
        </p:nvSpPr>
        <p:spPr>
          <a:xfrm>
            <a:off x="7543800" y="1752600"/>
            <a:ext cx="1066800" cy="762000"/>
          </a:xfrm>
          <a:prstGeom prst="borderCallout1">
            <a:avLst>
              <a:gd name="adj1" fmla="val 100038"/>
              <a:gd name="adj2" fmla="val 49279"/>
              <a:gd name="adj3" fmla="val 164772"/>
              <a:gd name="adj4" fmla="val 2898"/>
            </a:avLst>
          </a:prstGeom>
          <a:solidFill>
            <a:srgbClr val="CCECFF"/>
          </a:solidFill>
          <a:ln w="9525">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rPr>
              <a:t>As a </a:t>
            </a:r>
            <a:r>
              <a:rPr lang="en-US" sz="1400" b="1" dirty="0">
                <a:solidFill>
                  <a:schemeClr val="tx1"/>
                </a:solidFill>
              </a:rPr>
              <a:t>database design</a:t>
            </a:r>
            <a:endParaRPr lang="en-US" sz="1400" b="1" dirty="0">
              <a:solidFill>
                <a:srgbClr val="0066FF"/>
              </a:solidFill>
            </a:endParaRPr>
          </a:p>
        </p:txBody>
      </p:sp>
      <p:sp>
        <p:nvSpPr>
          <p:cNvPr id="5" name="Footer Placeholder 4"/>
          <p:cNvSpPr>
            <a:spLocks noGrp="1"/>
          </p:cNvSpPr>
          <p:nvPr>
            <p:ph type="ftr" sz="quarter" idx="10"/>
          </p:nvPr>
        </p:nvSpPr>
        <p:spPr/>
        <p:txBody>
          <a:bodyPr/>
          <a:lstStyle/>
          <a:p>
            <a:pPr>
              <a:defRPr/>
            </a:pPr>
            <a:r>
              <a:rPr lang="en-US">
                <a:solidFill>
                  <a:srgbClr val="D57A15"/>
                </a:solidFill>
              </a:rPr>
              <a:t>KROENKE AND AUER - DATABASE PROCESSING, 14th Edition  ©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r>
              <a:rPr lang="en-US"/>
              <a:t>6-</a:t>
            </a:r>
            <a:fld id="{08EC423A-FB4B-4780-ACD4-743D61FFEEED}" type="slidenum">
              <a:rPr lang="en-US" smtClean="0"/>
              <a:pPr/>
              <a:t>18</a:t>
            </a:fld>
            <a:endParaRPr lang="en-US"/>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Highline University Data Model</a:t>
            </a:r>
          </a:p>
        </p:txBody>
      </p:sp>
      <p:pic>
        <p:nvPicPr>
          <p:cNvPr id="6" name="Content Placeholder 5"/>
          <p:cNvPicPr>
            <a:picLocks noGrp="1" noChangeAspect="1"/>
          </p:cNvPicPr>
          <p:nvPr>
            <p:ph idx="1"/>
          </p:nvPr>
        </p:nvPicPr>
        <p:blipFill>
          <a:blip r:embed="rId2"/>
          <a:stretch>
            <a:fillRect/>
          </a:stretch>
        </p:blipFill>
        <p:spPr>
          <a:xfrm>
            <a:off x="1425410" y="1559243"/>
            <a:ext cx="6293179" cy="4525963"/>
          </a:xfrm>
          <a:prstGeom prst="rect">
            <a:avLst/>
          </a:prstGeom>
        </p:spPr>
      </p:pic>
      <p:sp>
        <p:nvSpPr>
          <p:cNvPr id="4" name="Footer Placeholder 3"/>
          <p:cNvSpPr>
            <a:spLocks noGrp="1"/>
          </p:cNvSpPr>
          <p:nvPr>
            <p:ph type="ftr" sz="quarter" idx="10"/>
          </p:nvPr>
        </p:nvSpPr>
        <p:spPr/>
        <p:txBody>
          <a:bodyPr/>
          <a:lstStyle/>
          <a:p>
            <a:pPr>
              <a:defRPr/>
            </a:pPr>
            <a:r>
              <a:rPr lang="en-US" dirty="0">
                <a:solidFill>
                  <a:srgbClr val="D57A15"/>
                </a:solidFill>
              </a:rPr>
              <a:t>KROENKE AND AUER - DATABASE PROCESSING</a:t>
            </a:r>
            <a:endParaRPr lang="en-US" dirty="0">
              <a:solidFill>
                <a:srgbClr val="5F978D"/>
              </a:solidFill>
            </a:endParaRPr>
          </a:p>
        </p:txBody>
      </p:sp>
      <p:sp>
        <p:nvSpPr>
          <p:cNvPr id="3" name="Slide Number Placeholder 2"/>
          <p:cNvSpPr>
            <a:spLocks noGrp="1"/>
          </p:cNvSpPr>
          <p:nvPr>
            <p:ph type="sldNum" sz="quarter" idx="11"/>
          </p:nvPr>
        </p:nvSpPr>
        <p:spPr/>
        <p:txBody>
          <a:bodyPr/>
          <a:lstStyle/>
          <a:p>
            <a:r>
              <a:rPr lang="en-US"/>
              <a:t>6-</a:t>
            </a:r>
            <a:fld id="{08EC423A-FB4B-4780-ACD4-743D61FFEEED}" type="slidenum">
              <a:rPr lang="en-US" smtClean="0"/>
              <a:pPr/>
              <a:t>19</a:t>
            </a:fld>
            <a:endParaRPr lang="en-US"/>
          </a:p>
          <a:p>
            <a:endParaRPr lang="en-US"/>
          </a:p>
        </p:txBody>
      </p:sp>
    </p:spTree>
    <p:extLst>
      <p:ext uri="{BB962C8B-B14F-4D97-AF65-F5344CB8AC3E}">
        <p14:creationId xmlns:p14="http://schemas.microsoft.com/office/powerpoint/2010/main" val="291432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t>Chapter Objectives</a:t>
            </a:r>
          </a:p>
        </p:txBody>
      </p:sp>
      <p:sp>
        <p:nvSpPr>
          <p:cNvPr id="4099" name="Rectangle 3"/>
          <p:cNvSpPr>
            <a:spLocks noGrp="1" noChangeArrowheads="1"/>
          </p:cNvSpPr>
          <p:nvPr>
            <p:ph idx="1"/>
          </p:nvPr>
        </p:nvSpPr>
        <p:spPr>
          <a:xfrm>
            <a:off x="473336" y="1981200"/>
            <a:ext cx="8229600" cy="3916363"/>
          </a:xfrm>
        </p:spPr>
        <p:txBody>
          <a:bodyPr/>
          <a:lstStyle/>
          <a:p>
            <a:pPr eaLnBrk="1" hangingPunct="1"/>
            <a:r>
              <a:rPr lang="en-US" sz="2400" dirty="0"/>
              <a:t>Understand how to transform conceptual model into logical model</a:t>
            </a:r>
          </a:p>
          <a:p>
            <a:pPr lvl="1"/>
            <a:r>
              <a:rPr lang="en-US" sz="2000" dirty="0"/>
              <a:t>AKA: Map conceptual model to logical model</a:t>
            </a:r>
          </a:p>
          <a:p>
            <a:pPr eaLnBrk="1" hangingPunct="1"/>
            <a:endParaRPr lang="en-US" sz="2400" dirty="0"/>
          </a:p>
          <a:p>
            <a:pPr eaLnBrk="1" hangingPunct="1"/>
            <a:r>
              <a:rPr lang="en-US" sz="2400" dirty="0"/>
              <a:t>Understand how to represent 1:1, 1:N, and N:M relationships as tables (relations)</a:t>
            </a:r>
          </a:p>
          <a:p>
            <a:pPr marL="0" indent="0" eaLnBrk="1" hangingPunct="1">
              <a:buNone/>
            </a:pPr>
            <a:endParaRPr lang="en-US" sz="2400" dirty="0"/>
          </a:p>
          <a:p>
            <a:r>
              <a:rPr lang="en-US" sz="2400" dirty="0"/>
              <a:t>Understand purpose and use of referential integrity constraints</a:t>
            </a:r>
          </a:p>
          <a:p>
            <a:pPr eaLnBrk="1" hangingPunct="1"/>
            <a:endParaRPr lang="en-US" sz="2400" dirty="0"/>
          </a:p>
          <a:p>
            <a:pPr eaLnBrk="1" hangingPunct="1"/>
            <a:endParaRPr lang="en-US" sz="2400" dirty="0"/>
          </a:p>
          <a:p>
            <a:pPr marL="0" indent="0" eaLnBrk="1" hangingPunct="1">
              <a:buNone/>
            </a:pPr>
            <a:endParaRPr lang="en-US" sz="2400" dirty="0"/>
          </a:p>
        </p:txBody>
      </p:sp>
      <p:sp>
        <p:nvSpPr>
          <p:cNvPr id="5" name="Footer Placeholder 4"/>
          <p:cNvSpPr>
            <a:spLocks noGrp="1"/>
          </p:cNvSpPr>
          <p:nvPr>
            <p:ph type="ftr" sz="quarter" idx="10"/>
          </p:nvPr>
        </p:nvSpPr>
        <p:spPr/>
        <p:txBody>
          <a:bodyPr/>
          <a:lstStyle/>
          <a:p>
            <a:pPr>
              <a:defRPr/>
            </a:pPr>
            <a:r>
              <a:rPr lang="en-US">
                <a:solidFill>
                  <a:srgbClr val="D57A15"/>
                </a:solidFill>
              </a:rPr>
              <a:t>KROENKE AND AUER - DATABASE PROCESSING, 14th Edition  © 2016 Pearson Education, Inc.</a:t>
            </a:r>
            <a:endParaRPr lang="en-US" dirty="0">
              <a:solidFill>
                <a:srgbClr val="5F978D"/>
              </a:solidFill>
            </a:endParaRPr>
          </a:p>
        </p:txBody>
      </p:sp>
      <p:sp>
        <p:nvSpPr>
          <p:cNvPr id="2" name="Slide Number Placeholder 1"/>
          <p:cNvSpPr>
            <a:spLocks noGrp="1"/>
          </p:cNvSpPr>
          <p:nvPr>
            <p:ph type="sldNum" sz="quarter" idx="11"/>
          </p:nvPr>
        </p:nvSpPr>
        <p:spPr/>
        <p:txBody>
          <a:bodyPr/>
          <a:lstStyle/>
          <a:p>
            <a:r>
              <a:rPr lang="en-US"/>
              <a:t>6-</a:t>
            </a:r>
            <a:fld id="{08EC423A-FB4B-4780-ACD4-743D61FFEEED}" type="slidenum">
              <a:rPr lang="en-US" smtClean="0"/>
              <a:pPr/>
              <a:t>2</a:t>
            </a:fld>
            <a:endParaRPr lang="en-US"/>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Highline University Database Design</a:t>
            </a:r>
          </a:p>
        </p:txBody>
      </p:sp>
      <p:sp>
        <p:nvSpPr>
          <p:cNvPr id="4" name="Footer Placeholder 3"/>
          <p:cNvSpPr>
            <a:spLocks noGrp="1"/>
          </p:cNvSpPr>
          <p:nvPr>
            <p:ph type="ftr" sz="quarter" idx="10"/>
          </p:nvPr>
        </p:nvSpPr>
        <p:spPr/>
        <p:txBody>
          <a:bodyPr/>
          <a:lstStyle/>
          <a:p>
            <a:pPr>
              <a:defRPr/>
            </a:pPr>
            <a:r>
              <a:rPr lang="en-US">
                <a:solidFill>
                  <a:srgbClr val="D57A15"/>
                </a:solidFill>
              </a:rPr>
              <a:t>KROENKE AND AUER - DATABASE PROCESSING, 14th Edition  © 2016 Pearson Education, Inc.</a:t>
            </a:r>
            <a:endParaRPr lang="en-US" dirty="0">
              <a:solidFill>
                <a:srgbClr val="5F978D"/>
              </a:solidFill>
            </a:endParaRPr>
          </a:p>
        </p:txBody>
      </p:sp>
      <p:pic>
        <p:nvPicPr>
          <p:cNvPr id="1026" name="Picture 2" descr="C:\Users\DAVIDA~1\AppData\Local\Temp\SNAGHTMLaa42e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6480048" cy="4572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1"/>
          </p:nvPr>
        </p:nvSpPr>
        <p:spPr/>
        <p:txBody>
          <a:bodyPr/>
          <a:lstStyle/>
          <a:p>
            <a:r>
              <a:rPr lang="en-US"/>
              <a:t>6-</a:t>
            </a:r>
            <a:fld id="{08EC423A-FB4B-4780-ACD4-743D61FFEEED}" type="slidenum">
              <a:rPr lang="en-US" smtClean="0"/>
              <a:pPr/>
              <a:t>20</a:t>
            </a:fld>
            <a:endParaRPr lang="en-US"/>
          </a:p>
          <a:p>
            <a:endParaRPr lang="en-US"/>
          </a:p>
        </p:txBody>
      </p:sp>
    </p:spTree>
    <p:extLst>
      <p:ext uri="{BB962C8B-B14F-4D97-AF65-F5344CB8AC3E}">
        <p14:creationId xmlns:p14="http://schemas.microsoft.com/office/powerpoint/2010/main" val="2416709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381000" y="1600200"/>
            <a:ext cx="8229600" cy="4572000"/>
          </a:xfrm>
        </p:spPr>
        <p:txBody>
          <a:bodyPr/>
          <a:lstStyle/>
          <a:p>
            <a:r>
              <a:rPr lang="en-US" dirty="0"/>
              <a:t>Relational data model </a:t>
            </a:r>
          </a:p>
          <a:p>
            <a:pPr lvl="1"/>
            <a:r>
              <a:rPr lang="en-US" dirty="0"/>
              <a:t>Where in design process?</a:t>
            </a:r>
          </a:p>
          <a:p>
            <a:r>
              <a:rPr lang="en-US" dirty="0"/>
              <a:t>Transformation of conceptual model </a:t>
            </a:r>
          </a:p>
          <a:p>
            <a:pPr marL="0" indent="0">
              <a:buNone/>
            </a:pPr>
            <a:r>
              <a:rPr lang="en-US" dirty="0"/>
              <a:t>     </a:t>
            </a:r>
            <a:r>
              <a:rPr lang="en-US" sz="2800" dirty="0"/>
              <a:t>(e.g., ER with crow’s foot notation) to logical 	model (relational))</a:t>
            </a:r>
            <a:endParaRPr lang="en-US" dirty="0"/>
          </a:p>
          <a:p>
            <a:pPr lvl="1"/>
            <a:r>
              <a:rPr lang="en-US" dirty="0"/>
              <a:t>Set of rules for performing the transformation (implications of following them?)</a:t>
            </a:r>
          </a:p>
          <a:p>
            <a:pPr lvl="1"/>
            <a:r>
              <a:rPr lang="en-US" dirty="0"/>
              <a:t>Specification of data types</a:t>
            </a:r>
          </a:p>
          <a:p>
            <a:pPr marL="457200" lvl="1" indent="0">
              <a:buNone/>
            </a:pPr>
            <a:r>
              <a:rPr lang="en-US" dirty="0"/>
              <a:t>	 (for implementation)</a:t>
            </a:r>
          </a:p>
        </p:txBody>
      </p:sp>
      <p:sp>
        <p:nvSpPr>
          <p:cNvPr id="4" name="Footer Placeholder 3"/>
          <p:cNvSpPr>
            <a:spLocks noGrp="1"/>
          </p:cNvSpPr>
          <p:nvPr>
            <p:ph type="ftr" sz="quarter" idx="10"/>
          </p:nvPr>
        </p:nvSpPr>
        <p:spPr>
          <a:xfrm>
            <a:off x="457200" y="6400800"/>
            <a:ext cx="5410200" cy="323850"/>
          </a:xfrm>
        </p:spPr>
        <p:txBody>
          <a:bodyPr/>
          <a:lstStyle/>
          <a:p>
            <a:pPr>
              <a:defRPr/>
            </a:pPr>
            <a:r>
              <a:rPr lang="en-US" dirty="0">
                <a:solidFill>
                  <a:srgbClr val="D57A15"/>
                </a:solidFill>
              </a:rPr>
              <a:t>KROENKE AND AUER - DATABASE PROCESSING </a:t>
            </a:r>
            <a:endParaRPr lang="en-US" dirty="0">
              <a:solidFill>
                <a:srgbClr val="5F978D"/>
              </a:solidFill>
            </a:endParaRPr>
          </a:p>
        </p:txBody>
      </p:sp>
      <p:sp>
        <p:nvSpPr>
          <p:cNvPr id="5" name="Slide Number Placeholder 4"/>
          <p:cNvSpPr>
            <a:spLocks noGrp="1"/>
          </p:cNvSpPr>
          <p:nvPr>
            <p:ph type="sldNum" sz="quarter" idx="11"/>
          </p:nvPr>
        </p:nvSpPr>
        <p:spPr/>
        <p:txBody>
          <a:bodyPr/>
          <a:lstStyle/>
          <a:p>
            <a:r>
              <a:rPr lang="en-US"/>
              <a:t>6-</a:t>
            </a:r>
            <a:fld id="{08EC423A-FB4B-4780-ACD4-743D61FFEEED}" type="slidenum">
              <a:rPr lang="en-US" smtClean="0"/>
              <a:pPr/>
              <a:t>21</a:t>
            </a:fld>
            <a:endParaRPr lang="en-US"/>
          </a:p>
          <a:p>
            <a:endParaRPr lang="en-US"/>
          </a:p>
        </p:txBody>
      </p:sp>
    </p:spTree>
    <p:extLst>
      <p:ext uri="{BB962C8B-B14F-4D97-AF65-F5344CB8AC3E}">
        <p14:creationId xmlns:p14="http://schemas.microsoft.com/office/powerpoint/2010/main" val="3562910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305331" y="2638771"/>
            <a:ext cx="4504762" cy="2771429"/>
          </a:xfrm>
          <a:prstGeom prst="rect">
            <a:avLst/>
          </a:prstGeom>
        </p:spPr>
      </p:pic>
      <p:sp>
        <p:nvSpPr>
          <p:cNvPr id="7170" name="Rectangle 2"/>
          <p:cNvSpPr>
            <a:spLocks noGrp="1" noChangeArrowheads="1"/>
          </p:cNvSpPr>
          <p:nvPr>
            <p:ph type="title"/>
          </p:nvPr>
        </p:nvSpPr>
        <p:spPr/>
        <p:txBody>
          <a:bodyPr/>
          <a:lstStyle/>
          <a:p>
            <a:pPr eaLnBrk="1" hangingPunct="1"/>
            <a:r>
              <a:rPr lang="en-US"/>
              <a:t>Create a Table for Each Entity</a:t>
            </a:r>
          </a:p>
        </p:txBody>
      </p:sp>
      <p:sp>
        <p:nvSpPr>
          <p:cNvPr id="12" name="Line Callout 1 11"/>
          <p:cNvSpPr/>
          <p:nvPr/>
        </p:nvSpPr>
        <p:spPr>
          <a:xfrm>
            <a:off x="7162800" y="2209800"/>
            <a:ext cx="1524000" cy="914400"/>
          </a:xfrm>
          <a:prstGeom prst="borderCallout1">
            <a:avLst>
              <a:gd name="adj1" fmla="val 28234"/>
              <a:gd name="adj2" fmla="val -1939"/>
              <a:gd name="adj3" fmla="val 84799"/>
              <a:gd name="adj4" fmla="val -145242"/>
            </a:avLst>
          </a:prstGeom>
          <a:solidFill>
            <a:srgbClr val="CCECFF"/>
          </a:solidFill>
          <a:ln w="9525">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rPr>
              <a:t>Primary key is designated by the key symbol</a:t>
            </a:r>
            <a:endParaRPr lang="en-US" sz="1400" b="1" dirty="0">
              <a:solidFill>
                <a:srgbClr val="0066FF"/>
              </a:solidFill>
            </a:endParaRPr>
          </a:p>
        </p:txBody>
      </p:sp>
      <p:sp>
        <p:nvSpPr>
          <p:cNvPr id="13" name="Line Callout 1 12"/>
          <p:cNvSpPr/>
          <p:nvPr/>
        </p:nvSpPr>
        <p:spPr>
          <a:xfrm>
            <a:off x="7086600" y="4495800"/>
            <a:ext cx="1752600" cy="1143000"/>
          </a:xfrm>
          <a:prstGeom prst="borderCallout1">
            <a:avLst>
              <a:gd name="adj1" fmla="val 52005"/>
              <a:gd name="adj2" fmla="val -2431"/>
              <a:gd name="adj3" fmla="val 9019"/>
              <a:gd name="adj4" fmla="val -22783"/>
            </a:avLst>
          </a:prstGeom>
          <a:solidFill>
            <a:srgbClr val="CCECFF"/>
          </a:solidFill>
          <a:ln w="9525">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chemeClr val="tx1"/>
                </a:solidFill>
              </a:rPr>
              <a:t>Note shadow-less table. Do not need to make shadows for course. </a:t>
            </a:r>
            <a:endParaRPr lang="en-US" sz="1400" b="1" dirty="0">
              <a:solidFill>
                <a:srgbClr val="0066FF"/>
              </a:solidFill>
            </a:endParaRPr>
          </a:p>
        </p:txBody>
      </p:sp>
      <p:sp>
        <p:nvSpPr>
          <p:cNvPr id="5" name="Footer Placeholder 4"/>
          <p:cNvSpPr>
            <a:spLocks noGrp="1"/>
          </p:cNvSpPr>
          <p:nvPr>
            <p:ph type="ftr" sz="quarter" idx="10"/>
          </p:nvPr>
        </p:nvSpPr>
        <p:spPr/>
        <p:txBody>
          <a:bodyPr/>
          <a:lstStyle/>
          <a:p>
            <a:pPr>
              <a:defRPr/>
            </a:pPr>
            <a:r>
              <a:rPr lang="en-US">
                <a:solidFill>
                  <a:srgbClr val="D57A15"/>
                </a:solidFill>
              </a:rPr>
              <a:t>KROENKE AND AUER - DATABASE PROCESSING, 14th Edition  © 2016 Pearson Education, Inc.</a:t>
            </a:r>
            <a:endParaRPr lang="en-US" dirty="0">
              <a:solidFill>
                <a:srgbClr val="5F978D"/>
              </a:solidFill>
            </a:endParaRPr>
          </a:p>
        </p:txBody>
      </p:sp>
      <p:pic>
        <p:nvPicPr>
          <p:cNvPr id="4" name="Picture 3"/>
          <p:cNvPicPr>
            <a:picLocks noChangeAspect="1"/>
          </p:cNvPicPr>
          <p:nvPr/>
        </p:nvPicPr>
        <p:blipFill>
          <a:blip r:embed="rId4"/>
          <a:stretch>
            <a:fillRect/>
          </a:stretch>
        </p:blipFill>
        <p:spPr>
          <a:xfrm>
            <a:off x="457200" y="1622515"/>
            <a:ext cx="7543800" cy="502250"/>
          </a:xfrm>
          <a:prstGeom prst="rect">
            <a:avLst/>
          </a:prstGeom>
        </p:spPr>
      </p:pic>
      <p:sp>
        <p:nvSpPr>
          <p:cNvPr id="2" name="Slide Number Placeholder 1"/>
          <p:cNvSpPr>
            <a:spLocks noGrp="1"/>
          </p:cNvSpPr>
          <p:nvPr>
            <p:ph type="sldNum" sz="quarter" idx="11"/>
          </p:nvPr>
        </p:nvSpPr>
        <p:spPr/>
        <p:txBody>
          <a:bodyPr/>
          <a:lstStyle/>
          <a:p>
            <a:r>
              <a:rPr lang="en-US"/>
              <a:t>6-</a:t>
            </a:r>
            <a:fld id="{DB1B2183-3ED5-48DA-93A9-0F6793F71432}" type="slidenum">
              <a:rPr lang="en-US" smtClean="0"/>
              <a:pPr/>
              <a:t>3</a:t>
            </a:fld>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Select the Primary Key</a:t>
            </a:r>
          </a:p>
        </p:txBody>
      </p:sp>
      <p:sp>
        <p:nvSpPr>
          <p:cNvPr id="8195" name="Rectangle 3"/>
          <p:cNvSpPr>
            <a:spLocks noGrp="1" noChangeArrowheads="1"/>
          </p:cNvSpPr>
          <p:nvPr>
            <p:ph type="body" sz="half" idx="1"/>
          </p:nvPr>
        </p:nvSpPr>
        <p:spPr>
          <a:xfrm>
            <a:off x="461682" y="1981199"/>
            <a:ext cx="4038600" cy="3124200"/>
          </a:xfrm>
        </p:spPr>
        <p:txBody>
          <a:bodyPr/>
          <a:lstStyle/>
          <a:p>
            <a:pPr eaLnBrk="1" hangingPunct="1"/>
            <a:r>
              <a:rPr lang="en-US" sz="2800" dirty="0"/>
              <a:t>The </a:t>
            </a:r>
            <a:r>
              <a:rPr lang="en-US" sz="2800" b="1" dirty="0">
                <a:solidFill>
                  <a:srgbClr val="0099CC"/>
                </a:solidFill>
              </a:rPr>
              <a:t>ideal primary key </a:t>
            </a:r>
            <a:r>
              <a:rPr lang="en-US" sz="2800" dirty="0"/>
              <a:t>is short, numeric, and fixed.</a:t>
            </a:r>
          </a:p>
          <a:p>
            <a:pPr eaLnBrk="1" hangingPunct="1"/>
            <a:r>
              <a:rPr lang="en-US" sz="2800" b="1" dirty="0">
                <a:solidFill>
                  <a:srgbClr val="0099CC"/>
                </a:solidFill>
              </a:rPr>
              <a:t>Surrogate keys </a:t>
            </a:r>
            <a:r>
              <a:rPr lang="en-US" sz="2800" dirty="0"/>
              <a:t>meet the ideal, but have no meaning to users.</a:t>
            </a:r>
          </a:p>
          <a:p>
            <a:pPr lvl="1"/>
            <a:r>
              <a:rPr lang="en-US" sz="2400" dirty="0"/>
              <a:t>Lack of semantics</a:t>
            </a:r>
          </a:p>
        </p:txBody>
      </p:sp>
      <p:sp>
        <p:nvSpPr>
          <p:cNvPr id="5" name="Footer Placeholder 4"/>
          <p:cNvSpPr>
            <a:spLocks noGrp="1"/>
          </p:cNvSpPr>
          <p:nvPr>
            <p:ph type="ftr" sz="quarter" idx="10"/>
          </p:nvPr>
        </p:nvSpPr>
        <p:spPr/>
        <p:txBody>
          <a:bodyPr/>
          <a:lstStyle/>
          <a:p>
            <a:pPr>
              <a:defRPr/>
            </a:pPr>
            <a:r>
              <a:rPr lang="en-US">
                <a:solidFill>
                  <a:srgbClr val="D57A15"/>
                </a:solidFill>
              </a:rPr>
              <a:t>KROENKE AND AUER - DATABASE PROCESSING, 14th Edition  © 2016 Pearson Education, Inc.</a:t>
            </a:r>
            <a:endParaRPr lang="en-US" dirty="0">
              <a:solidFill>
                <a:srgbClr val="5F978D"/>
              </a:solidFill>
            </a:endParaRPr>
          </a:p>
        </p:txBody>
      </p:sp>
      <p:pic>
        <p:nvPicPr>
          <p:cNvPr id="2" name="Picture 1"/>
          <p:cNvPicPr>
            <a:picLocks noChangeAspect="1"/>
          </p:cNvPicPr>
          <p:nvPr/>
        </p:nvPicPr>
        <p:blipFill>
          <a:blip r:embed="rId3"/>
          <a:stretch>
            <a:fillRect/>
          </a:stretch>
        </p:blipFill>
        <p:spPr>
          <a:xfrm>
            <a:off x="5715000" y="1981199"/>
            <a:ext cx="2362200" cy="2597351"/>
          </a:xfrm>
          <a:prstGeom prst="rect">
            <a:avLst/>
          </a:prstGeom>
        </p:spPr>
      </p:pic>
      <p:sp>
        <p:nvSpPr>
          <p:cNvPr id="4" name="Slide Number Placeholder 3"/>
          <p:cNvSpPr>
            <a:spLocks noGrp="1"/>
          </p:cNvSpPr>
          <p:nvPr>
            <p:ph type="sldNum" sz="quarter" idx="11"/>
          </p:nvPr>
        </p:nvSpPr>
        <p:spPr/>
        <p:txBody>
          <a:bodyPr/>
          <a:lstStyle/>
          <a:p>
            <a:r>
              <a:rPr lang="en-US"/>
              <a:t>6-</a:t>
            </a:r>
            <a:fld id="{DB1B2183-3ED5-48DA-93A9-0F6793F71432}" type="slidenum">
              <a:rPr lang="en-US" smtClean="0"/>
              <a:pPr/>
              <a:t>4</a:t>
            </a:fld>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4000"/>
              <a:t>Specify Candidate (Alternate) Keys</a:t>
            </a:r>
          </a:p>
        </p:txBody>
      </p:sp>
      <p:sp>
        <p:nvSpPr>
          <p:cNvPr id="9219" name="Rectangle 3"/>
          <p:cNvSpPr>
            <a:spLocks noGrp="1" noChangeArrowheads="1"/>
          </p:cNvSpPr>
          <p:nvPr>
            <p:ph idx="1"/>
          </p:nvPr>
        </p:nvSpPr>
        <p:spPr/>
        <p:txBody>
          <a:bodyPr/>
          <a:lstStyle/>
          <a:p>
            <a:pPr eaLnBrk="1" hangingPunct="1"/>
            <a:r>
              <a:rPr lang="en-US" dirty="0"/>
              <a:t>The terms </a:t>
            </a:r>
            <a:r>
              <a:rPr lang="en-US" b="1" dirty="0">
                <a:solidFill>
                  <a:srgbClr val="0099CC"/>
                </a:solidFill>
              </a:rPr>
              <a:t>candidate</a:t>
            </a:r>
            <a:r>
              <a:rPr lang="en-US" b="1" dirty="0">
                <a:solidFill>
                  <a:srgbClr val="0066FF"/>
                </a:solidFill>
              </a:rPr>
              <a:t> </a:t>
            </a:r>
            <a:r>
              <a:rPr lang="en-US" b="1" dirty="0">
                <a:solidFill>
                  <a:srgbClr val="0099CC"/>
                </a:solidFill>
              </a:rPr>
              <a:t>key</a:t>
            </a:r>
            <a:r>
              <a:rPr lang="en-US" dirty="0"/>
              <a:t> and </a:t>
            </a:r>
            <a:r>
              <a:rPr lang="en-US" b="1" dirty="0">
                <a:solidFill>
                  <a:srgbClr val="0099CC"/>
                </a:solidFill>
              </a:rPr>
              <a:t>alternate</a:t>
            </a:r>
            <a:r>
              <a:rPr lang="en-US" b="1" dirty="0">
                <a:solidFill>
                  <a:srgbClr val="0066FF"/>
                </a:solidFill>
              </a:rPr>
              <a:t> </a:t>
            </a:r>
            <a:r>
              <a:rPr lang="en-US" b="1" dirty="0">
                <a:solidFill>
                  <a:srgbClr val="0099CC"/>
                </a:solidFill>
              </a:rPr>
              <a:t>key</a:t>
            </a:r>
            <a:r>
              <a:rPr lang="en-US" dirty="0"/>
              <a:t> are synonymous.</a:t>
            </a:r>
          </a:p>
          <a:p>
            <a:pPr eaLnBrk="1" hangingPunct="1">
              <a:buClr>
                <a:schemeClr val="tx1"/>
              </a:buClr>
            </a:pPr>
            <a:r>
              <a:rPr lang="en-US" b="1" dirty="0">
                <a:solidFill>
                  <a:srgbClr val="0099CC"/>
                </a:solidFill>
              </a:rPr>
              <a:t>Candidate keys</a:t>
            </a:r>
            <a:r>
              <a:rPr lang="en-US" dirty="0">
                <a:solidFill>
                  <a:srgbClr val="0099CC"/>
                </a:solidFill>
              </a:rPr>
              <a:t> </a:t>
            </a:r>
            <a:r>
              <a:rPr lang="en-US" dirty="0"/>
              <a:t>are alternate identifiers of unique rows in a table.</a:t>
            </a:r>
          </a:p>
          <a:p>
            <a:pPr eaLnBrk="1" hangingPunct="1"/>
            <a:r>
              <a:rPr lang="en-US" dirty="0"/>
              <a:t>Will use </a:t>
            </a:r>
            <a:r>
              <a:rPr lang="en-US" b="1" dirty="0" err="1">
                <a:solidFill>
                  <a:srgbClr val="0099CC"/>
                </a:solidFill>
              </a:rPr>
              <a:t>AK</a:t>
            </a:r>
            <a:r>
              <a:rPr lang="en-US" b="1" i="1" dirty="0" err="1">
                <a:solidFill>
                  <a:srgbClr val="0099CC"/>
                </a:solidFill>
              </a:rPr>
              <a:t>n.m</a:t>
            </a:r>
            <a:r>
              <a:rPr lang="en-US" dirty="0"/>
              <a:t> notation, where </a:t>
            </a:r>
            <a:r>
              <a:rPr lang="en-US" b="1" i="1" dirty="0">
                <a:solidFill>
                  <a:srgbClr val="0099CC"/>
                </a:solidFill>
              </a:rPr>
              <a:t>n</a:t>
            </a:r>
            <a:r>
              <a:rPr lang="en-US" dirty="0"/>
              <a:t> is the number of the alternate key, and </a:t>
            </a:r>
            <a:r>
              <a:rPr lang="en-US" b="1" i="1" dirty="0">
                <a:solidFill>
                  <a:srgbClr val="0099CC"/>
                </a:solidFill>
              </a:rPr>
              <a:t>m</a:t>
            </a:r>
            <a:r>
              <a:rPr lang="en-US" dirty="0"/>
              <a:t> is the column number in that alternate key.</a:t>
            </a:r>
          </a:p>
        </p:txBody>
      </p:sp>
      <p:sp>
        <p:nvSpPr>
          <p:cNvPr id="5" name="Footer Placeholder 4"/>
          <p:cNvSpPr>
            <a:spLocks noGrp="1"/>
          </p:cNvSpPr>
          <p:nvPr>
            <p:ph type="ftr" sz="quarter" idx="10"/>
          </p:nvPr>
        </p:nvSpPr>
        <p:spPr/>
        <p:txBody>
          <a:bodyPr/>
          <a:lstStyle/>
          <a:p>
            <a:pPr>
              <a:defRPr/>
            </a:pPr>
            <a:r>
              <a:rPr lang="en-US">
                <a:solidFill>
                  <a:srgbClr val="D57A15"/>
                </a:solidFill>
              </a:rPr>
              <a:t>KROENKE AND AUER - DATABASE PROCESSING, 14th Edition  © 2016 Pearson Education, Inc.</a:t>
            </a:r>
            <a:endParaRPr lang="en-US" dirty="0">
              <a:solidFill>
                <a:srgbClr val="5F978D"/>
              </a:solidFill>
            </a:endParaRPr>
          </a:p>
        </p:txBody>
      </p:sp>
      <p:sp>
        <p:nvSpPr>
          <p:cNvPr id="2" name="Slide Number Placeholder 1"/>
          <p:cNvSpPr>
            <a:spLocks noGrp="1"/>
          </p:cNvSpPr>
          <p:nvPr>
            <p:ph type="sldNum" sz="quarter" idx="11"/>
          </p:nvPr>
        </p:nvSpPr>
        <p:spPr/>
        <p:txBody>
          <a:bodyPr/>
          <a:lstStyle/>
          <a:p>
            <a:r>
              <a:rPr lang="en-US"/>
              <a:t>6-</a:t>
            </a:r>
            <a:fld id="{08EC423A-FB4B-4780-ACD4-743D61FFEEED}" type="slidenum">
              <a:rPr lang="en-US" smtClean="0"/>
              <a:pPr/>
              <a:t>5</a:t>
            </a:fld>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828800" y="1905000"/>
            <a:ext cx="5486400" cy="2760239"/>
          </a:xfrm>
          <a:prstGeom prst="rect">
            <a:avLst/>
          </a:prstGeom>
        </p:spPr>
      </p:pic>
      <p:sp>
        <p:nvSpPr>
          <p:cNvPr id="10242" name="Rectangle 2"/>
          <p:cNvSpPr>
            <a:spLocks noGrp="1" noChangeArrowheads="1"/>
          </p:cNvSpPr>
          <p:nvPr>
            <p:ph type="title"/>
          </p:nvPr>
        </p:nvSpPr>
        <p:spPr/>
        <p:txBody>
          <a:bodyPr/>
          <a:lstStyle/>
          <a:p>
            <a:pPr eaLnBrk="1" hangingPunct="1"/>
            <a:r>
              <a:rPr lang="en-US" sz="4000"/>
              <a:t>Specify Candidate (Alternate) Keys</a:t>
            </a:r>
          </a:p>
        </p:txBody>
      </p:sp>
      <p:sp>
        <p:nvSpPr>
          <p:cNvPr id="5" name="Footer Placeholder 4"/>
          <p:cNvSpPr>
            <a:spLocks noGrp="1"/>
          </p:cNvSpPr>
          <p:nvPr>
            <p:ph type="ftr" sz="quarter" idx="10"/>
          </p:nvPr>
        </p:nvSpPr>
        <p:spPr/>
        <p:txBody>
          <a:bodyPr/>
          <a:lstStyle/>
          <a:p>
            <a:pPr>
              <a:defRPr/>
            </a:pPr>
            <a:r>
              <a:rPr lang="en-US">
                <a:solidFill>
                  <a:srgbClr val="D57A15"/>
                </a:solidFill>
              </a:rPr>
              <a:t>KROENKE AND AUER - DATABASE PROCESSING, 14th Edition  © 2016 Pearson Education, Inc.</a:t>
            </a:r>
            <a:endParaRPr lang="en-US" dirty="0">
              <a:solidFill>
                <a:srgbClr val="5F978D"/>
              </a:solidFill>
            </a:endParaRPr>
          </a:p>
        </p:txBody>
      </p:sp>
      <p:sp>
        <p:nvSpPr>
          <p:cNvPr id="4" name="Slide Number Placeholder 3"/>
          <p:cNvSpPr>
            <a:spLocks noGrp="1"/>
          </p:cNvSpPr>
          <p:nvPr>
            <p:ph type="sldNum" sz="quarter" idx="11"/>
          </p:nvPr>
        </p:nvSpPr>
        <p:spPr/>
        <p:txBody>
          <a:bodyPr/>
          <a:lstStyle/>
          <a:p>
            <a:r>
              <a:rPr lang="en-US"/>
              <a:t>6-</a:t>
            </a:r>
            <a:fld id="{08EC423A-FB4B-4780-ACD4-743D61FFEEED}" type="slidenum">
              <a:rPr lang="en-US" smtClean="0"/>
              <a:pPr/>
              <a:t>6</a:t>
            </a:fld>
            <a:endParaRPr lang="en-US"/>
          </a:p>
          <a:p>
            <a:endParaRPr lang="en-US"/>
          </a:p>
        </p:txBody>
      </p:sp>
      <p:sp>
        <p:nvSpPr>
          <p:cNvPr id="3" name="TextBox 2"/>
          <p:cNvSpPr txBox="1"/>
          <p:nvPr/>
        </p:nvSpPr>
        <p:spPr>
          <a:xfrm>
            <a:off x="4114800" y="4853480"/>
            <a:ext cx="4420496" cy="1200329"/>
          </a:xfrm>
          <a:prstGeom prst="rect">
            <a:avLst/>
          </a:prstGeom>
          <a:noFill/>
        </p:spPr>
        <p:txBody>
          <a:bodyPr wrap="square" rtlCol="0">
            <a:spAutoFit/>
          </a:bodyPr>
          <a:lstStyle/>
          <a:p>
            <a:r>
              <a:rPr lang="en-US" dirty="0"/>
              <a:t>Indicates that composite key (name, city) can be used as a key.</a:t>
            </a:r>
          </a:p>
          <a:p>
            <a:r>
              <a:rPr lang="en-US" dirty="0"/>
              <a:t>Email is in the first (and only column of the second alternative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4000"/>
              <a:t>Specify Column Properties:</a:t>
            </a:r>
            <a:br>
              <a:rPr lang="en-US" sz="4000"/>
            </a:br>
            <a:r>
              <a:rPr lang="en-US" sz="4000"/>
              <a:t>Null Status</a:t>
            </a:r>
          </a:p>
        </p:txBody>
      </p:sp>
      <p:sp>
        <p:nvSpPr>
          <p:cNvPr id="11267" name="Rectangle 3"/>
          <p:cNvSpPr>
            <a:spLocks noGrp="1" noChangeArrowheads="1"/>
          </p:cNvSpPr>
          <p:nvPr>
            <p:ph type="body" sz="half" idx="1"/>
          </p:nvPr>
        </p:nvSpPr>
        <p:spPr>
          <a:xfrm>
            <a:off x="304800" y="2057400"/>
            <a:ext cx="4038600" cy="2590800"/>
          </a:xfrm>
        </p:spPr>
        <p:txBody>
          <a:bodyPr/>
          <a:lstStyle/>
          <a:p>
            <a:pPr marL="0" indent="0" eaLnBrk="1" hangingPunct="1">
              <a:buClr>
                <a:schemeClr val="tx1"/>
              </a:buClr>
              <a:buNone/>
            </a:pPr>
            <a:r>
              <a:rPr lang="en-US" sz="2800" b="1" dirty="0">
                <a:solidFill>
                  <a:srgbClr val="0099CC"/>
                </a:solidFill>
              </a:rPr>
              <a:t>Null status</a:t>
            </a:r>
            <a:r>
              <a:rPr lang="en-US" sz="2800" dirty="0">
                <a:solidFill>
                  <a:srgbClr val="0099CC"/>
                </a:solidFill>
              </a:rPr>
              <a:t> </a:t>
            </a:r>
            <a:r>
              <a:rPr lang="en-US" sz="2800" dirty="0"/>
              <a:t>indicates whether or not the value of the column can be NULL.</a:t>
            </a:r>
          </a:p>
          <a:p>
            <a:pPr marL="0" indent="0" eaLnBrk="1" hangingPunct="1">
              <a:buClr>
                <a:schemeClr val="tx1"/>
              </a:buClr>
              <a:buNone/>
            </a:pPr>
            <a:endParaRPr lang="en-US" sz="2800" dirty="0"/>
          </a:p>
          <a:p>
            <a:pPr marL="0" indent="0" eaLnBrk="1" hangingPunct="1">
              <a:buClr>
                <a:schemeClr val="tx1"/>
              </a:buClr>
              <a:buNone/>
            </a:pPr>
            <a:r>
              <a:rPr lang="en-US" sz="2800" dirty="0"/>
              <a:t>What does null mean exactly?</a:t>
            </a:r>
          </a:p>
          <a:p>
            <a:pPr>
              <a:buClr>
                <a:schemeClr val="tx1"/>
              </a:buClr>
            </a:pPr>
            <a:r>
              <a:rPr lang="en-US" sz="2000" dirty="0"/>
              <a:t>Important concept</a:t>
            </a:r>
          </a:p>
          <a:p>
            <a:pPr>
              <a:buClr>
                <a:schemeClr val="tx1"/>
              </a:buClr>
            </a:pPr>
            <a:r>
              <a:rPr lang="en-US" sz="2000" dirty="0"/>
              <a:t>2 interpretations</a:t>
            </a:r>
          </a:p>
        </p:txBody>
      </p:sp>
      <p:sp>
        <p:nvSpPr>
          <p:cNvPr id="5" name="Footer Placeholder 4"/>
          <p:cNvSpPr>
            <a:spLocks noGrp="1"/>
          </p:cNvSpPr>
          <p:nvPr>
            <p:ph type="ftr" sz="quarter" idx="10"/>
          </p:nvPr>
        </p:nvSpPr>
        <p:spPr>
          <a:xfrm>
            <a:off x="3657600" y="6414293"/>
            <a:ext cx="4495800" cy="338137"/>
          </a:xfrm>
        </p:spPr>
        <p:txBody>
          <a:bodyPr/>
          <a:lstStyle/>
          <a:p>
            <a:pPr>
              <a:defRPr/>
            </a:pPr>
            <a:r>
              <a:rPr lang="en-US" dirty="0">
                <a:solidFill>
                  <a:srgbClr val="D57A15"/>
                </a:solidFill>
              </a:rPr>
              <a:t>KROENKE AND AUER - DATABASE PROCESSING</a:t>
            </a:r>
            <a:endParaRPr lang="en-US" dirty="0">
              <a:solidFill>
                <a:srgbClr val="5F978D"/>
              </a:solidFill>
            </a:endParaRPr>
          </a:p>
        </p:txBody>
      </p:sp>
      <p:pic>
        <p:nvPicPr>
          <p:cNvPr id="2" name="Picture 1"/>
          <p:cNvPicPr>
            <a:picLocks noChangeAspect="1"/>
          </p:cNvPicPr>
          <p:nvPr/>
        </p:nvPicPr>
        <p:blipFill>
          <a:blip r:embed="rId3"/>
          <a:stretch>
            <a:fillRect/>
          </a:stretch>
        </p:blipFill>
        <p:spPr>
          <a:xfrm>
            <a:off x="5029200" y="2195657"/>
            <a:ext cx="3276190" cy="2314286"/>
          </a:xfrm>
          <a:prstGeom prst="rect">
            <a:avLst/>
          </a:prstGeom>
        </p:spPr>
      </p:pic>
      <p:sp>
        <p:nvSpPr>
          <p:cNvPr id="4" name="Slide Number Placeholder 3"/>
          <p:cNvSpPr>
            <a:spLocks noGrp="1"/>
          </p:cNvSpPr>
          <p:nvPr>
            <p:ph type="sldNum" sz="quarter" idx="11"/>
          </p:nvPr>
        </p:nvSpPr>
        <p:spPr/>
        <p:txBody>
          <a:bodyPr/>
          <a:lstStyle/>
          <a:p>
            <a:r>
              <a:rPr lang="en-US"/>
              <a:t>6-</a:t>
            </a:r>
            <a:fld id="{DB1B2183-3ED5-48DA-93A9-0F6793F71432}" type="slidenum">
              <a:rPr lang="en-US" smtClean="0"/>
              <a:pPr/>
              <a:t>7</a:t>
            </a:fld>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4000"/>
              <a:t>Specify Column Properties:</a:t>
            </a:r>
            <a:br>
              <a:rPr lang="en-US" sz="4000"/>
            </a:br>
            <a:r>
              <a:rPr lang="en-US" sz="4000"/>
              <a:t>Data Type</a:t>
            </a:r>
          </a:p>
        </p:txBody>
      </p:sp>
      <p:sp>
        <p:nvSpPr>
          <p:cNvPr id="12291" name="Rectangle 3"/>
          <p:cNvSpPr>
            <a:spLocks noGrp="1" noChangeArrowheads="1"/>
          </p:cNvSpPr>
          <p:nvPr>
            <p:ph type="body" sz="half" idx="1"/>
          </p:nvPr>
        </p:nvSpPr>
        <p:spPr>
          <a:xfrm>
            <a:off x="457200" y="1828800"/>
            <a:ext cx="4267200" cy="4297363"/>
          </a:xfrm>
        </p:spPr>
        <p:txBody>
          <a:bodyPr/>
          <a:lstStyle/>
          <a:p>
            <a:pPr eaLnBrk="1" hangingPunct="1"/>
            <a:r>
              <a:rPr lang="en-US" sz="2800" dirty="0"/>
              <a:t>Generic data types:</a:t>
            </a:r>
          </a:p>
          <a:p>
            <a:pPr lvl="1" eaLnBrk="1" hangingPunct="1"/>
            <a:r>
              <a:rPr lang="en-US" sz="2400" dirty="0"/>
              <a:t>Char(n), </a:t>
            </a:r>
            <a:r>
              <a:rPr lang="en-US" sz="2400" dirty="0" err="1"/>
              <a:t>Nchar</a:t>
            </a:r>
            <a:r>
              <a:rPr lang="en-US" sz="2400" dirty="0"/>
              <a:t>(n)</a:t>
            </a:r>
          </a:p>
          <a:p>
            <a:pPr lvl="1" eaLnBrk="1" hangingPunct="1"/>
            <a:r>
              <a:rPr lang="en-US" sz="2400" dirty="0"/>
              <a:t>Varchar(n), </a:t>
            </a:r>
            <a:r>
              <a:rPr lang="en-US" sz="2400" dirty="0" err="1"/>
              <a:t>Nvarchar</a:t>
            </a:r>
            <a:r>
              <a:rPr lang="en-US" sz="2400" dirty="0"/>
              <a:t>(n)</a:t>
            </a:r>
          </a:p>
          <a:p>
            <a:pPr lvl="1" eaLnBrk="1" hangingPunct="1"/>
            <a:r>
              <a:rPr lang="en-US" sz="2400" dirty="0"/>
              <a:t>Date</a:t>
            </a:r>
          </a:p>
          <a:p>
            <a:pPr lvl="1" eaLnBrk="1" hangingPunct="1"/>
            <a:r>
              <a:rPr lang="en-US" sz="2400" dirty="0"/>
              <a:t>Time</a:t>
            </a:r>
          </a:p>
          <a:p>
            <a:pPr lvl="1" eaLnBrk="1" hangingPunct="1"/>
            <a:r>
              <a:rPr lang="en-US" sz="2400" dirty="0"/>
              <a:t>Integer</a:t>
            </a:r>
          </a:p>
          <a:p>
            <a:pPr lvl="1"/>
            <a:r>
              <a:rPr lang="en-US" sz="2400" dirty="0"/>
              <a:t>Decimal(</a:t>
            </a:r>
            <a:r>
              <a:rPr lang="en-US" sz="2400" dirty="0" err="1"/>
              <a:t>m,n</a:t>
            </a:r>
            <a:r>
              <a:rPr lang="en-US" sz="2400" dirty="0"/>
              <a:t>)</a:t>
            </a:r>
          </a:p>
          <a:p>
            <a:pPr lvl="1"/>
            <a:r>
              <a:rPr lang="en-US" sz="2400" dirty="0"/>
              <a:t>Numeric(</a:t>
            </a:r>
            <a:r>
              <a:rPr lang="en-US" sz="2400" dirty="0" err="1"/>
              <a:t>m,n</a:t>
            </a:r>
            <a:r>
              <a:rPr lang="en-US" sz="2400" dirty="0"/>
              <a:t>)</a:t>
            </a:r>
          </a:p>
          <a:p>
            <a:pPr lvl="1"/>
            <a:r>
              <a:rPr lang="en-US" sz="2400" dirty="0"/>
              <a:t>Money(</a:t>
            </a:r>
            <a:r>
              <a:rPr lang="en-US" sz="2400" dirty="0" err="1"/>
              <a:t>m,n</a:t>
            </a:r>
            <a:r>
              <a:rPr lang="en-US" sz="2400" dirty="0"/>
              <a:t>)</a:t>
            </a:r>
          </a:p>
          <a:p>
            <a:pPr lvl="1" eaLnBrk="1" hangingPunct="1"/>
            <a:endParaRPr lang="en-US" sz="2400" dirty="0"/>
          </a:p>
          <a:p>
            <a:pPr lvl="1" eaLnBrk="1" hangingPunct="1"/>
            <a:endParaRPr lang="en-US" sz="2400" dirty="0"/>
          </a:p>
        </p:txBody>
      </p:sp>
      <p:sp>
        <p:nvSpPr>
          <p:cNvPr id="5" name="Footer Placeholder 4"/>
          <p:cNvSpPr>
            <a:spLocks noGrp="1"/>
          </p:cNvSpPr>
          <p:nvPr>
            <p:ph type="ftr" sz="quarter" idx="10"/>
          </p:nvPr>
        </p:nvSpPr>
        <p:spPr/>
        <p:txBody>
          <a:bodyPr/>
          <a:lstStyle/>
          <a:p>
            <a:pPr>
              <a:defRPr/>
            </a:pPr>
            <a:r>
              <a:rPr lang="en-US">
                <a:solidFill>
                  <a:srgbClr val="D57A15"/>
                </a:solidFill>
              </a:rPr>
              <a:t>KROENKE AND AUER - DATABASE PROCESSING, 14th Edition  © 2016 Pearson Education, Inc.</a:t>
            </a:r>
            <a:endParaRPr lang="en-US" dirty="0">
              <a:solidFill>
                <a:srgbClr val="5F978D"/>
              </a:solidFill>
            </a:endParaRPr>
          </a:p>
        </p:txBody>
      </p:sp>
      <p:pic>
        <p:nvPicPr>
          <p:cNvPr id="2" name="Picture 1"/>
          <p:cNvPicPr>
            <a:picLocks noChangeAspect="1"/>
          </p:cNvPicPr>
          <p:nvPr/>
        </p:nvPicPr>
        <p:blipFill>
          <a:blip r:embed="rId3"/>
          <a:stretch>
            <a:fillRect/>
          </a:stretch>
        </p:blipFill>
        <p:spPr>
          <a:xfrm>
            <a:off x="5115118" y="1981200"/>
            <a:ext cx="3095238" cy="2304762"/>
          </a:xfrm>
          <a:prstGeom prst="rect">
            <a:avLst/>
          </a:prstGeom>
        </p:spPr>
      </p:pic>
      <p:sp>
        <p:nvSpPr>
          <p:cNvPr id="4" name="Slide Number Placeholder 3"/>
          <p:cNvSpPr>
            <a:spLocks noGrp="1"/>
          </p:cNvSpPr>
          <p:nvPr>
            <p:ph type="sldNum" sz="quarter" idx="11"/>
          </p:nvPr>
        </p:nvSpPr>
        <p:spPr/>
        <p:txBody>
          <a:bodyPr/>
          <a:lstStyle/>
          <a:p>
            <a:r>
              <a:rPr lang="en-US"/>
              <a:t>6-</a:t>
            </a:r>
            <a:fld id="{DB1B2183-3ED5-48DA-93A9-0F6793F71432}" type="slidenum">
              <a:rPr lang="en-US" smtClean="0"/>
              <a:pPr/>
              <a:t>8</a:t>
            </a:fld>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4000"/>
              <a:t>Specify Column Properties:</a:t>
            </a:r>
            <a:br>
              <a:rPr lang="en-US" sz="4000"/>
            </a:br>
            <a:r>
              <a:rPr lang="en-US" sz="4000"/>
              <a:t>Data Type + Null Status</a:t>
            </a:r>
          </a:p>
        </p:txBody>
      </p:sp>
      <p:pic>
        <p:nvPicPr>
          <p:cNvPr id="133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1500143"/>
            <a:ext cx="4038601" cy="232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0"/>
          </p:nvPr>
        </p:nvSpPr>
        <p:spPr>
          <a:xfrm>
            <a:off x="197560" y="6315869"/>
            <a:ext cx="5410200" cy="334962"/>
          </a:xfrm>
        </p:spPr>
        <p:txBody>
          <a:bodyPr/>
          <a:lstStyle/>
          <a:p>
            <a:pPr>
              <a:defRPr/>
            </a:pPr>
            <a:r>
              <a:rPr lang="en-US" dirty="0">
                <a:solidFill>
                  <a:srgbClr val="D57A15"/>
                </a:solidFill>
              </a:rPr>
              <a:t>KROENKE AND AUER - DATABASE PROCESSING</a:t>
            </a:r>
            <a:endParaRPr lang="en-US" dirty="0">
              <a:solidFill>
                <a:srgbClr val="5F978D"/>
              </a:solidFill>
            </a:endParaRPr>
          </a:p>
        </p:txBody>
      </p:sp>
      <p:sp>
        <p:nvSpPr>
          <p:cNvPr id="2" name="Slide Number Placeholder 1"/>
          <p:cNvSpPr>
            <a:spLocks noGrp="1"/>
          </p:cNvSpPr>
          <p:nvPr>
            <p:ph type="sldNum" sz="quarter" idx="11"/>
          </p:nvPr>
        </p:nvSpPr>
        <p:spPr/>
        <p:txBody>
          <a:bodyPr/>
          <a:lstStyle/>
          <a:p>
            <a:r>
              <a:rPr lang="en-US"/>
              <a:t>6-</a:t>
            </a:r>
            <a:fld id="{DB1B2183-3ED5-48DA-93A9-0F6793F71432}" type="slidenum">
              <a:rPr lang="en-US" smtClean="0"/>
              <a:pPr/>
              <a:t>9</a:t>
            </a:fld>
            <a:endParaRPr lang="en-US"/>
          </a:p>
          <a:p>
            <a:endParaRPr lang="en-US"/>
          </a:p>
        </p:txBody>
      </p:sp>
      <p:sp>
        <p:nvSpPr>
          <p:cNvPr id="3" name="TextBox 2">
            <a:extLst>
              <a:ext uri="{FF2B5EF4-FFF2-40B4-BE49-F238E27FC236}">
                <a16:creationId xmlns:a16="http://schemas.microsoft.com/office/drawing/2014/main" id="{18F5E6CB-9E96-4509-9044-7A8201743EE4}"/>
              </a:ext>
            </a:extLst>
          </p:cNvPr>
          <p:cNvSpPr txBox="1"/>
          <p:nvPr/>
        </p:nvSpPr>
        <p:spPr>
          <a:xfrm>
            <a:off x="197560" y="5486400"/>
            <a:ext cx="4419600" cy="646331"/>
          </a:xfrm>
          <a:prstGeom prst="rect">
            <a:avLst/>
          </a:prstGeom>
          <a:noFill/>
        </p:spPr>
        <p:txBody>
          <a:bodyPr wrap="square" rtlCol="0">
            <a:spAutoFit/>
          </a:bodyPr>
          <a:lstStyle/>
          <a:p>
            <a:r>
              <a:rPr lang="en-US" dirty="0"/>
              <a:t>Check Oracle Syntax: VarChar2(50)</a:t>
            </a:r>
          </a:p>
          <a:p>
            <a:r>
              <a:rPr lang="en-US" dirty="0"/>
              <a:t>See appendix posted under Oracle.</a:t>
            </a:r>
          </a:p>
        </p:txBody>
      </p:sp>
      <p:pic>
        <p:nvPicPr>
          <p:cNvPr id="4" name="Picture 3">
            <a:extLst>
              <a:ext uri="{FF2B5EF4-FFF2-40B4-BE49-F238E27FC236}">
                <a16:creationId xmlns:a16="http://schemas.microsoft.com/office/drawing/2014/main" id="{D54B4CB9-51FC-44C1-8C8C-75F7AE865780}"/>
              </a:ext>
            </a:extLst>
          </p:cNvPr>
          <p:cNvPicPr>
            <a:picLocks noChangeAspect="1"/>
          </p:cNvPicPr>
          <p:nvPr/>
        </p:nvPicPr>
        <p:blipFill>
          <a:blip r:embed="rId4"/>
          <a:stretch>
            <a:fillRect/>
          </a:stretch>
        </p:blipFill>
        <p:spPr>
          <a:xfrm>
            <a:off x="4240521" y="2819400"/>
            <a:ext cx="4732423" cy="3505200"/>
          </a:xfrm>
          <a:prstGeom prst="rect">
            <a:avLst/>
          </a:prstGeom>
        </p:spPr>
      </p:pic>
    </p:spTree>
  </p:cSld>
  <p:clrMapOvr>
    <a:masterClrMapping/>
  </p:clrMapOvr>
</p:sld>
</file>

<file path=ppt/theme/theme1.xml><?xml version="1.0" encoding="utf-8"?>
<a:theme xmlns:a="http://schemas.openxmlformats.org/drawingml/2006/main" name="Theme-DBP-e14">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DBP-e14" id="{2DB1581F-277E-4DD0-9555-0CB721DF1E43}" vid="{BD7BB1DD-D028-4CA2-882E-F621F47C445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Theme-DBP-e14</Template>
  <TotalTime>8397</TotalTime>
  <Words>1727</Words>
  <Application>Microsoft Office PowerPoint</Application>
  <PresentationFormat>On-screen Show (4:3)</PresentationFormat>
  <Paragraphs>144</Paragraphs>
  <Slides>21</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Theme-DBP-e14</vt:lpstr>
      <vt:lpstr> David M. Kroenke and David J. Auer Database Processing: Fundamentals, Design, and Implementation </vt:lpstr>
      <vt:lpstr>Chapter Objectives</vt:lpstr>
      <vt:lpstr>Create a Table for Each Entity</vt:lpstr>
      <vt:lpstr>Select the Primary Key</vt:lpstr>
      <vt:lpstr>Specify Candidate (Alternate) Keys</vt:lpstr>
      <vt:lpstr>Specify Candidate (Alternate) Keys</vt:lpstr>
      <vt:lpstr>Specify Column Properties: Null Status</vt:lpstr>
      <vt:lpstr>Specify Column Properties: Data Type</vt:lpstr>
      <vt:lpstr>Specify Column Properties: Data Type + Null Status</vt:lpstr>
      <vt:lpstr>Specify Column Properties: Data Constraints</vt:lpstr>
      <vt:lpstr>Create Relationships: 1:1 Strong Entity Relationships I</vt:lpstr>
      <vt:lpstr>Relationships: 1:1 Strong Entity Relationships II</vt:lpstr>
      <vt:lpstr>Relationships: 1:N Strong Entity Relationships I</vt:lpstr>
      <vt:lpstr>Relationships: 1:N Strong Entity Relationships II</vt:lpstr>
      <vt:lpstr>Relationships: N:M Strong Entity Relationships I</vt:lpstr>
      <vt:lpstr>Relationships: N:M Strong Entity Relationships II</vt:lpstr>
      <vt:lpstr>Relationships: N:M Strong Entity Relationships III</vt:lpstr>
      <vt:lpstr>Subtype Relationships</vt:lpstr>
      <vt:lpstr>Highline University Data Model</vt:lpstr>
      <vt:lpstr>Highline University Database Design</vt:lpstr>
      <vt:lpstr>Conclusion</vt:lpstr>
    </vt:vector>
  </TitlesOfParts>
  <Company>Western 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Kroenke-Auer-DBP-e14-PPT-Chapter-06</dc:title>
  <dc:creator>David J. Auer</dc:creator>
  <cp:lastModifiedBy>Veda Storey</cp:lastModifiedBy>
  <cp:revision>151</cp:revision>
  <dcterms:created xsi:type="dcterms:W3CDTF">2005-01-24T23:48:45Z</dcterms:created>
  <dcterms:modified xsi:type="dcterms:W3CDTF">2023-01-16T00:02:46Z</dcterms:modified>
</cp:coreProperties>
</file>