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4" r:id="rId4"/>
    <p:sldId id="266"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B614C4-8CD7-4643-945C-FC731A63378C}"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3ABEE-188F-4789-B037-476453DF107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29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614C4-8CD7-4643-945C-FC731A63378C}"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3ABEE-188F-4789-B037-476453DF1077}" type="slidenum">
              <a:rPr lang="en-US" smtClean="0"/>
              <a:t>‹#›</a:t>
            </a:fld>
            <a:endParaRPr lang="en-US"/>
          </a:p>
        </p:txBody>
      </p:sp>
    </p:spTree>
    <p:extLst>
      <p:ext uri="{BB962C8B-B14F-4D97-AF65-F5344CB8AC3E}">
        <p14:creationId xmlns:p14="http://schemas.microsoft.com/office/powerpoint/2010/main" val="923252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614C4-8CD7-4643-945C-FC731A63378C}"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3ABEE-188F-4789-B037-476453DF1077}" type="slidenum">
              <a:rPr lang="en-US" smtClean="0"/>
              <a:t>‹#›</a:t>
            </a:fld>
            <a:endParaRPr lang="en-US"/>
          </a:p>
        </p:txBody>
      </p:sp>
    </p:spTree>
    <p:extLst>
      <p:ext uri="{BB962C8B-B14F-4D97-AF65-F5344CB8AC3E}">
        <p14:creationId xmlns:p14="http://schemas.microsoft.com/office/powerpoint/2010/main" val="4073621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B614C4-8CD7-4643-945C-FC731A63378C}"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3ABEE-188F-4789-B037-476453DF1077}" type="slidenum">
              <a:rPr lang="en-US" smtClean="0"/>
              <a:t>‹#›</a:t>
            </a:fld>
            <a:endParaRPr lang="en-US"/>
          </a:p>
        </p:txBody>
      </p:sp>
    </p:spTree>
    <p:extLst>
      <p:ext uri="{BB962C8B-B14F-4D97-AF65-F5344CB8AC3E}">
        <p14:creationId xmlns:p14="http://schemas.microsoft.com/office/powerpoint/2010/main" val="348288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B614C4-8CD7-4643-945C-FC731A63378C}"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3ABEE-188F-4789-B037-476453DF107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702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B614C4-8CD7-4643-945C-FC731A63378C}"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3ABEE-188F-4789-B037-476453DF1077}" type="slidenum">
              <a:rPr lang="en-US" smtClean="0"/>
              <a:t>‹#›</a:t>
            </a:fld>
            <a:endParaRPr lang="en-US"/>
          </a:p>
        </p:txBody>
      </p:sp>
    </p:spTree>
    <p:extLst>
      <p:ext uri="{BB962C8B-B14F-4D97-AF65-F5344CB8AC3E}">
        <p14:creationId xmlns:p14="http://schemas.microsoft.com/office/powerpoint/2010/main" val="1683007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B614C4-8CD7-4643-945C-FC731A63378C}" type="datetimeFigureOut">
              <a:rPr lang="en-US" smtClean="0"/>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3ABEE-188F-4789-B037-476453DF1077}" type="slidenum">
              <a:rPr lang="en-US" smtClean="0"/>
              <a:t>‹#›</a:t>
            </a:fld>
            <a:endParaRPr lang="en-US"/>
          </a:p>
        </p:txBody>
      </p:sp>
    </p:spTree>
    <p:extLst>
      <p:ext uri="{BB962C8B-B14F-4D97-AF65-F5344CB8AC3E}">
        <p14:creationId xmlns:p14="http://schemas.microsoft.com/office/powerpoint/2010/main" val="59565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B614C4-8CD7-4643-945C-FC731A63378C}" type="datetimeFigureOut">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3ABEE-188F-4789-B037-476453DF1077}" type="slidenum">
              <a:rPr lang="en-US" smtClean="0"/>
              <a:t>‹#›</a:t>
            </a:fld>
            <a:endParaRPr lang="en-US"/>
          </a:p>
        </p:txBody>
      </p:sp>
    </p:spTree>
    <p:extLst>
      <p:ext uri="{BB962C8B-B14F-4D97-AF65-F5344CB8AC3E}">
        <p14:creationId xmlns:p14="http://schemas.microsoft.com/office/powerpoint/2010/main" val="1660120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FB614C4-8CD7-4643-945C-FC731A63378C}" type="datetimeFigureOut">
              <a:rPr lang="en-US" smtClean="0"/>
              <a:t>1/17/2024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103ABEE-188F-4789-B037-476453DF1077}" type="slidenum">
              <a:rPr lang="en-US" smtClean="0"/>
              <a:t>‹#›</a:t>
            </a:fld>
            <a:endParaRPr lang="en-US"/>
          </a:p>
        </p:txBody>
      </p:sp>
    </p:spTree>
    <p:extLst>
      <p:ext uri="{BB962C8B-B14F-4D97-AF65-F5344CB8AC3E}">
        <p14:creationId xmlns:p14="http://schemas.microsoft.com/office/powerpoint/2010/main" val="359323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FB614C4-8CD7-4643-945C-FC731A63378C}" type="datetimeFigureOut">
              <a:rPr lang="en-US" smtClean="0"/>
              <a:t>1/17/2024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103ABEE-188F-4789-B037-476453DF1077}" type="slidenum">
              <a:rPr lang="en-US" smtClean="0"/>
              <a:t>‹#›</a:t>
            </a:fld>
            <a:endParaRPr lang="en-US"/>
          </a:p>
        </p:txBody>
      </p:sp>
    </p:spTree>
    <p:extLst>
      <p:ext uri="{BB962C8B-B14F-4D97-AF65-F5344CB8AC3E}">
        <p14:creationId xmlns:p14="http://schemas.microsoft.com/office/powerpoint/2010/main" val="226800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B614C4-8CD7-4643-945C-FC731A63378C}"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3ABEE-188F-4789-B037-476453DF1077}" type="slidenum">
              <a:rPr lang="en-US" smtClean="0"/>
              <a:t>‹#›</a:t>
            </a:fld>
            <a:endParaRPr lang="en-US"/>
          </a:p>
        </p:txBody>
      </p:sp>
    </p:spTree>
    <p:extLst>
      <p:ext uri="{BB962C8B-B14F-4D97-AF65-F5344CB8AC3E}">
        <p14:creationId xmlns:p14="http://schemas.microsoft.com/office/powerpoint/2010/main" val="1308283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FB614C4-8CD7-4643-945C-FC731A63378C}" type="datetimeFigureOut">
              <a:rPr lang="en-US" smtClean="0"/>
              <a:t>1/17/2024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103ABEE-188F-4789-B037-476453DF107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82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F16E-E2D8-4E88-AC24-C96FC2B1C8B5}"/>
              </a:ext>
            </a:extLst>
          </p:cNvPr>
          <p:cNvSpPr>
            <a:spLocks noGrp="1"/>
          </p:cNvSpPr>
          <p:nvPr>
            <p:ph type="ctrTitle"/>
          </p:nvPr>
        </p:nvSpPr>
        <p:spPr/>
        <p:txBody>
          <a:bodyPr/>
          <a:lstStyle/>
          <a:p>
            <a:r>
              <a:rPr lang="en-US" dirty="0"/>
              <a:t>Hotel Example</a:t>
            </a:r>
          </a:p>
        </p:txBody>
      </p:sp>
      <p:sp>
        <p:nvSpPr>
          <p:cNvPr id="3" name="Subtitle 2">
            <a:extLst>
              <a:ext uri="{FF2B5EF4-FFF2-40B4-BE49-F238E27FC236}">
                <a16:creationId xmlns:a16="http://schemas.microsoft.com/office/drawing/2014/main" id="{91180DAB-2498-46AA-8BEB-120AC837ADB5}"/>
              </a:ext>
            </a:extLst>
          </p:cNvPr>
          <p:cNvSpPr>
            <a:spLocks noGrp="1"/>
          </p:cNvSpPr>
          <p:nvPr>
            <p:ph type="subTitle" idx="1"/>
          </p:nvPr>
        </p:nvSpPr>
        <p:spPr/>
        <p:txBody>
          <a:bodyPr/>
          <a:lstStyle/>
          <a:p>
            <a:r>
              <a:rPr lang="en-US" dirty="0"/>
              <a:t>Conceptual Modeling</a:t>
            </a:r>
          </a:p>
        </p:txBody>
      </p:sp>
    </p:spTree>
    <p:extLst>
      <p:ext uri="{BB962C8B-B14F-4D97-AF65-F5344CB8AC3E}">
        <p14:creationId xmlns:p14="http://schemas.microsoft.com/office/powerpoint/2010/main" val="1832088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21E9-7F33-4171-99DE-92C621DA3A85}"/>
              </a:ext>
            </a:extLst>
          </p:cNvPr>
          <p:cNvSpPr>
            <a:spLocks noGrp="1"/>
          </p:cNvSpPr>
          <p:nvPr>
            <p:ph type="title"/>
          </p:nvPr>
        </p:nvSpPr>
        <p:spPr>
          <a:xfrm>
            <a:off x="443916" y="352543"/>
            <a:ext cx="10515600" cy="633165"/>
          </a:xfrm>
        </p:spPr>
        <p:txBody>
          <a:bodyPr>
            <a:normAutofit fontScale="90000"/>
          </a:bodyPr>
          <a:lstStyle/>
          <a:p>
            <a:pPr algn="ctr"/>
            <a:r>
              <a:rPr lang="en-US" dirty="0">
                <a:solidFill>
                  <a:srgbClr val="C00000"/>
                </a:solidFill>
              </a:rPr>
              <a:t>Hotel Reservation: Problem description</a:t>
            </a:r>
          </a:p>
        </p:txBody>
      </p:sp>
      <p:sp>
        <p:nvSpPr>
          <p:cNvPr id="3" name="Content Placeholder 2">
            <a:extLst>
              <a:ext uri="{FF2B5EF4-FFF2-40B4-BE49-F238E27FC236}">
                <a16:creationId xmlns:a16="http://schemas.microsoft.com/office/drawing/2014/main" id="{8C37B45B-8D44-45E9-94F5-8C37D491EADC}"/>
              </a:ext>
            </a:extLst>
          </p:cNvPr>
          <p:cNvSpPr>
            <a:spLocks noGrp="1"/>
          </p:cNvSpPr>
          <p:nvPr>
            <p:ph idx="1"/>
          </p:nvPr>
        </p:nvSpPr>
        <p:spPr>
          <a:xfrm>
            <a:off x="443916" y="1330674"/>
            <a:ext cx="10909883" cy="4684231"/>
          </a:xfrm>
        </p:spPr>
        <p:txBody>
          <a:bodyPr>
            <a:normAutofit/>
          </a:bodyPr>
          <a:lstStyle/>
          <a:p>
            <a:pPr marL="0" indent="0">
              <a:buNone/>
            </a:pPr>
            <a:r>
              <a:rPr lang="en-US" dirty="0"/>
              <a:t>Suppose you own a hotel for which you want to develop a database to keep track of your guests and your rooms. The rooms you rent can be of different types (e.g., single, double, suite).  Guests can also be of different types (e.g., a member of AAA, member of the teachers association, members of the frequent-guest club), which you need to keep track of for discount purposes. Each room is identified by a unique room number.</a:t>
            </a:r>
          </a:p>
          <a:p>
            <a:endParaRPr lang="en-US" dirty="0"/>
          </a:p>
          <a:p>
            <a:pPr marL="0" indent="0">
              <a:buNone/>
            </a:pPr>
            <a:r>
              <a:rPr lang="en-US" dirty="0"/>
              <a:t>A guest can reserve one or more rooms in advance of their arrival. Each reservation will have a start date and end date and a price. This price varies depending upon the type of guest making the reservation. For example, a company might have a contract with your hotel to provide rooms at a negotiated price.  Guests can, of course, request specific types of rooms. You will need to make some reasonable assumptions about appropriate attributes. </a:t>
            </a:r>
          </a:p>
          <a:p>
            <a:endParaRPr lang="en-US" dirty="0"/>
          </a:p>
        </p:txBody>
      </p:sp>
    </p:spTree>
    <p:extLst>
      <p:ext uri="{BB962C8B-B14F-4D97-AF65-F5344CB8AC3E}">
        <p14:creationId xmlns:p14="http://schemas.microsoft.com/office/powerpoint/2010/main" val="4222155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2B57A-74B0-49D3-B6BA-744500805EFC}"/>
              </a:ext>
            </a:extLst>
          </p:cNvPr>
          <p:cNvSpPr>
            <a:spLocks noGrp="1"/>
          </p:cNvSpPr>
          <p:nvPr>
            <p:ph type="title"/>
          </p:nvPr>
        </p:nvSpPr>
        <p:spPr>
          <a:xfrm>
            <a:off x="1520753" y="446728"/>
            <a:ext cx="8330268" cy="556764"/>
          </a:xfrm>
        </p:spPr>
        <p:txBody>
          <a:bodyPr>
            <a:noAutofit/>
          </a:bodyPr>
          <a:lstStyle/>
          <a:p>
            <a:r>
              <a:rPr lang="en-US" sz="2400" b="1" dirty="0">
                <a:solidFill>
                  <a:srgbClr val="C00000"/>
                </a:solidFill>
              </a:rPr>
              <a:t>Conceptual and Relational Model for Hotel Reservation Example</a:t>
            </a:r>
            <a:br>
              <a:rPr lang="en-US" sz="2400" b="1" dirty="0"/>
            </a:br>
            <a:endParaRPr lang="en-US" sz="2400" b="1" dirty="0"/>
          </a:p>
        </p:txBody>
      </p:sp>
      <p:sp>
        <p:nvSpPr>
          <p:cNvPr id="3" name="Slide Number Placeholder 2">
            <a:extLst>
              <a:ext uri="{FF2B5EF4-FFF2-40B4-BE49-F238E27FC236}">
                <a16:creationId xmlns:a16="http://schemas.microsoft.com/office/drawing/2014/main" id="{AD122BE3-A7BD-40A9-80EB-A6827680E8A5}"/>
              </a:ext>
            </a:extLst>
          </p:cNvPr>
          <p:cNvSpPr>
            <a:spLocks noGrp="1"/>
          </p:cNvSpPr>
          <p:nvPr>
            <p:ph type="sldNum" sz="quarter" idx="12"/>
          </p:nvPr>
        </p:nvSpPr>
        <p:spPr/>
        <p:txBody>
          <a:bodyPr/>
          <a:lstStyle/>
          <a:p>
            <a:fld id="{43662310-8C78-427A-986B-7765FBE9F2FF}" type="slidenum">
              <a:rPr lang="en-US" smtClean="0"/>
              <a:t>3</a:t>
            </a:fld>
            <a:endParaRPr lang="en-US"/>
          </a:p>
        </p:txBody>
      </p:sp>
      <p:sp>
        <p:nvSpPr>
          <p:cNvPr id="4" name="Oval 3">
            <a:extLst>
              <a:ext uri="{FF2B5EF4-FFF2-40B4-BE49-F238E27FC236}">
                <a16:creationId xmlns:a16="http://schemas.microsoft.com/office/drawing/2014/main" id="{7C39A289-4B17-4675-A0EF-2A396DD4ED87}"/>
              </a:ext>
            </a:extLst>
          </p:cNvPr>
          <p:cNvSpPr/>
          <p:nvPr/>
        </p:nvSpPr>
        <p:spPr>
          <a:xfrm>
            <a:off x="2741879" y="2967031"/>
            <a:ext cx="865742" cy="273845"/>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name</a:t>
            </a:r>
          </a:p>
        </p:txBody>
      </p:sp>
      <p:cxnSp>
        <p:nvCxnSpPr>
          <p:cNvPr id="5" name="Straight Connector 4">
            <a:extLst>
              <a:ext uri="{FF2B5EF4-FFF2-40B4-BE49-F238E27FC236}">
                <a16:creationId xmlns:a16="http://schemas.microsoft.com/office/drawing/2014/main" id="{554B7609-A6B6-4142-9488-D9B4BAB26B78}"/>
              </a:ext>
            </a:extLst>
          </p:cNvPr>
          <p:cNvCxnSpPr>
            <a:stCxn id="21" idx="4"/>
            <a:endCxn id="13" idx="0"/>
          </p:cNvCxnSpPr>
          <p:nvPr/>
        </p:nvCxnSpPr>
        <p:spPr>
          <a:xfrm>
            <a:off x="1212610" y="4009136"/>
            <a:ext cx="836526" cy="4946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DABEE16-E9A9-4DAF-A430-EE1D0E69EB11}"/>
              </a:ext>
            </a:extLst>
          </p:cNvPr>
          <p:cNvCxnSpPr>
            <a:stCxn id="4" idx="4"/>
            <a:endCxn id="13" idx="0"/>
          </p:cNvCxnSpPr>
          <p:nvPr/>
        </p:nvCxnSpPr>
        <p:spPr>
          <a:xfrm flipH="1">
            <a:off x="2049136" y="3240876"/>
            <a:ext cx="1125614" cy="12629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8D88C031-979E-47B1-928C-F76B3B8A4CDA}"/>
              </a:ext>
            </a:extLst>
          </p:cNvPr>
          <p:cNvSpPr/>
          <p:nvPr/>
        </p:nvSpPr>
        <p:spPr>
          <a:xfrm>
            <a:off x="6860918" y="3106401"/>
            <a:ext cx="1399998" cy="227806"/>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end-date</a:t>
            </a:r>
          </a:p>
        </p:txBody>
      </p:sp>
      <p:cxnSp>
        <p:nvCxnSpPr>
          <p:cNvPr id="10" name="Straight Connector 9">
            <a:extLst>
              <a:ext uri="{FF2B5EF4-FFF2-40B4-BE49-F238E27FC236}">
                <a16:creationId xmlns:a16="http://schemas.microsoft.com/office/drawing/2014/main" id="{B046FA2E-49BB-4067-AD3A-2301AE3C6A3B}"/>
              </a:ext>
            </a:extLst>
          </p:cNvPr>
          <p:cNvCxnSpPr>
            <a:cxnSpLocks/>
            <a:stCxn id="8" idx="4"/>
            <a:endCxn id="12" idx="0"/>
          </p:cNvCxnSpPr>
          <p:nvPr/>
        </p:nvCxnSpPr>
        <p:spPr>
          <a:xfrm flipH="1">
            <a:off x="5240858" y="3334207"/>
            <a:ext cx="2320059" cy="11688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FF9E60E-2EDD-45C9-8345-5A9BD61D1A83}"/>
              </a:ext>
            </a:extLst>
          </p:cNvPr>
          <p:cNvGrpSpPr/>
          <p:nvPr/>
        </p:nvGrpSpPr>
        <p:grpSpPr>
          <a:xfrm>
            <a:off x="1353888" y="4383435"/>
            <a:ext cx="4497591" cy="502738"/>
            <a:chOff x="397315" y="5340700"/>
            <a:chExt cx="4893473" cy="546989"/>
          </a:xfrm>
        </p:grpSpPr>
        <p:sp>
          <p:nvSpPr>
            <p:cNvPr id="12" name="Rectangle 4">
              <a:extLst>
                <a:ext uri="{FF2B5EF4-FFF2-40B4-BE49-F238E27FC236}">
                  <a16:creationId xmlns:a16="http://schemas.microsoft.com/office/drawing/2014/main" id="{FE3D00B2-18B2-4256-9B0C-A3059672B3D1}"/>
                </a:ext>
              </a:extLst>
            </p:cNvPr>
            <p:cNvSpPr>
              <a:spLocks noChangeArrowheads="1"/>
            </p:cNvSpPr>
            <p:nvPr/>
          </p:nvSpPr>
          <p:spPr bwMode="auto">
            <a:xfrm>
              <a:off x="3962051" y="5470900"/>
              <a:ext cx="1328737" cy="330200"/>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287" dirty="0"/>
                <a:t> Reservation</a:t>
              </a:r>
            </a:p>
          </p:txBody>
        </p:sp>
        <p:sp>
          <p:nvSpPr>
            <p:cNvPr id="13" name="Rectangle 5">
              <a:extLst>
                <a:ext uri="{FF2B5EF4-FFF2-40B4-BE49-F238E27FC236}">
                  <a16:creationId xmlns:a16="http://schemas.microsoft.com/office/drawing/2014/main" id="{A9D1935D-90C3-4E6D-877C-8D0680110D66}"/>
                </a:ext>
              </a:extLst>
            </p:cNvPr>
            <p:cNvSpPr>
              <a:spLocks noChangeArrowheads="1"/>
            </p:cNvSpPr>
            <p:nvPr/>
          </p:nvSpPr>
          <p:spPr bwMode="auto">
            <a:xfrm>
              <a:off x="397315" y="5471694"/>
              <a:ext cx="1512888" cy="328613"/>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287" dirty="0"/>
                <a:t>Guest</a:t>
              </a:r>
            </a:p>
          </p:txBody>
        </p:sp>
        <p:sp>
          <p:nvSpPr>
            <p:cNvPr id="14" name="Rectangle 14">
              <a:extLst>
                <a:ext uri="{FF2B5EF4-FFF2-40B4-BE49-F238E27FC236}">
                  <a16:creationId xmlns:a16="http://schemas.microsoft.com/office/drawing/2014/main" id="{A37E92C4-CB15-416B-B18B-2F037204E2D8}"/>
                </a:ext>
              </a:extLst>
            </p:cNvPr>
            <p:cNvSpPr>
              <a:spLocks noChangeArrowheads="1"/>
            </p:cNvSpPr>
            <p:nvPr/>
          </p:nvSpPr>
          <p:spPr bwMode="auto">
            <a:xfrm>
              <a:off x="3375885" y="5383529"/>
              <a:ext cx="604533" cy="3084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(1,1) </a:t>
              </a:r>
            </a:p>
          </p:txBody>
        </p:sp>
        <p:sp>
          <p:nvSpPr>
            <p:cNvPr id="15" name="Rectangle 21">
              <a:extLst>
                <a:ext uri="{FF2B5EF4-FFF2-40B4-BE49-F238E27FC236}">
                  <a16:creationId xmlns:a16="http://schemas.microsoft.com/office/drawing/2014/main" id="{6A1B6C7E-E438-463F-B96A-01D35AE88893}"/>
                </a:ext>
              </a:extLst>
            </p:cNvPr>
            <p:cNvSpPr>
              <a:spLocks noChangeArrowheads="1"/>
            </p:cNvSpPr>
            <p:nvPr/>
          </p:nvSpPr>
          <p:spPr bwMode="auto">
            <a:xfrm>
              <a:off x="1911287" y="5380791"/>
              <a:ext cx="583604" cy="3084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(1,N)</a:t>
              </a:r>
            </a:p>
          </p:txBody>
        </p:sp>
        <p:sp>
          <p:nvSpPr>
            <p:cNvPr id="16" name="AutoShape 66">
              <a:extLst>
                <a:ext uri="{FF2B5EF4-FFF2-40B4-BE49-F238E27FC236}">
                  <a16:creationId xmlns:a16="http://schemas.microsoft.com/office/drawing/2014/main" id="{61A73767-C2B2-48AF-A3BD-A0983820E61D}"/>
                </a:ext>
              </a:extLst>
            </p:cNvPr>
            <p:cNvSpPr>
              <a:spLocks noChangeArrowheads="1"/>
            </p:cNvSpPr>
            <p:nvPr/>
          </p:nvSpPr>
          <p:spPr bwMode="auto">
            <a:xfrm>
              <a:off x="2520444" y="5340700"/>
              <a:ext cx="765869" cy="546989"/>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r>
                <a:rPr lang="en-US" sz="1100" dirty="0">
                  <a:solidFill>
                    <a:srgbClr val="000000"/>
                  </a:solidFill>
                  <a:latin typeface="Helv" charset="0"/>
                </a:rPr>
                <a:t>makes</a:t>
              </a:r>
            </a:p>
          </p:txBody>
        </p:sp>
        <p:cxnSp>
          <p:nvCxnSpPr>
            <p:cNvPr id="17" name="Straight Connector 16">
              <a:extLst>
                <a:ext uri="{FF2B5EF4-FFF2-40B4-BE49-F238E27FC236}">
                  <a16:creationId xmlns:a16="http://schemas.microsoft.com/office/drawing/2014/main" id="{0E5D0E52-5B0C-40AA-A07B-7AF92E6AF827}"/>
                </a:ext>
              </a:extLst>
            </p:cNvPr>
            <p:cNvCxnSpPr>
              <a:stCxn id="12" idx="1"/>
              <a:endCxn id="16" idx="3"/>
            </p:cNvCxnSpPr>
            <p:nvPr/>
          </p:nvCxnSpPr>
          <p:spPr>
            <a:xfrm flipH="1">
              <a:off x="3296079" y="5636000"/>
              <a:ext cx="6659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AAB2B0B-AE25-4EAB-99BE-6AFC5ECF31CC}"/>
                </a:ext>
              </a:extLst>
            </p:cNvPr>
            <p:cNvCxnSpPr>
              <a:stCxn id="16" idx="1"/>
              <a:endCxn id="13" idx="3"/>
            </p:cNvCxnSpPr>
            <p:nvPr/>
          </p:nvCxnSpPr>
          <p:spPr>
            <a:xfrm flipH="1">
              <a:off x="1910203" y="5636000"/>
              <a:ext cx="594454"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EDBA5B2A-D783-49C6-B903-5BC9A373F433}"/>
              </a:ext>
            </a:extLst>
          </p:cNvPr>
          <p:cNvSpPr/>
          <p:nvPr/>
        </p:nvSpPr>
        <p:spPr>
          <a:xfrm>
            <a:off x="4103545" y="3431284"/>
            <a:ext cx="796044" cy="330504"/>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tx1"/>
                </a:solidFill>
              </a:rPr>
              <a:t>Res#</a:t>
            </a:r>
          </a:p>
        </p:txBody>
      </p:sp>
      <p:cxnSp>
        <p:nvCxnSpPr>
          <p:cNvPr id="20" name="Straight Connector 19">
            <a:extLst>
              <a:ext uri="{FF2B5EF4-FFF2-40B4-BE49-F238E27FC236}">
                <a16:creationId xmlns:a16="http://schemas.microsoft.com/office/drawing/2014/main" id="{02A2274C-03CD-423D-B12F-26A1115FC477}"/>
              </a:ext>
            </a:extLst>
          </p:cNvPr>
          <p:cNvCxnSpPr>
            <a:stCxn id="19" idx="4"/>
            <a:endCxn id="12" idx="0"/>
          </p:cNvCxnSpPr>
          <p:nvPr/>
        </p:nvCxnSpPr>
        <p:spPr>
          <a:xfrm>
            <a:off x="4501567" y="3761788"/>
            <a:ext cx="739291" cy="7413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8E582AB-AFCE-4C9E-9A0A-7E295B3C8BD2}"/>
              </a:ext>
            </a:extLst>
          </p:cNvPr>
          <p:cNvSpPr/>
          <p:nvPr/>
        </p:nvSpPr>
        <p:spPr>
          <a:xfrm>
            <a:off x="768455" y="3635353"/>
            <a:ext cx="888310" cy="373783"/>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tx1"/>
                </a:solidFill>
              </a:rPr>
              <a:t>Cust#</a:t>
            </a:r>
          </a:p>
        </p:txBody>
      </p:sp>
      <p:sp>
        <p:nvSpPr>
          <p:cNvPr id="22" name="Oval 21">
            <a:extLst>
              <a:ext uri="{FF2B5EF4-FFF2-40B4-BE49-F238E27FC236}">
                <a16:creationId xmlns:a16="http://schemas.microsoft.com/office/drawing/2014/main" id="{8FA3EA73-FF2B-4030-AD29-DEB7E9317CF7}"/>
              </a:ext>
            </a:extLst>
          </p:cNvPr>
          <p:cNvSpPr/>
          <p:nvPr/>
        </p:nvSpPr>
        <p:spPr>
          <a:xfrm>
            <a:off x="1909611" y="3266032"/>
            <a:ext cx="802010" cy="330504"/>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type</a:t>
            </a:r>
          </a:p>
        </p:txBody>
      </p:sp>
      <p:cxnSp>
        <p:nvCxnSpPr>
          <p:cNvPr id="23" name="Straight Connector 22">
            <a:extLst>
              <a:ext uri="{FF2B5EF4-FFF2-40B4-BE49-F238E27FC236}">
                <a16:creationId xmlns:a16="http://schemas.microsoft.com/office/drawing/2014/main" id="{56E61557-230D-4021-AE64-B02281A5338B}"/>
              </a:ext>
            </a:extLst>
          </p:cNvPr>
          <p:cNvCxnSpPr>
            <a:stCxn id="22" idx="4"/>
            <a:endCxn id="13" idx="0"/>
          </p:cNvCxnSpPr>
          <p:nvPr/>
        </p:nvCxnSpPr>
        <p:spPr>
          <a:xfrm flipH="1">
            <a:off x="2049136" y="3596536"/>
            <a:ext cx="261480" cy="9072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94261A09-A0EF-4263-87CF-183DA9ADA502}"/>
              </a:ext>
            </a:extLst>
          </p:cNvPr>
          <p:cNvSpPr/>
          <p:nvPr/>
        </p:nvSpPr>
        <p:spPr>
          <a:xfrm>
            <a:off x="6036417" y="2790139"/>
            <a:ext cx="796044" cy="330504"/>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start-date</a:t>
            </a:r>
          </a:p>
        </p:txBody>
      </p:sp>
      <p:sp>
        <p:nvSpPr>
          <p:cNvPr id="26" name="Rectangle 5">
            <a:extLst>
              <a:ext uri="{FF2B5EF4-FFF2-40B4-BE49-F238E27FC236}">
                <a16:creationId xmlns:a16="http://schemas.microsoft.com/office/drawing/2014/main" id="{ED447853-DA55-4744-942F-80B597745BD7}"/>
              </a:ext>
            </a:extLst>
          </p:cNvPr>
          <p:cNvSpPr>
            <a:spLocks noChangeArrowheads="1"/>
          </p:cNvSpPr>
          <p:nvPr/>
        </p:nvSpPr>
        <p:spPr bwMode="auto">
          <a:xfrm>
            <a:off x="9442981" y="4407922"/>
            <a:ext cx="1390495" cy="302028"/>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287" dirty="0"/>
              <a:t>Room</a:t>
            </a:r>
          </a:p>
        </p:txBody>
      </p:sp>
      <p:cxnSp>
        <p:nvCxnSpPr>
          <p:cNvPr id="27" name="Straight Connector 26">
            <a:extLst>
              <a:ext uri="{FF2B5EF4-FFF2-40B4-BE49-F238E27FC236}">
                <a16:creationId xmlns:a16="http://schemas.microsoft.com/office/drawing/2014/main" id="{8E182ED8-704E-43CC-AA51-BDF631A99645}"/>
              </a:ext>
            </a:extLst>
          </p:cNvPr>
          <p:cNvCxnSpPr>
            <a:cxnSpLocks/>
            <a:stCxn id="29" idx="1"/>
            <a:endCxn id="12" idx="3"/>
          </p:cNvCxnSpPr>
          <p:nvPr/>
        </p:nvCxnSpPr>
        <p:spPr>
          <a:xfrm flipH="1">
            <a:off x="5851479" y="4599525"/>
            <a:ext cx="1371016" cy="553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621DE1-61FC-4EB1-95DB-6FD2B9313390}"/>
              </a:ext>
            </a:extLst>
          </p:cNvPr>
          <p:cNvCxnSpPr>
            <a:cxnSpLocks/>
            <a:stCxn id="26" idx="1"/>
          </p:cNvCxnSpPr>
          <p:nvPr/>
        </p:nvCxnSpPr>
        <p:spPr>
          <a:xfrm flipH="1">
            <a:off x="7931020" y="4558936"/>
            <a:ext cx="1511961" cy="123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AutoShape 66">
            <a:extLst>
              <a:ext uri="{FF2B5EF4-FFF2-40B4-BE49-F238E27FC236}">
                <a16:creationId xmlns:a16="http://schemas.microsoft.com/office/drawing/2014/main" id="{A95A2D2C-1C59-4D53-908A-769DBB83C47B}"/>
              </a:ext>
            </a:extLst>
          </p:cNvPr>
          <p:cNvSpPr>
            <a:spLocks noChangeArrowheads="1"/>
          </p:cNvSpPr>
          <p:nvPr/>
        </p:nvSpPr>
        <p:spPr bwMode="auto">
          <a:xfrm>
            <a:off x="7222495" y="4348156"/>
            <a:ext cx="885745" cy="502738"/>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r>
              <a:rPr lang="en-US" sz="1100" dirty="0">
                <a:solidFill>
                  <a:srgbClr val="000000"/>
                </a:solidFill>
                <a:latin typeface="Helv" charset="0"/>
              </a:rPr>
              <a:t>reserves</a:t>
            </a:r>
          </a:p>
        </p:txBody>
      </p:sp>
      <p:sp>
        <p:nvSpPr>
          <p:cNvPr id="30" name="Rectangle 21">
            <a:extLst>
              <a:ext uri="{FF2B5EF4-FFF2-40B4-BE49-F238E27FC236}">
                <a16:creationId xmlns:a16="http://schemas.microsoft.com/office/drawing/2014/main" id="{818460D2-BCED-4F24-BF7F-24A2D50E8C48}"/>
              </a:ext>
            </a:extLst>
          </p:cNvPr>
          <p:cNvSpPr>
            <a:spLocks noChangeArrowheads="1"/>
          </p:cNvSpPr>
          <p:nvPr/>
        </p:nvSpPr>
        <p:spPr bwMode="auto">
          <a:xfrm>
            <a:off x="8803137" y="4241673"/>
            <a:ext cx="536390" cy="2835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(0,N)</a:t>
            </a:r>
          </a:p>
        </p:txBody>
      </p:sp>
      <p:sp>
        <p:nvSpPr>
          <p:cNvPr id="31" name="Rectangle 21">
            <a:extLst>
              <a:ext uri="{FF2B5EF4-FFF2-40B4-BE49-F238E27FC236}">
                <a16:creationId xmlns:a16="http://schemas.microsoft.com/office/drawing/2014/main" id="{3CDEFF37-62D8-420F-9F81-1F2CD403109E}"/>
              </a:ext>
            </a:extLst>
          </p:cNvPr>
          <p:cNvSpPr>
            <a:spLocks noChangeArrowheads="1"/>
          </p:cNvSpPr>
          <p:nvPr/>
        </p:nvSpPr>
        <p:spPr bwMode="auto">
          <a:xfrm>
            <a:off x="5872612" y="4348156"/>
            <a:ext cx="536390" cy="2835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(1,N)</a:t>
            </a:r>
          </a:p>
        </p:txBody>
      </p:sp>
      <p:sp>
        <p:nvSpPr>
          <p:cNvPr id="32" name="Oval 31">
            <a:extLst>
              <a:ext uri="{FF2B5EF4-FFF2-40B4-BE49-F238E27FC236}">
                <a16:creationId xmlns:a16="http://schemas.microsoft.com/office/drawing/2014/main" id="{2E16DFDA-10CC-483F-8042-832DD478569D}"/>
              </a:ext>
            </a:extLst>
          </p:cNvPr>
          <p:cNvSpPr/>
          <p:nvPr/>
        </p:nvSpPr>
        <p:spPr>
          <a:xfrm>
            <a:off x="8972988" y="2857198"/>
            <a:ext cx="1002585" cy="330505"/>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tx1"/>
                </a:solidFill>
              </a:rPr>
              <a:t>Room#</a:t>
            </a:r>
          </a:p>
        </p:txBody>
      </p:sp>
      <p:sp>
        <p:nvSpPr>
          <p:cNvPr id="33" name="Oval 32">
            <a:extLst>
              <a:ext uri="{FF2B5EF4-FFF2-40B4-BE49-F238E27FC236}">
                <a16:creationId xmlns:a16="http://schemas.microsoft.com/office/drawing/2014/main" id="{05CB6EF6-CA6C-47C0-8409-A26B288FF87C}"/>
              </a:ext>
            </a:extLst>
          </p:cNvPr>
          <p:cNvSpPr/>
          <p:nvPr/>
        </p:nvSpPr>
        <p:spPr>
          <a:xfrm>
            <a:off x="10179409" y="2726778"/>
            <a:ext cx="682538" cy="408375"/>
          </a:xfrm>
          <a:prstGeom prst="ellipse">
            <a:avLst/>
          </a:prstGeom>
          <a:solidFill>
            <a:schemeClr val="bg2"/>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 </a:t>
            </a:r>
          </a:p>
        </p:txBody>
      </p:sp>
      <p:sp>
        <p:nvSpPr>
          <p:cNvPr id="34" name="Oval 33">
            <a:extLst>
              <a:ext uri="{FF2B5EF4-FFF2-40B4-BE49-F238E27FC236}">
                <a16:creationId xmlns:a16="http://schemas.microsoft.com/office/drawing/2014/main" id="{783A68A7-88F1-42BE-9BB4-AD409BC0698B}"/>
              </a:ext>
            </a:extLst>
          </p:cNvPr>
          <p:cNvSpPr/>
          <p:nvPr/>
        </p:nvSpPr>
        <p:spPr>
          <a:xfrm>
            <a:off x="11028317" y="2934780"/>
            <a:ext cx="682538" cy="330504"/>
          </a:xfrm>
          <a:prstGeom prst="ellipse">
            <a:avLst/>
          </a:prstGeom>
          <a:solidFill>
            <a:schemeClr val="bg2"/>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type</a:t>
            </a:r>
          </a:p>
        </p:txBody>
      </p:sp>
      <p:cxnSp>
        <p:nvCxnSpPr>
          <p:cNvPr id="35" name="Straight Connector 34">
            <a:extLst>
              <a:ext uri="{FF2B5EF4-FFF2-40B4-BE49-F238E27FC236}">
                <a16:creationId xmlns:a16="http://schemas.microsoft.com/office/drawing/2014/main" id="{A2D0C1E2-AAAC-4ACD-9EC3-219B70218164}"/>
              </a:ext>
            </a:extLst>
          </p:cNvPr>
          <p:cNvCxnSpPr>
            <a:cxnSpLocks/>
            <a:endCxn id="26" idx="0"/>
          </p:cNvCxnSpPr>
          <p:nvPr/>
        </p:nvCxnSpPr>
        <p:spPr>
          <a:xfrm flipH="1">
            <a:off x="10138229" y="3266032"/>
            <a:ext cx="1147292" cy="11418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C6A6F11-45D7-424F-949A-3A4E228F66B6}"/>
              </a:ext>
            </a:extLst>
          </p:cNvPr>
          <p:cNvCxnSpPr>
            <a:cxnSpLocks/>
          </p:cNvCxnSpPr>
          <p:nvPr/>
        </p:nvCxnSpPr>
        <p:spPr>
          <a:xfrm>
            <a:off x="9571473" y="3168894"/>
            <a:ext cx="462951" cy="12145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D9E061A-8E19-451C-93EA-02B01501EB59}"/>
              </a:ext>
            </a:extLst>
          </p:cNvPr>
          <p:cNvCxnSpPr>
            <a:cxnSpLocks/>
          </p:cNvCxnSpPr>
          <p:nvPr/>
        </p:nvCxnSpPr>
        <p:spPr>
          <a:xfrm flipH="1">
            <a:off x="10235175" y="3930098"/>
            <a:ext cx="904752" cy="4704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7BC7780B-58BF-47F4-9438-AB45B80E5793}"/>
              </a:ext>
            </a:extLst>
          </p:cNvPr>
          <p:cNvSpPr/>
          <p:nvPr/>
        </p:nvSpPr>
        <p:spPr>
          <a:xfrm>
            <a:off x="10958749" y="3801940"/>
            <a:ext cx="1002585" cy="330505"/>
          </a:xfrm>
          <a:prstGeom prst="ellipse">
            <a:avLst/>
          </a:prstGeom>
          <a:solidFill>
            <a:schemeClr val="bg2"/>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size </a:t>
            </a:r>
            <a:r>
              <a:rPr lang="en-US" sz="1287" u="sng" dirty="0">
                <a:solidFill>
                  <a:schemeClr val="tx1"/>
                </a:solidFill>
              </a:rPr>
              <a:t> </a:t>
            </a:r>
          </a:p>
        </p:txBody>
      </p:sp>
      <p:sp>
        <p:nvSpPr>
          <p:cNvPr id="74" name="Oval 73">
            <a:extLst>
              <a:ext uri="{FF2B5EF4-FFF2-40B4-BE49-F238E27FC236}">
                <a16:creationId xmlns:a16="http://schemas.microsoft.com/office/drawing/2014/main" id="{BDB51FDF-E6D5-46D2-A8DB-7409464975D1}"/>
              </a:ext>
            </a:extLst>
          </p:cNvPr>
          <p:cNvSpPr/>
          <p:nvPr/>
        </p:nvSpPr>
        <p:spPr>
          <a:xfrm>
            <a:off x="4332648" y="2988051"/>
            <a:ext cx="1324843" cy="242409"/>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date-of-res</a:t>
            </a:r>
          </a:p>
        </p:txBody>
      </p:sp>
      <p:cxnSp>
        <p:nvCxnSpPr>
          <p:cNvPr id="79" name="Straight Connector 78">
            <a:extLst>
              <a:ext uri="{FF2B5EF4-FFF2-40B4-BE49-F238E27FC236}">
                <a16:creationId xmlns:a16="http://schemas.microsoft.com/office/drawing/2014/main" id="{7FF2F4B7-773C-4FAE-95AA-8FA309D6BF49}"/>
              </a:ext>
            </a:extLst>
          </p:cNvPr>
          <p:cNvCxnSpPr>
            <a:cxnSpLocks/>
          </p:cNvCxnSpPr>
          <p:nvPr/>
        </p:nvCxnSpPr>
        <p:spPr>
          <a:xfrm flipH="1">
            <a:off x="5274000" y="3106401"/>
            <a:ext cx="1021697" cy="13835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454F2FA-29D0-46A1-882B-AF43FE7850EE}"/>
              </a:ext>
            </a:extLst>
          </p:cNvPr>
          <p:cNvCxnSpPr>
            <a:cxnSpLocks/>
          </p:cNvCxnSpPr>
          <p:nvPr/>
        </p:nvCxnSpPr>
        <p:spPr>
          <a:xfrm>
            <a:off x="5057193" y="3237784"/>
            <a:ext cx="191242" cy="12652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4ED0CC0-41D0-417C-A747-C9176C3B3C03}"/>
              </a:ext>
            </a:extLst>
          </p:cNvPr>
          <p:cNvCxnSpPr>
            <a:cxnSpLocks/>
            <a:stCxn id="33" idx="4"/>
            <a:endCxn id="26" idx="0"/>
          </p:cNvCxnSpPr>
          <p:nvPr/>
        </p:nvCxnSpPr>
        <p:spPr>
          <a:xfrm flipH="1">
            <a:off x="10138229" y="3135153"/>
            <a:ext cx="382449" cy="1272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B23CC03D-3D75-4A1E-B802-2360118597D1}"/>
              </a:ext>
            </a:extLst>
          </p:cNvPr>
          <p:cNvSpPr/>
          <p:nvPr/>
        </p:nvSpPr>
        <p:spPr>
          <a:xfrm>
            <a:off x="3131299" y="3304177"/>
            <a:ext cx="828702" cy="326370"/>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email</a:t>
            </a:r>
          </a:p>
        </p:txBody>
      </p:sp>
      <p:cxnSp>
        <p:nvCxnSpPr>
          <p:cNvPr id="43" name="Straight Connector 42">
            <a:extLst>
              <a:ext uri="{FF2B5EF4-FFF2-40B4-BE49-F238E27FC236}">
                <a16:creationId xmlns:a16="http://schemas.microsoft.com/office/drawing/2014/main" id="{857B1EF4-A92D-43D6-8D29-6D39228E2E00}"/>
              </a:ext>
            </a:extLst>
          </p:cNvPr>
          <p:cNvCxnSpPr>
            <a:cxnSpLocks/>
            <a:stCxn id="41" idx="3"/>
            <a:endCxn id="13" idx="0"/>
          </p:cNvCxnSpPr>
          <p:nvPr/>
        </p:nvCxnSpPr>
        <p:spPr>
          <a:xfrm flipH="1">
            <a:off x="2049136" y="3582751"/>
            <a:ext cx="1203524" cy="921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D99E13D-1B45-4020-8543-C4EA68BD01D9}"/>
              </a:ext>
            </a:extLst>
          </p:cNvPr>
          <p:cNvSpPr txBox="1"/>
          <p:nvPr/>
        </p:nvSpPr>
        <p:spPr>
          <a:xfrm>
            <a:off x="10258464" y="2685879"/>
            <a:ext cx="600180" cy="461665"/>
          </a:xfrm>
          <a:prstGeom prst="rect">
            <a:avLst/>
          </a:prstGeom>
          <a:noFill/>
        </p:spPr>
        <p:txBody>
          <a:bodyPr wrap="square" rtlCol="0">
            <a:spAutoFit/>
          </a:bodyPr>
          <a:lstStyle/>
          <a:p>
            <a:r>
              <a:rPr lang="en-US" sz="1200" dirty="0"/>
              <a:t>listed price</a:t>
            </a:r>
          </a:p>
        </p:txBody>
      </p:sp>
      <p:sp>
        <p:nvSpPr>
          <p:cNvPr id="52" name="Oval 51">
            <a:extLst>
              <a:ext uri="{FF2B5EF4-FFF2-40B4-BE49-F238E27FC236}">
                <a16:creationId xmlns:a16="http://schemas.microsoft.com/office/drawing/2014/main" id="{80BD69C5-574C-4F66-BE0B-7C1F29B762CC}"/>
              </a:ext>
            </a:extLst>
          </p:cNvPr>
          <p:cNvSpPr/>
          <p:nvPr/>
        </p:nvSpPr>
        <p:spPr>
          <a:xfrm>
            <a:off x="3158862" y="3716921"/>
            <a:ext cx="828702" cy="326370"/>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company</a:t>
            </a:r>
          </a:p>
        </p:txBody>
      </p:sp>
      <p:cxnSp>
        <p:nvCxnSpPr>
          <p:cNvPr id="53" name="Straight Connector 52">
            <a:extLst>
              <a:ext uri="{FF2B5EF4-FFF2-40B4-BE49-F238E27FC236}">
                <a16:creationId xmlns:a16="http://schemas.microsoft.com/office/drawing/2014/main" id="{E7BBED83-0003-4508-AEEB-F025F8B18B71}"/>
              </a:ext>
            </a:extLst>
          </p:cNvPr>
          <p:cNvCxnSpPr>
            <a:cxnSpLocks/>
            <a:stCxn id="52" idx="3"/>
            <a:endCxn id="13" idx="0"/>
          </p:cNvCxnSpPr>
          <p:nvPr/>
        </p:nvCxnSpPr>
        <p:spPr>
          <a:xfrm flipH="1">
            <a:off x="2049136" y="3995495"/>
            <a:ext cx="1231087" cy="5083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479053F-3D4D-4F5C-B802-C5B94D9185A3}"/>
              </a:ext>
            </a:extLst>
          </p:cNvPr>
          <p:cNvCxnSpPr>
            <a:cxnSpLocks/>
            <a:stCxn id="58" idx="3"/>
            <a:endCxn id="12" idx="0"/>
          </p:cNvCxnSpPr>
          <p:nvPr/>
        </p:nvCxnSpPr>
        <p:spPr>
          <a:xfrm flipH="1">
            <a:off x="5240858" y="4114861"/>
            <a:ext cx="1347547" cy="3882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97F18A93-C503-4DAE-840E-5B58788BEF7F}"/>
              </a:ext>
            </a:extLst>
          </p:cNvPr>
          <p:cNvSpPr/>
          <p:nvPr/>
        </p:nvSpPr>
        <p:spPr>
          <a:xfrm>
            <a:off x="6403738" y="3897767"/>
            <a:ext cx="1260984" cy="254341"/>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price quoted </a:t>
            </a:r>
            <a:r>
              <a:rPr lang="en-US" sz="1287" u="sng" dirty="0">
                <a:solidFill>
                  <a:schemeClr val="tx1"/>
                </a:solidFill>
              </a:rPr>
              <a:t> </a:t>
            </a:r>
          </a:p>
        </p:txBody>
      </p:sp>
    </p:spTree>
    <p:extLst>
      <p:ext uri="{BB962C8B-B14F-4D97-AF65-F5344CB8AC3E}">
        <p14:creationId xmlns:p14="http://schemas.microsoft.com/office/powerpoint/2010/main" val="2542341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2B57A-74B0-49D3-B6BA-744500805EFC}"/>
              </a:ext>
            </a:extLst>
          </p:cNvPr>
          <p:cNvSpPr>
            <a:spLocks noGrp="1"/>
          </p:cNvSpPr>
          <p:nvPr>
            <p:ph type="title"/>
          </p:nvPr>
        </p:nvSpPr>
        <p:spPr>
          <a:xfrm>
            <a:off x="1520753" y="446728"/>
            <a:ext cx="8330268" cy="556764"/>
          </a:xfrm>
        </p:spPr>
        <p:txBody>
          <a:bodyPr>
            <a:noAutofit/>
          </a:bodyPr>
          <a:lstStyle/>
          <a:p>
            <a:r>
              <a:rPr lang="en-US" sz="2400" b="1" dirty="0">
                <a:solidFill>
                  <a:srgbClr val="C00000"/>
                </a:solidFill>
              </a:rPr>
              <a:t>Conceptual and </a:t>
            </a:r>
            <a:r>
              <a:rPr lang="en-US" sz="2400" b="1">
                <a:solidFill>
                  <a:srgbClr val="C00000"/>
                </a:solidFill>
              </a:rPr>
              <a:t>Relational Models </a:t>
            </a:r>
            <a:r>
              <a:rPr lang="en-US" sz="2400" b="1" dirty="0">
                <a:solidFill>
                  <a:srgbClr val="C00000"/>
                </a:solidFill>
              </a:rPr>
              <a:t>for Hotel Reservation Example</a:t>
            </a:r>
            <a:br>
              <a:rPr lang="en-US" sz="2400" b="1" dirty="0"/>
            </a:br>
            <a:endParaRPr lang="en-US" sz="2400" b="1" dirty="0"/>
          </a:p>
        </p:txBody>
      </p:sp>
      <p:sp>
        <p:nvSpPr>
          <p:cNvPr id="3" name="Slide Number Placeholder 2">
            <a:extLst>
              <a:ext uri="{FF2B5EF4-FFF2-40B4-BE49-F238E27FC236}">
                <a16:creationId xmlns:a16="http://schemas.microsoft.com/office/drawing/2014/main" id="{AD122BE3-A7BD-40A9-80EB-A6827680E8A5}"/>
              </a:ext>
            </a:extLst>
          </p:cNvPr>
          <p:cNvSpPr>
            <a:spLocks noGrp="1"/>
          </p:cNvSpPr>
          <p:nvPr>
            <p:ph type="sldNum" sz="quarter" idx="12"/>
          </p:nvPr>
        </p:nvSpPr>
        <p:spPr/>
        <p:txBody>
          <a:bodyPr/>
          <a:lstStyle/>
          <a:p>
            <a:fld id="{43662310-8C78-427A-986B-7765FBE9F2FF}" type="slidenum">
              <a:rPr lang="en-US" smtClean="0"/>
              <a:t>4</a:t>
            </a:fld>
            <a:endParaRPr lang="en-US"/>
          </a:p>
        </p:txBody>
      </p:sp>
      <p:sp>
        <p:nvSpPr>
          <p:cNvPr id="4" name="Oval 3">
            <a:extLst>
              <a:ext uri="{FF2B5EF4-FFF2-40B4-BE49-F238E27FC236}">
                <a16:creationId xmlns:a16="http://schemas.microsoft.com/office/drawing/2014/main" id="{7C39A289-4B17-4675-A0EF-2A396DD4ED87}"/>
              </a:ext>
            </a:extLst>
          </p:cNvPr>
          <p:cNvSpPr/>
          <p:nvPr/>
        </p:nvSpPr>
        <p:spPr>
          <a:xfrm>
            <a:off x="2741879" y="2967031"/>
            <a:ext cx="865742" cy="273845"/>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name</a:t>
            </a:r>
          </a:p>
        </p:txBody>
      </p:sp>
      <p:cxnSp>
        <p:nvCxnSpPr>
          <p:cNvPr id="5" name="Straight Connector 4">
            <a:extLst>
              <a:ext uri="{FF2B5EF4-FFF2-40B4-BE49-F238E27FC236}">
                <a16:creationId xmlns:a16="http://schemas.microsoft.com/office/drawing/2014/main" id="{554B7609-A6B6-4142-9488-D9B4BAB26B78}"/>
              </a:ext>
            </a:extLst>
          </p:cNvPr>
          <p:cNvCxnSpPr>
            <a:stCxn id="21" idx="4"/>
            <a:endCxn id="13" idx="0"/>
          </p:cNvCxnSpPr>
          <p:nvPr/>
        </p:nvCxnSpPr>
        <p:spPr>
          <a:xfrm>
            <a:off x="1212610" y="4009136"/>
            <a:ext cx="836526" cy="4946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DABEE16-E9A9-4DAF-A430-EE1D0E69EB11}"/>
              </a:ext>
            </a:extLst>
          </p:cNvPr>
          <p:cNvCxnSpPr>
            <a:stCxn id="4" idx="4"/>
            <a:endCxn id="13" idx="0"/>
          </p:cNvCxnSpPr>
          <p:nvPr/>
        </p:nvCxnSpPr>
        <p:spPr>
          <a:xfrm flipH="1">
            <a:off x="2049136" y="3240876"/>
            <a:ext cx="1125614" cy="12629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8D88C031-979E-47B1-928C-F76B3B8A4CDA}"/>
              </a:ext>
            </a:extLst>
          </p:cNvPr>
          <p:cNvSpPr/>
          <p:nvPr/>
        </p:nvSpPr>
        <p:spPr>
          <a:xfrm>
            <a:off x="6860918" y="3106401"/>
            <a:ext cx="1399998" cy="227806"/>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end-date</a:t>
            </a:r>
          </a:p>
        </p:txBody>
      </p:sp>
      <p:cxnSp>
        <p:nvCxnSpPr>
          <p:cNvPr id="10" name="Straight Connector 9">
            <a:extLst>
              <a:ext uri="{FF2B5EF4-FFF2-40B4-BE49-F238E27FC236}">
                <a16:creationId xmlns:a16="http://schemas.microsoft.com/office/drawing/2014/main" id="{B046FA2E-49BB-4067-AD3A-2301AE3C6A3B}"/>
              </a:ext>
            </a:extLst>
          </p:cNvPr>
          <p:cNvCxnSpPr>
            <a:cxnSpLocks/>
            <a:stCxn id="8" idx="4"/>
            <a:endCxn id="12" idx="0"/>
          </p:cNvCxnSpPr>
          <p:nvPr/>
        </p:nvCxnSpPr>
        <p:spPr>
          <a:xfrm flipH="1">
            <a:off x="5240858" y="3334207"/>
            <a:ext cx="2320059" cy="11688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FF9E60E-2EDD-45C9-8345-5A9BD61D1A83}"/>
              </a:ext>
            </a:extLst>
          </p:cNvPr>
          <p:cNvGrpSpPr/>
          <p:nvPr/>
        </p:nvGrpSpPr>
        <p:grpSpPr>
          <a:xfrm>
            <a:off x="1353888" y="4383435"/>
            <a:ext cx="4497591" cy="502738"/>
            <a:chOff x="397315" y="5340700"/>
            <a:chExt cx="4893473" cy="546989"/>
          </a:xfrm>
        </p:grpSpPr>
        <p:sp>
          <p:nvSpPr>
            <p:cNvPr id="12" name="Rectangle 4">
              <a:extLst>
                <a:ext uri="{FF2B5EF4-FFF2-40B4-BE49-F238E27FC236}">
                  <a16:creationId xmlns:a16="http://schemas.microsoft.com/office/drawing/2014/main" id="{FE3D00B2-18B2-4256-9B0C-A3059672B3D1}"/>
                </a:ext>
              </a:extLst>
            </p:cNvPr>
            <p:cNvSpPr>
              <a:spLocks noChangeArrowheads="1"/>
            </p:cNvSpPr>
            <p:nvPr/>
          </p:nvSpPr>
          <p:spPr bwMode="auto">
            <a:xfrm>
              <a:off x="3962051" y="5470900"/>
              <a:ext cx="1328737" cy="330200"/>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287" dirty="0"/>
                <a:t> Reservation</a:t>
              </a:r>
            </a:p>
          </p:txBody>
        </p:sp>
        <p:sp>
          <p:nvSpPr>
            <p:cNvPr id="13" name="Rectangle 5">
              <a:extLst>
                <a:ext uri="{FF2B5EF4-FFF2-40B4-BE49-F238E27FC236}">
                  <a16:creationId xmlns:a16="http://schemas.microsoft.com/office/drawing/2014/main" id="{A9D1935D-90C3-4E6D-877C-8D0680110D66}"/>
                </a:ext>
              </a:extLst>
            </p:cNvPr>
            <p:cNvSpPr>
              <a:spLocks noChangeArrowheads="1"/>
            </p:cNvSpPr>
            <p:nvPr/>
          </p:nvSpPr>
          <p:spPr bwMode="auto">
            <a:xfrm>
              <a:off x="397315" y="5471694"/>
              <a:ext cx="1512888" cy="328613"/>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287" dirty="0"/>
                <a:t>Guest</a:t>
              </a:r>
            </a:p>
          </p:txBody>
        </p:sp>
        <p:sp>
          <p:nvSpPr>
            <p:cNvPr id="14" name="Rectangle 14">
              <a:extLst>
                <a:ext uri="{FF2B5EF4-FFF2-40B4-BE49-F238E27FC236}">
                  <a16:creationId xmlns:a16="http://schemas.microsoft.com/office/drawing/2014/main" id="{A37E92C4-CB15-416B-B18B-2F037204E2D8}"/>
                </a:ext>
              </a:extLst>
            </p:cNvPr>
            <p:cNvSpPr>
              <a:spLocks noChangeArrowheads="1"/>
            </p:cNvSpPr>
            <p:nvPr/>
          </p:nvSpPr>
          <p:spPr bwMode="auto">
            <a:xfrm>
              <a:off x="3375885" y="5383529"/>
              <a:ext cx="604533" cy="3084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(1,1) </a:t>
              </a:r>
            </a:p>
          </p:txBody>
        </p:sp>
        <p:sp>
          <p:nvSpPr>
            <p:cNvPr id="15" name="Rectangle 21">
              <a:extLst>
                <a:ext uri="{FF2B5EF4-FFF2-40B4-BE49-F238E27FC236}">
                  <a16:creationId xmlns:a16="http://schemas.microsoft.com/office/drawing/2014/main" id="{6A1B6C7E-E438-463F-B96A-01D35AE88893}"/>
                </a:ext>
              </a:extLst>
            </p:cNvPr>
            <p:cNvSpPr>
              <a:spLocks noChangeArrowheads="1"/>
            </p:cNvSpPr>
            <p:nvPr/>
          </p:nvSpPr>
          <p:spPr bwMode="auto">
            <a:xfrm>
              <a:off x="1911287" y="5380791"/>
              <a:ext cx="583604" cy="3084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(1,N)</a:t>
              </a:r>
            </a:p>
          </p:txBody>
        </p:sp>
        <p:sp>
          <p:nvSpPr>
            <p:cNvPr id="16" name="AutoShape 66">
              <a:extLst>
                <a:ext uri="{FF2B5EF4-FFF2-40B4-BE49-F238E27FC236}">
                  <a16:creationId xmlns:a16="http://schemas.microsoft.com/office/drawing/2014/main" id="{61A73767-C2B2-48AF-A3BD-A0983820E61D}"/>
                </a:ext>
              </a:extLst>
            </p:cNvPr>
            <p:cNvSpPr>
              <a:spLocks noChangeArrowheads="1"/>
            </p:cNvSpPr>
            <p:nvPr/>
          </p:nvSpPr>
          <p:spPr bwMode="auto">
            <a:xfrm>
              <a:off x="2520444" y="5340700"/>
              <a:ext cx="765869" cy="546989"/>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r>
                <a:rPr lang="en-US" sz="1100" dirty="0">
                  <a:solidFill>
                    <a:srgbClr val="000000"/>
                  </a:solidFill>
                  <a:latin typeface="Helv" charset="0"/>
                </a:rPr>
                <a:t>makes</a:t>
              </a:r>
            </a:p>
          </p:txBody>
        </p:sp>
        <p:cxnSp>
          <p:nvCxnSpPr>
            <p:cNvPr id="17" name="Straight Connector 16">
              <a:extLst>
                <a:ext uri="{FF2B5EF4-FFF2-40B4-BE49-F238E27FC236}">
                  <a16:creationId xmlns:a16="http://schemas.microsoft.com/office/drawing/2014/main" id="{0E5D0E52-5B0C-40AA-A07B-7AF92E6AF827}"/>
                </a:ext>
              </a:extLst>
            </p:cNvPr>
            <p:cNvCxnSpPr>
              <a:stCxn id="12" idx="1"/>
              <a:endCxn id="16" idx="3"/>
            </p:cNvCxnSpPr>
            <p:nvPr/>
          </p:nvCxnSpPr>
          <p:spPr>
            <a:xfrm flipH="1">
              <a:off x="3296079" y="5636000"/>
              <a:ext cx="6659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AAB2B0B-AE25-4EAB-99BE-6AFC5ECF31CC}"/>
                </a:ext>
              </a:extLst>
            </p:cNvPr>
            <p:cNvCxnSpPr>
              <a:stCxn id="16" idx="1"/>
              <a:endCxn id="13" idx="3"/>
            </p:cNvCxnSpPr>
            <p:nvPr/>
          </p:nvCxnSpPr>
          <p:spPr>
            <a:xfrm flipH="1">
              <a:off x="1910203" y="5636000"/>
              <a:ext cx="594454"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EDBA5B2A-D783-49C6-B903-5BC9A373F433}"/>
              </a:ext>
            </a:extLst>
          </p:cNvPr>
          <p:cNvSpPr/>
          <p:nvPr/>
        </p:nvSpPr>
        <p:spPr>
          <a:xfrm>
            <a:off x="4103545" y="3431284"/>
            <a:ext cx="796044" cy="330504"/>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tx1"/>
                </a:solidFill>
              </a:rPr>
              <a:t>Res#</a:t>
            </a:r>
          </a:p>
        </p:txBody>
      </p:sp>
      <p:cxnSp>
        <p:nvCxnSpPr>
          <p:cNvPr id="20" name="Straight Connector 19">
            <a:extLst>
              <a:ext uri="{FF2B5EF4-FFF2-40B4-BE49-F238E27FC236}">
                <a16:creationId xmlns:a16="http://schemas.microsoft.com/office/drawing/2014/main" id="{02A2274C-03CD-423D-B12F-26A1115FC477}"/>
              </a:ext>
            </a:extLst>
          </p:cNvPr>
          <p:cNvCxnSpPr>
            <a:stCxn id="19" idx="4"/>
            <a:endCxn id="12" idx="0"/>
          </p:cNvCxnSpPr>
          <p:nvPr/>
        </p:nvCxnSpPr>
        <p:spPr>
          <a:xfrm>
            <a:off x="4501567" y="3761788"/>
            <a:ext cx="739291" cy="74131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8E582AB-AFCE-4C9E-9A0A-7E295B3C8BD2}"/>
              </a:ext>
            </a:extLst>
          </p:cNvPr>
          <p:cNvSpPr/>
          <p:nvPr/>
        </p:nvSpPr>
        <p:spPr>
          <a:xfrm>
            <a:off x="768455" y="3635353"/>
            <a:ext cx="888310" cy="373783"/>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tx1"/>
                </a:solidFill>
              </a:rPr>
              <a:t>Cust#</a:t>
            </a:r>
          </a:p>
        </p:txBody>
      </p:sp>
      <p:sp>
        <p:nvSpPr>
          <p:cNvPr id="22" name="Oval 21">
            <a:extLst>
              <a:ext uri="{FF2B5EF4-FFF2-40B4-BE49-F238E27FC236}">
                <a16:creationId xmlns:a16="http://schemas.microsoft.com/office/drawing/2014/main" id="{8FA3EA73-FF2B-4030-AD29-DEB7E9317CF7}"/>
              </a:ext>
            </a:extLst>
          </p:cNvPr>
          <p:cNvSpPr/>
          <p:nvPr/>
        </p:nvSpPr>
        <p:spPr>
          <a:xfrm>
            <a:off x="1909611" y="3266032"/>
            <a:ext cx="802010" cy="330504"/>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type</a:t>
            </a:r>
          </a:p>
        </p:txBody>
      </p:sp>
      <p:cxnSp>
        <p:nvCxnSpPr>
          <p:cNvPr id="23" name="Straight Connector 22">
            <a:extLst>
              <a:ext uri="{FF2B5EF4-FFF2-40B4-BE49-F238E27FC236}">
                <a16:creationId xmlns:a16="http://schemas.microsoft.com/office/drawing/2014/main" id="{56E61557-230D-4021-AE64-B02281A5338B}"/>
              </a:ext>
            </a:extLst>
          </p:cNvPr>
          <p:cNvCxnSpPr>
            <a:stCxn id="22" idx="4"/>
            <a:endCxn id="13" idx="0"/>
          </p:cNvCxnSpPr>
          <p:nvPr/>
        </p:nvCxnSpPr>
        <p:spPr>
          <a:xfrm flipH="1">
            <a:off x="2049136" y="3596536"/>
            <a:ext cx="261480" cy="9072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94261A09-A0EF-4263-87CF-183DA9ADA502}"/>
              </a:ext>
            </a:extLst>
          </p:cNvPr>
          <p:cNvSpPr/>
          <p:nvPr/>
        </p:nvSpPr>
        <p:spPr>
          <a:xfrm>
            <a:off x="6036417" y="2790139"/>
            <a:ext cx="796044" cy="330504"/>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start-date</a:t>
            </a:r>
          </a:p>
        </p:txBody>
      </p:sp>
      <p:sp>
        <p:nvSpPr>
          <p:cNvPr id="26" name="Rectangle 5">
            <a:extLst>
              <a:ext uri="{FF2B5EF4-FFF2-40B4-BE49-F238E27FC236}">
                <a16:creationId xmlns:a16="http://schemas.microsoft.com/office/drawing/2014/main" id="{ED447853-DA55-4744-942F-80B597745BD7}"/>
              </a:ext>
            </a:extLst>
          </p:cNvPr>
          <p:cNvSpPr>
            <a:spLocks noChangeArrowheads="1"/>
          </p:cNvSpPr>
          <p:nvPr/>
        </p:nvSpPr>
        <p:spPr bwMode="auto">
          <a:xfrm>
            <a:off x="9442981" y="4407922"/>
            <a:ext cx="1390495" cy="302028"/>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287" dirty="0"/>
              <a:t>Room</a:t>
            </a:r>
          </a:p>
        </p:txBody>
      </p:sp>
      <p:cxnSp>
        <p:nvCxnSpPr>
          <p:cNvPr id="27" name="Straight Connector 26">
            <a:extLst>
              <a:ext uri="{FF2B5EF4-FFF2-40B4-BE49-F238E27FC236}">
                <a16:creationId xmlns:a16="http://schemas.microsoft.com/office/drawing/2014/main" id="{8E182ED8-704E-43CC-AA51-BDF631A99645}"/>
              </a:ext>
            </a:extLst>
          </p:cNvPr>
          <p:cNvCxnSpPr>
            <a:cxnSpLocks/>
            <a:stCxn id="29" idx="1"/>
            <a:endCxn id="12" idx="3"/>
          </p:cNvCxnSpPr>
          <p:nvPr/>
        </p:nvCxnSpPr>
        <p:spPr>
          <a:xfrm flipH="1">
            <a:off x="5851479" y="4599525"/>
            <a:ext cx="1371016" cy="553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621DE1-61FC-4EB1-95DB-6FD2B9313390}"/>
              </a:ext>
            </a:extLst>
          </p:cNvPr>
          <p:cNvCxnSpPr>
            <a:cxnSpLocks/>
            <a:stCxn id="26" idx="1"/>
          </p:cNvCxnSpPr>
          <p:nvPr/>
        </p:nvCxnSpPr>
        <p:spPr>
          <a:xfrm flipH="1">
            <a:off x="7931020" y="4558936"/>
            <a:ext cx="1511961" cy="123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AutoShape 66">
            <a:extLst>
              <a:ext uri="{FF2B5EF4-FFF2-40B4-BE49-F238E27FC236}">
                <a16:creationId xmlns:a16="http://schemas.microsoft.com/office/drawing/2014/main" id="{A95A2D2C-1C59-4D53-908A-769DBB83C47B}"/>
              </a:ext>
            </a:extLst>
          </p:cNvPr>
          <p:cNvSpPr>
            <a:spLocks noChangeArrowheads="1"/>
          </p:cNvSpPr>
          <p:nvPr/>
        </p:nvSpPr>
        <p:spPr bwMode="auto">
          <a:xfrm>
            <a:off x="7222495" y="4348156"/>
            <a:ext cx="885745" cy="502738"/>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r>
              <a:rPr lang="en-US" sz="1100" dirty="0">
                <a:solidFill>
                  <a:srgbClr val="000000"/>
                </a:solidFill>
                <a:latin typeface="Helv" charset="0"/>
              </a:rPr>
              <a:t>reserves</a:t>
            </a:r>
          </a:p>
        </p:txBody>
      </p:sp>
      <p:sp>
        <p:nvSpPr>
          <p:cNvPr id="30" name="Rectangle 21">
            <a:extLst>
              <a:ext uri="{FF2B5EF4-FFF2-40B4-BE49-F238E27FC236}">
                <a16:creationId xmlns:a16="http://schemas.microsoft.com/office/drawing/2014/main" id="{818460D2-BCED-4F24-BF7F-24A2D50E8C48}"/>
              </a:ext>
            </a:extLst>
          </p:cNvPr>
          <p:cNvSpPr>
            <a:spLocks noChangeArrowheads="1"/>
          </p:cNvSpPr>
          <p:nvPr/>
        </p:nvSpPr>
        <p:spPr bwMode="auto">
          <a:xfrm>
            <a:off x="8803137" y="4241673"/>
            <a:ext cx="536390" cy="2835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(0,N)</a:t>
            </a:r>
          </a:p>
        </p:txBody>
      </p:sp>
      <p:sp>
        <p:nvSpPr>
          <p:cNvPr id="31" name="Rectangle 21">
            <a:extLst>
              <a:ext uri="{FF2B5EF4-FFF2-40B4-BE49-F238E27FC236}">
                <a16:creationId xmlns:a16="http://schemas.microsoft.com/office/drawing/2014/main" id="{3CDEFF37-62D8-420F-9F81-1F2CD403109E}"/>
              </a:ext>
            </a:extLst>
          </p:cNvPr>
          <p:cNvSpPr>
            <a:spLocks noChangeArrowheads="1"/>
          </p:cNvSpPr>
          <p:nvPr/>
        </p:nvSpPr>
        <p:spPr bwMode="auto">
          <a:xfrm>
            <a:off x="5872612" y="4348156"/>
            <a:ext cx="536390" cy="2835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(1,N)</a:t>
            </a:r>
          </a:p>
        </p:txBody>
      </p:sp>
      <p:sp>
        <p:nvSpPr>
          <p:cNvPr id="32" name="Oval 31">
            <a:extLst>
              <a:ext uri="{FF2B5EF4-FFF2-40B4-BE49-F238E27FC236}">
                <a16:creationId xmlns:a16="http://schemas.microsoft.com/office/drawing/2014/main" id="{2E16DFDA-10CC-483F-8042-832DD478569D}"/>
              </a:ext>
            </a:extLst>
          </p:cNvPr>
          <p:cNvSpPr/>
          <p:nvPr/>
        </p:nvSpPr>
        <p:spPr>
          <a:xfrm>
            <a:off x="8972988" y="2857198"/>
            <a:ext cx="1002585" cy="330505"/>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tx1"/>
                </a:solidFill>
              </a:rPr>
              <a:t>Room#</a:t>
            </a:r>
          </a:p>
        </p:txBody>
      </p:sp>
      <p:sp>
        <p:nvSpPr>
          <p:cNvPr id="33" name="Oval 32">
            <a:extLst>
              <a:ext uri="{FF2B5EF4-FFF2-40B4-BE49-F238E27FC236}">
                <a16:creationId xmlns:a16="http://schemas.microsoft.com/office/drawing/2014/main" id="{05CB6EF6-CA6C-47C0-8409-A26B288FF87C}"/>
              </a:ext>
            </a:extLst>
          </p:cNvPr>
          <p:cNvSpPr/>
          <p:nvPr/>
        </p:nvSpPr>
        <p:spPr>
          <a:xfrm>
            <a:off x="10179409" y="2726778"/>
            <a:ext cx="682538" cy="408375"/>
          </a:xfrm>
          <a:prstGeom prst="ellipse">
            <a:avLst/>
          </a:prstGeom>
          <a:solidFill>
            <a:schemeClr val="bg2"/>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 </a:t>
            </a:r>
          </a:p>
        </p:txBody>
      </p:sp>
      <p:sp>
        <p:nvSpPr>
          <p:cNvPr id="34" name="Oval 33">
            <a:extLst>
              <a:ext uri="{FF2B5EF4-FFF2-40B4-BE49-F238E27FC236}">
                <a16:creationId xmlns:a16="http://schemas.microsoft.com/office/drawing/2014/main" id="{783A68A7-88F1-42BE-9BB4-AD409BC0698B}"/>
              </a:ext>
            </a:extLst>
          </p:cNvPr>
          <p:cNvSpPr/>
          <p:nvPr/>
        </p:nvSpPr>
        <p:spPr>
          <a:xfrm>
            <a:off x="11028317" y="2934780"/>
            <a:ext cx="682538" cy="330504"/>
          </a:xfrm>
          <a:prstGeom prst="ellipse">
            <a:avLst/>
          </a:prstGeom>
          <a:solidFill>
            <a:schemeClr val="bg2"/>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type</a:t>
            </a:r>
          </a:p>
        </p:txBody>
      </p:sp>
      <p:cxnSp>
        <p:nvCxnSpPr>
          <p:cNvPr id="35" name="Straight Connector 34">
            <a:extLst>
              <a:ext uri="{FF2B5EF4-FFF2-40B4-BE49-F238E27FC236}">
                <a16:creationId xmlns:a16="http://schemas.microsoft.com/office/drawing/2014/main" id="{A2D0C1E2-AAAC-4ACD-9EC3-219B70218164}"/>
              </a:ext>
            </a:extLst>
          </p:cNvPr>
          <p:cNvCxnSpPr>
            <a:cxnSpLocks/>
            <a:endCxn id="26" idx="0"/>
          </p:cNvCxnSpPr>
          <p:nvPr/>
        </p:nvCxnSpPr>
        <p:spPr>
          <a:xfrm flipH="1">
            <a:off x="10138229" y="3266032"/>
            <a:ext cx="1147292" cy="11418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C6A6F11-45D7-424F-949A-3A4E228F66B6}"/>
              </a:ext>
            </a:extLst>
          </p:cNvPr>
          <p:cNvCxnSpPr>
            <a:cxnSpLocks/>
          </p:cNvCxnSpPr>
          <p:nvPr/>
        </p:nvCxnSpPr>
        <p:spPr>
          <a:xfrm>
            <a:off x="9571473" y="3168894"/>
            <a:ext cx="462951" cy="12145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D9E061A-8E19-451C-93EA-02B01501EB59}"/>
              </a:ext>
            </a:extLst>
          </p:cNvPr>
          <p:cNvCxnSpPr>
            <a:cxnSpLocks/>
          </p:cNvCxnSpPr>
          <p:nvPr/>
        </p:nvCxnSpPr>
        <p:spPr>
          <a:xfrm flipH="1">
            <a:off x="10235175" y="3930098"/>
            <a:ext cx="904752" cy="4704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7BC7780B-58BF-47F4-9438-AB45B80E5793}"/>
              </a:ext>
            </a:extLst>
          </p:cNvPr>
          <p:cNvSpPr/>
          <p:nvPr/>
        </p:nvSpPr>
        <p:spPr>
          <a:xfrm>
            <a:off x="10958749" y="3801940"/>
            <a:ext cx="1002585" cy="330505"/>
          </a:xfrm>
          <a:prstGeom prst="ellipse">
            <a:avLst/>
          </a:prstGeom>
          <a:solidFill>
            <a:schemeClr val="bg2"/>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size </a:t>
            </a:r>
            <a:r>
              <a:rPr lang="en-US" sz="1287" u="sng" dirty="0">
                <a:solidFill>
                  <a:schemeClr val="tx1"/>
                </a:solidFill>
              </a:rPr>
              <a:t> </a:t>
            </a:r>
          </a:p>
        </p:txBody>
      </p:sp>
      <p:sp>
        <p:nvSpPr>
          <p:cNvPr id="74" name="Oval 73">
            <a:extLst>
              <a:ext uri="{FF2B5EF4-FFF2-40B4-BE49-F238E27FC236}">
                <a16:creationId xmlns:a16="http://schemas.microsoft.com/office/drawing/2014/main" id="{BDB51FDF-E6D5-46D2-A8DB-7409464975D1}"/>
              </a:ext>
            </a:extLst>
          </p:cNvPr>
          <p:cNvSpPr/>
          <p:nvPr/>
        </p:nvSpPr>
        <p:spPr>
          <a:xfrm>
            <a:off x="4332648" y="2988051"/>
            <a:ext cx="1324843" cy="242409"/>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date-of-res</a:t>
            </a:r>
          </a:p>
        </p:txBody>
      </p:sp>
      <p:cxnSp>
        <p:nvCxnSpPr>
          <p:cNvPr id="79" name="Straight Connector 78">
            <a:extLst>
              <a:ext uri="{FF2B5EF4-FFF2-40B4-BE49-F238E27FC236}">
                <a16:creationId xmlns:a16="http://schemas.microsoft.com/office/drawing/2014/main" id="{7FF2F4B7-773C-4FAE-95AA-8FA309D6BF49}"/>
              </a:ext>
            </a:extLst>
          </p:cNvPr>
          <p:cNvCxnSpPr>
            <a:cxnSpLocks/>
          </p:cNvCxnSpPr>
          <p:nvPr/>
        </p:nvCxnSpPr>
        <p:spPr>
          <a:xfrm flipH="1">
            <a:off x="5274000" y="3106401"/>
            <a:ext cx="1021697" cy="138351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454F2FA-29D0-46A1-882B-AF43FE7850EE}"/>
              </a:ext>
            </a:extLst>
          </p:cNvPr>
          <p:cNvCxnSpPr>
            <a:cxnSpLocks/>
          </p:cNvCxnSpPr>
          <p:nvPr/>
        </p:nvCxnSpPr>
        <p:spPr>
          <a:xfrm>
            <a:off x="5057193" y="3237784"/>
            <a:ext cx="191242" cy="12652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B4ED0CC0-41D0-417C-A747-C9176C3B3C03}"/>
              </a:ext>
            </a:extLst>
          </p:cNvPr>
          <p:cNvCxnSpPr>
            <a:cxnSpLocks/>
            <a:stCxn id="33" idx="4"/>
            <a:endCxn id="26" idx="0"/>
          </p:cNvCxnSpPr>
          <p:nvPr/>
        </p:nvCxnSpPr>
        <p:spPr>
          <a:xfrm flipH="1">
            <a:off x="10138229" y="3135153"/>
            <a:ext cx="382449" cy="1272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itle 1">
            <a:extLst>
              <a:ext uri="{FF2B5EF4-FFF2-40B4-BE49-F238E27FC236}">
                <a16:creationId xmlns:a16="http://schemas.microsoft.com/office/drawing/2014/main" id="{9F862818-7D03-486B-ADE0-CBF8C3A4CF3B}"/>
              </a:ext>
            </a:extLst>
          </p:cNvPr>
          <p:cNvSpPr txBox="1">
            <a:spLocks/>
          </p:cNvSpPr>
          <p:nvPr/>
        </p:nvSpPr>
        <p:spPr>
          <a:xfrm>
            <a:off x="768455" y="1174311"/>
            <a:ext cx="6366430" cy="89397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US" sz="1400" dirty="0"/>
              <a:t>Reservation: (</a:t>
            </a:r>
            <a:r>
              <a:rPr lang="en-US" sz="1400" u="sng" dirty="0"/>
              <a:t>Res#</a:t>
            </a:r>
            <a:r>
              <a:rPr lang="en-US" sz="1400" dirty="0"/>
              <a:t>, start-date, end-date, date-of-res, price-quoted, </a:t>
            </a:r>
            <a:r>
              <a:rPr lang="en-US" sz="1400" dirty="0" err="1"/>
              <a:t>cust</a:t>
            </a:r>
            <a:r>
              <a:rPr lang="en-US" sz="1400" dirty="0"/>
              <a:t>#) </a:t>
            </a:r>
            <a:br>
              <a:rPr lang="en-US" sz="1400" dirty="0"/>
            </a:br>
            <a:r>
              <a:rPr lang="en-US" sz="1400" dirty="0"/>
              <a:t>Customer:    (</a:t>
            </a:r>
            <a:r>
              <a:rPr lang="en-US" sz="1400" u="sng" dirty="0"/>
              <a:t>Cust#,</a:t>
            </a:r>
            <a:r>
              <a:rPr lang="en-US" sz="1400" dirty="0"/>
              <a:t> type, name, email, company)</a:t>
            </a:r>
            <a:br>
              <a:rPr lang="en-US" sz="1400" dirty="0"/>
            </a:br>
            <a:r>
              <a:rPr lang="en-US" sz="1400" dirty="0"/>
              <a:t>Room:          (</a:t>
            </a:r>
            <a:r>
              <a:rPr lang="en-US" sz="1400" u="sng" dirty="0"/>
              <a:t>Room#</a:t>
            </a:r>
            <a:r>
              <a:rPr lang="en-US" sz="1400" dirty="0"/>
              <a:t>, size, type, listed-price)</a:t>
            </a:r>
          </a:p>
          <a:p>
            <a:r>
              <a:rPr lang="en-US" sz="1400" dirty="0"/>
              <a:t>Reserve-Room: (</a:t>
            </a:r>
            <a:r>
              <a:rPr lang="en-US" sz="1400" u="sng" dirty="0"/>
              <a:t>Res#</a:t>
            </a:r>
            <a:r>
              <a:rPr lang="en-US" sz="1400" dirty="0"/>
              <a:t>, </a:t>
            </a:r>
            <a:r>
              <a:rPr lang="en-US" sz="1400" u="sng" dirty="0"/>
              <a:t>Room</a:t>
            </a:r>
            <a:r>
              <a:rPr lang="en-US" sz="1400" dirty="0"/>
              <a:t>#,)</a:t>
            </a:r>
            <a:br>
              <a:rPr lang="en-US" sz="1200" dirty="0"/>
            </a:br>
            <a:endParaRPr lang="en-US" sz="1200" dirty="0"/>
          </a:p>
        </p:txBody>
      </p:sp>
      <p:sp>
        <p:nvSpPr>
          <p:cNvPr id="41" name="Oval 40">
            <a:extLst>
              <a:ext uri="{FF2B5EF4-FFF2-40B4-BE49-F238E27FC236}">
                <a16:creationId xmlns:a16="http://schemas.microsoft.com/office/drawing/2014/main" id="{B23CC03D-3D75-4A1E-B802-2360118597D1}"/>
              </a:ext>
            </a:extLst>
          </p:cNvPr>
          <p:cNvSpPr/>
          <p:nvPr/>
        </p:nvSpPr>
        <p:spPr>
          <a:xfrm>
            <a:off x="3131299" y="3304177"/>
            <a:ext cx="828702" cy="326370"/>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email</a:t>
            </a:r>
          </a:p>
        </p:txBody>
      </p:sp>
      <p:cxnSp>
        <p:nvCxnSpPr>
          <p:cNvPr id="43" name="Straight Connector 42">
            <a:extLst>
              <a:ext uri="{FF2B5EF4-FFF2-40B4-BE49-F238E27FC236}">
                <a16:creationId xmlns:a16="http://schemas.microsoft.com/office/drawing/2014/main" id="{857B1EF4-A92D-43D6-8D29-6D39228E2E00}"/>
              </a:ext>
            </a:extLst>
          </p:cNvPr>
          <p:cNvCxnSpPr>
            <a:cxnSpLocks/>
            <a:stCxn id="41" idx="3"/>
            <a:endCxn id="13" idx="0"/>
          </p:cNvCxnSpPr>
          <p:nvPr/>
        </p:nvCxnSpPr>
        <p:spPr>
          <a:xfrm flipH="1">
            <a:off x="2049136" y="3582751"/>
            <a:ext cx="1203524" cy="9210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D99E13D-1B45-4020-8543-C4EA68BD01D9}"/>
              </a:ext>
            </a:extLst>
          </p:cNvPr>
          <p:cNvSpPr txBox="1"/>
          <p:nvPr/>
        </p:nvSpPr>
        <p:spPr>
          <a:xfrm>
            <a:off x="10258464" y="2685879"/>
            <a:ext cx="600180" cy="461665"/>
          </a:xfrm>
          <a:prstGeom prst="rect">
            <a:avLst/>
          </a:prstGeom>
          <a:noFill/>
        </p:spPr>
        <p:txBody>
          <a:bodyPr wrap="square" rtlCol="0">
            <a:spAutoFit/>
          </a:bodyPr>
          <a:lstStyle/>
          <a:p>
            <a:r>
              <a:rPr lang="en-US" sz="1200" dirty="0"/>
              <a:t>listed price</a:t>
            </a:r>
          </a:p>
        </p:txBody>
      </p:sp>
      <p:sp>
        <p:nvSpPr>
          <p:cNvPr id="52" name="Oval 51">
            <a:extLst>
              <a:ext uri="{FF2B5EF4-FFF2-40B4-BE49-F238E27FC236}">
                <a16:creationId xmlns:a16="http://schemas.microsoft.com/office/drawing/2014/main" id="{80BD69C5-574C-4F66-BE0B-7C1F29B762CC}"/>
              </a:ext>
            </a:extLst>
          </p:cNvPr>
          <p:cNvSpPr/>
          <p:nvPr/>
        </p:nvSpPr>
        <p:spPr>
          <a:xfrm>
            <a:off x="3158862" y="3716921"/>
            <a:ext cx="828702" cy="326370"/>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company</a:t>
            </a:r>
          </a:p>
        </p:txBody>
      </p:sp>
      <p:cxnSp>
        <p:nvCxnSpPr>
          <p:cNvPr id="53" name="Straight Connector 52">
            <a:extLst>
              <a:ext uri="{FF2B5EF4-FFF2-40B4-BE49-F238E27FC236}">
                <a16:creationId xmlns:a16="http://schemas.microsoft.com/office/drawing/2014/main" id="{E7BBED83-0003-4508-AEEB-F025F8B18B71}"/>
              </a:ext>
            </a:extLst>
          </p:cNvPr>
          <p:cNvCxnSpPr>
            <a:cxnSpLocks/>
            <a:stCxn id="52" idx="3"/>
            <a:endCxn id="13" idx="0"/>
          </p:cNvCxnSpPr>
          <p:nvPr/>
        </p:nvCxnSpPr>
        <p:spPr>
          <a:xfrm flipH="1">
            <a:off x="2049136" y="3995495"/>
            <a:ext cx="1231087" cy="5083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479053F-3D4D-4F5C-B802-C5B94D9185A3}"/>
              </a:ext>
            </a:extLst>
          </p:cNvPr>
          <p:cNvCxnSpPr>
            <a:cxnSpLocks/>
            <a:stCxn id="58" idx="2"/>
            <a:endCxn id="12" idx="0"/>
          </p:cNvCxnSpPr>
          <p:nvPr/>
        </p:nvCxnSpPr>
        <p:spPr>
          <a:xfrm flipH="1">
            <a:off x="5240858" y="4054267"/>
            <a:ext cx="1217495" cy="4488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97F18A93-C503-4DAE-840E-5B58788BEF7F}"/>
              </a:ext>
            </a:extLst>
          </p:cNvPr>
          <p:cNvSpPr/>
          <p:nvPr/>
        </p:nvSpPr>
        <p:spPr>
          <a:xfrm>
            <a:off x="6458353" y="3855136"/>
            <a:ext cx="1043358" cy="398261"/>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price quoted </a:t>
            </a:r>
            <a:r>
              <a:rPr lang="en-US" sz="1287" u="sng" dirty="0">
                <a:solidFill>
                  <a:schemeClr val="tx1"/>
                </a:solidFill>
              </a:rPr>
              <a:t> </a:t>
            </a:r>
          </a:p>
        </p:txBody>
      </p:sp>
    </p:spTree>
    <p:extLst>
      <p:ext uri="{BB962C8B-B14F-4D97-AF65-F5344CB8AC3E}">
        <p14:creationId xmlns:p14="http://schemas.microsoft.com/office/powerpoint/2010/main" val="2468526547"/>
      </p:ext>
    </p:extLst>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179</TotalTime>
  <Words>345</Words>
  <Application>Microsoft Office PowerPoint</Application>
  <PresentationFormat>Widescreen</PresentationFormat>
  <Paragraphs>60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Calibri Light</vt:lpstr>
      <vt:lpstr>Helv</vt:lpstr>
      <vt:lpstr>Retrospect</vt:lpstr>
      <vt:lpstr>Hotel Example</vt:lpstr>
      <vt:lpstr>Hotel Reservation: Problem description</vt:lpstr>
      <vt:lpstr>Conceptual and Relational Model for Hotel Reservation Example </vt:lpstr>
      <vt:lpstr>Conceptual and Relational Models for Hotel Reservation Example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 to Quiz 1</dc:title>
  <dc:creator>VS</dc:creator>
  <cp:lastModifiedBy>J Mack Robinson College of Business</cp:lastModifiedBy>
  <cp:revision>11</cp:revision>
  <dcterms:created xsi:type="dcterms:W3CDTF">2021-02-14T14:08:30Z</dcterms:created>
  <dcterms:modified xsi:type="dcterms:W3CDTF">2024-01-17T23:29:33Z</dcterms:modified>
</cp:coreProperties>
</file>