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8"/>
  </p:notesMasterIdLst>
  <p:sldIdLst>
    <p:sldId id="257" r:id="rId2"/>
    <p:sldId id="264" r:id="rId3"/>
    <p:sldId id="266" r:id="rId4"/>
    <p:sldId id="265" r:id="rId5"/>
    <p:sldId id="263" r:id="rId6"/>
    <p:sldId id="26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4" autoAdjust="0"/>
    <p:restoredTop sz="94660"/>
  </p:normalViewPr>
  <p:slideViewPr>
    <p:cSldViewPr snapToGrid="0">
      <p:cViewPr varScale="1">
        <p:scale>
          <a:sx n="114" d="100"/>
          <a:sy n="114" d="100"/>
        </p:scale>
        <p:origin x="2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ECF5A-769B-48E0-B1D3-49484BDBD6B4}" type="datetimeFigureOut">
              <a:rPr lang="en-US" smtClean="0"/>
              <a:t>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5CA6-9B46-4BE2-AD13-29880640A6A7}" type="slidenum">
              <a:rPr lang="en-US" smtClean="0"/>
              <a:t>‹#›</a:t>
            </a:fld>
            <a:endParaRPr lang="en-US"/>
          </a:p>
        </p:txBody>
      </p:sp>
    </p:spTree>
    <p:extLst>
      <p:ext uri="{BB962C8B-B14F-4D97-AF65-F5344CB8AC3E}">
        <p14:creationId xmlns:p14="http://schemas.microsoft.com/office/powerpoint/2010/main" val="207380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8A4-637D-419F-B962-6ABD1BD30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13055-F799-4230-89DA-7729BD446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D53E7-317C-4744-8533-9720CDFE59CB}"/>
              </a:ext>
            </a:extLst>
          </p:cNvPr>
          <p:cNvSpPr>
            <a:spLocks noGrp="1"/>
          </p:cNvSpPr>
          <p:nvPr>
            <p:ph type="dt" sz="half" idx="10"/>
          </p:nvPr>
        </p:nvSpPr>
        <p:spPr/>
        <p:txBody>
          <a:bodyPr/>
          <a:lstStyle/>
          <a:p>
            <a:fld id="{EA0C0817-A112-4847-8014-A94B7D2A4EA3}" type="datetime1">
              <a:rPr lang="en-US" smtClean="0"/>
              <a:t>1/6/2024</a:t>
            </a:fld>
            <a:endParaRPr lang="en-US" dirty="0"/>
          </a:p>
        </p:txBody>
      </p:sp>
      <p:sp>
        <p:nvSpPr>
          <p:cNvPr id="5" name="Footer Placeholder 4">
            <a:extLst>
              <a:ext uri="{FF2B5EF4-FFF2-40B4-BE49-F238E27FC236}">
                <a16:creationId xmlns:a16="http://schemas.microsoft.com/office/drawing/2014/main" id="{18D56A3A-881D-409D-A3AF-1A247F5D4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62BF5-7F58-40A8-9000-20DDD88F2E0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7475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7D0E-F183-4A9A-BD8D-1B496EAC5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58540-4E22-43F5-ACBC-25B933266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4F463-438E-45EA-8588-C806DEA805C3}"/>
              </a:ext>
            </a:extLst>
          </p:cNvPr>
          <p:cNvSpPr>
            <a:spLocks noGrp="1"/>
          </p:cNvSpPr>
          <p:nvPr>
            <p:ph type="dt" sz="half" idx="10"/>
          </p:nvPr>
        </p:nvSpPr>
        <p:spPr/>
        <p:txBody>
          <a:bodyPr/>
          <a:lstStyle/>
          <a:p>
            <a:fld id="{134F40B7-36AB-4376-BE14-EF7004D79BB9}" type="datetime1">
              <a:rPr lang="en-US" smtClean="0"/>
              <a:t>1/6/2024</a:t>
            </a:fld>
            <a:endParaRPr lang="en-US"/>
          </a:p>
        </p:txBody>
      </p:sp>
      <p:sp>
        <p:nvSpPr>
          <p:cNvPr id="5" name="Footer Placeholder 4">
            <a:extLst>
              <a:ext uri="{FF2B5EF4-FFF2-40B4-BE49-F238E27FC236}">
                <a16:creationId xmlns:a16="http://schemas.microsoft.com/office/drawing/2014/main" id="{7723D5DC-9D7D-42BA-9F2A-26014D5A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4FF6A-A1AC-4D0A-AA3E-B61C67EABF33}"/>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37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2CA2-F352-46C8-893C-E56EEDC73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C07F8-B5F7-40F4-A140-CBCFE57CF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ABE29-5BE4-4E1E-A3A6-4203F2AD0D4F}"/>
              </a:ext>
            </a:extLst>
          </p:cNvPr>
          <p:cNvSpPr>
            <a:spLocks noGrp="1"/>
          </p:cNvSpPr>
          <p:nvPr>
            <p:ph type="dt" sz="half" idx="10"/>
          </p:nvPr>
        </p:nvSpPr>
        <p:spPr/>
        <p:txBody>
          <a:bodyPr/>
          <a:lstStyle/>
          <a:p>
            <a:fld id="{FF87CAB8-DCAE-46A5-AADA-B3FAD11A54E0}" type="datetime1">
              <a:rPr lang="en-US" smtClean="0"/>
              <a:t>1/6/2024</a:t>
            </a:fld>
            <a:endParaRPr lang="en-US"/>
          </a:p>
        </p:txBody>
      </p:sp>
      <p:sp>
        <p:nvSpPr>
          <p:cNvPr id="5" name="Footer Placeholder 4">
            <a:extLst>
              <a:ext uri="{FF2B5EF4-FFF2-40B4-BE49-F238E27FC236}">
                <a16:creationId xmlns:a16="http://schemas.microsoft.com/office/drawing/2014/main" id="{E212C538-E4B0-483D-ACA3-362CB0310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247DC-BC93-42D8-9D79-68EC9A7C7EC5}"/>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673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017D-7052-47C0-BC64-5A6A1F974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DE48B-91BF-4AF3-A0ED-C3ABD4EBD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F798A-1BC4-49A9-8B69-ED05556B9B5F}"/>
              </a:ext>
            </a:extLst>
          </p:cNvPr>
          <p:cNvSpPr>
            <a:spLocks noGrp="1"/>
          </p:cNvSpPr>
          <p:nvPr>
            <p:ph type="dt" sz="half" idx="10"/>
          </p:nvPr>
        </p:nvSpPr>
        <p:spPr/>
        <p:txBody>
          <a:bodyPr/>
          <a:lstStyle/>
          <a:p>
            <a:fld id="{7332B432-ACDA-4023-A761-2BAB76577B62}" type="datetime1">
              <a:rPr lang="en-US" smtClean="0"/>
              <a:t>1/6/2024</a:t>
            </a:fld>
            <a:endParaRPr lang="en-US"/>
          </a:p>
        </p:txBody>
      </p:sp>
      <p:sp>
        <p:nvSpPr>
          <p:cNvPr id="5" name="Footer Placeholder 4">
            <a:extLst>
              <a:ext uri="{FF2B5EF4-FFF2-40B4-BE49-F238E27FC236}">
                <a16:creationId xmlns:a16="http://schemas.microsoft.com/office/drawing/2014/main" id="{9DE97978-A0C9-4A3E-9A92-44DB831D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3C0FE-D617-4CD0-B6B5-B8883949F01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885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C561-907E-4D67-A2A3-4272D8D30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0C9F3-E827-42B7-A377-CAA11C1DB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09A6F-6923-4D6F-B095-83B2F05B12FD}"/>
              </a:ext>
            </a:extLst>
          </p:cNvPr>
          <p:cNvSpPr>
            <a:spLocks noGrp="1"/>
          </p:cNvSpPr>
          <p:nvPr>
            <p:ph type="dt" sz="half" idx="10"/>
          </p:nvPr>
        </p:nvSpPr>
        <p:spPr/>
        <p:txBody>
          <a:bodyPr/>
          <a:lstStyle/>
          <a:p>
            <a:fld id="{D9C646AA-F36E-4540-911D-FFFC0A0EF24A}" type="datetime1">
              <a:rPr lang="en-US" smtClean="0"/>
              <a:t>1/6/2024</a:t>
            </a:fld>
            <a:endParaRPr lang="en-US" dirty="0"/>
          </a:p>
        </p:txBody>
      </p:sp>
      <p:sp>
        <p:nvSpPr>
          <p:cNvPr id="5" name="Footer Placeholder 4">
            <a:extLst>
              <a:ext uri="{FF2B5EF4-FFF2-40B4-BE49-F238E27FC236}">
                <a16:creationId xmlns:a16="http://schemas.microsoft.com/office/drawing/2014/main" id="{3D231652-F736-408D-9078-0D77C69F1E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144E0D-BA39-4C1D-B4F5-837200E2569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183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B9B9-E1FA-4F1E-A90B-773AC4CB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B60D8-57AD-404C-B8AC-6C9E09979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CB06A-9B7B-45D1-B4AE-0D1AE4CB92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D01D5-CF24-4B08-8A56-C53EFA6F3541}"/>
              </a:ext>
            </a:extLst>
          </p:cNvPr>
          <p:cNvSpPr>
            <a:spLocks noGrp="1"/>
          </p:cNvSpPr>
          <p:nvPr>
            <p:ph type="dt" sz="half" idx="10"/>
          </p:nvPr>
        </p:nvSpPr>
        <p:spPr/>
        <p:txBody>
          <a:bodyPr/>
          <a:lstStyle/>
          <a:p>
            <a:fld id="{69186D26-FA5F-4637-B602-B7C2DC34CFD4}" type="datetime1">
              <a:rPr lang="en-US" smtClean="0"/>
              <a:t>1/6/2024</a:t>
            </a:fld>
            <a:endParaRPr lang="en-US"/>
          </a:p>
        </p:txBody>
      </p:sp>
      <p:sp>
        <p:nvSpPr>
          <p:cNvPr id="6" name="Footer Placeholder 5">
            <a:extLst>
              <a:ext uri="{FF2B5EF4-FFF2-40B4-BE49-F238E27FC236}">
                <a16:creationId xmlns:a16="http://schemas.microsoft.com/office/drawing/2014/main" id="{7372CF0A-A09C-44E8-9B8B-606C009F3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65ED0-9686-4D82-8D6D-6B253843F9F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492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B92F-11DD-4574-BB23-9D683B684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0EE66-3970-4909-9E84-7E6A766F8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7496B-C969-4F15-9315-C31CA54FF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EFA4A7-91AA-402B-9174-5070507B3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2063D-D730-4D9C-8BAC-1F067D5AF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EE2E-0AB5-48C5-82D1-776543387DED}"/>
              </a:ext>
            </a:extLst>
          </p:cNvPr>
          <p:cNvSpPr>
            <a:spLocks noGrp="1"/>
          </p:cNvSpPr>
          <p:nvPr>
            <p:ph type="dt" sz="half" idx="10"/>
          </p:nvPr>
        </p:nvSpPr>
        <p:spPr/>
        <p:txBody>
          <a:bodyPr/>
          <a:lstStyle/>
          <a:p>
            <a:fld id="{8A7F15D8-96D1-4781-BC50-CA8A088B2FE4}" type="datetime1">
              <a:rPr lang="en-US" smtClean="0"/>
              <a:t>1/6/2024</a:t>
            </a:fld>
            <a:endParaRPr lang="en-US"/>
          </a:p>
        </p:txBody>
      </p:sp>
      <p:sp>
        <p:nvSpPr>
          <p:cNvPr id="8" name="Footer Placeholder 7">
            <a:extLst>
              <a:ext uri="{FF2B5EF4-FFF2-40B4-BE49-F238E27FC236}">
                <a16:creationId xmlns:a16="http://schemas.microsoft.com/office/drawing/2014/main" id="{1730A2FB-27E3-4A1F-8918-47FB24255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7A3C8-6A9C-42A5-B6DC-6AC8AC7776CD}"/>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55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1296-DC05-40F1-8D73-936A7BDB18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80656-5759-4224-B0D7-1FC876BA5A54}"/>
              </a:ext>
            </a:extLst>
          </p:cNvPr>
          <p:cNvSpPr>
            <a:spLocks noGrp="1"/>
          </p:cNvSpPr>
          <p:nvPr>
            <p:ph type="dt" sz="half" idx="10"/>
          </p:nvPr>
        </p:nvSpPr>
        <p:spPr/>
        <p:txBody>
          <a:bodyPr/>
          <a:lstStyle/>
          <a:p>
            <a:fld id="{F9A96C99-B8F8-4528-BD05-0E16E943DC09}" type="datetime1">
              <a:rPr lang="en-US" smtClean="0"/>
              <a:t>1/6/2024</a:t>
            </a:fld>
            <a:endParaRPr lang="en-US"/>
          </a:p>
        </p:txBody>
      </p:sp>
      <p:sp>
        <p:nvSpPr>
          <p:cNvPr id="4" name="Footer Placeholder 3">
            <a:extLst>
              <a:ext uri="{FF2B5EF4-FFF2-40B4-BE49-F238E27FC236}">
                <a16:creationId xmlns:a16="http://schemas.microsoft.com/office/drawing/2014/main" id="{F6E31430-4965-463F-A818-C912D012A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6F4E1-B41A-46DB-8682-243BF9D302A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052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692E8-93C9-4E7E-9D4A-F9EE3FF153C2}"/>
              </a:ext>
            </a:extLst>
          </p:cNvPr>
          <p:cNvSpPr>
            <a:spLocks noGrp="1"/>
          </p:cNvSpPr>
          <p:nvPr>
            <p:ph type="dt" sz="half" idx="10"/>
          </p:nvPr>
        </p:nvSpPr>
        <p:spPr/>
        <p:txBody>
          <a:bodyPr/>
          <a:lstStyle/>
          <a:p>
            <a:fld id="{03636942-C211-4B28-8DBD-C953E00AF71B}" type="datetime1">
              <a:rPr lang="en-US" smtClean="0"/>
              <a:t>1/6/2024</a:t>
            </a:fld>
            <a:endParaRPr lang="en-US"/>
          </a:p>
        </p:txBody>
      </p:sp>
      <p:sp>
        <p:nvSpPr>
          <p:cNvPr id="3" name="Footer Placeholder 2">
            <a:extLst>
              <a:ext uri="{FF2B5EF4-FFF2-40B4-BE49-F238E27FC236}">
                <a16:creationId xmlns:a16="http://schemas.microsoft.com/office/drawing/2014/main" id="{5D3775FB-C62C-4E6E-B663-880A98CF0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B5F76-DA96-4362-8215-14FD23E9E39C}"/>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334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6C68-A649-4F81-8C5E-FD3AFBC60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07AC9-61CE-4CAA-8A7A-241BD0E78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70598-D934-4E10-AB19-DC58A3925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8D1F-2BDF-4F57-A2DA-6C9FA36F380D}"/>
              </a:ext>
            </a:extLst>
          </p:cNvPr>
          <p:cNvSpPr>
            <a:spLocks noGrp="1"/>
          </p:cNvSpPr>
          <p:nvPr>
            <p:ph type="dt" sz="half" idx="10"/>
          </p:nvPr>
        </p:nvSpPr>
        <p:spPr/>
        <p:txBody>
          <a:bodyPr/>
          <a:lstStyle/>
          <a:p>
            <a:fld id="{7E8D12A6-918A-48BD-8CB9-CA713993B0EA}" type="datetime1">
              <a:rPr lang="en-US" smtClean="0"/>
              <a:t>1/6/2024</a:t>
            </a:fld>
            <a:endParaRPr lang="en-US"/>
          </a:p>
        </p:txBody>
      </p:sp>
      <p:sp>
        <p:nvSpPr>
          <p:cNvPr id="6" name="Footer Placeholder 5">
            <a:extLst>
              <a:ext uri="{FF2B5EF4-FFF2-40B4-BE49-F238E27FC236}">
                <a16:creationId xmlns:a16="http://schemas.microsoft.com/office/drawing/2014/main" id="{E026AE7F-187E-4174-B0D8-84D604CF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13E26-72CF-4ECD-8727-10A62A97B56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662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BB41-86F9-44AD-82E9-BFD49C41D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AE2B2-80D2-4AF0-9CDF-A428826CE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64F99-DB44-4B04-AFD8-26579F9AC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BDC72-1F09-42E7-B494-90A5D984DBA3}"/>
              </a:ext>
            </a:extLst>
          </p:cNvPr>
          <p:cNvSpPr>
            <a:spLocks noGrp="1"/>
          </p:cNvSpPr>
          <p:nvPr>
            <p:ph type="dt" sz="half" idx="10"/>
          </p:nvPr>
        </p:nvSpPr>
        <p:spPr/>
        <p:txBody>
          <a:bodyPr/>
          <a:lstStyle/>
          <a:p>
            <a:fld id="{E778CE86-875F-4587-BCF6-FA054AFC0D53}" type="datetime1">
              <a:rPr lang="en-US" smtClean="0"/>
              <a:pPr/>
              <a:t>1/6/2024</a:t>
            </a:fld>
            <a:endParaRPr lang="en-US" dirty="0"/>
          </a:p>
        </p:txBody>
      </p:sp>
      <p:sp>
        <p:nvSpPr>
          <p:cNvPr id="6" name="Footer Placeholder 5">
            <a:extLst>
              <a:ext uri="{FF2B5EF4-FFF2-40B4-BE49-F238E27FC236}">
                <a16:creationId xmlns:a16="http://schemas.microsoft.com/office/drawing/2014/main" id="{6FE7FC71-01F3-4D4F-A5BF-ECD6A037765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6D08500-B3E0-47A3-944A-F2591B1B24B9}"/>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246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06B3C-D2A6-421F-8EE7-41FC2567D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5C178-D5D8-4BB4-9555-58B145C20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0CF86-ED2F-4239-8423-50C9DC131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1/6/2024</a:t>
            </a:fld>
            <a:endParaRPr lang="en-US"/>
          </a:p>
        </p:txBody>
      </p:sp>
      <p:sp>
        <p:nvSpPr>
          <p:cNvPr id="5" name="Footer Placeholder 4">
            <a:extLst>
              <a:ext uri="{FF2B5EF4-FFF2-40B4-BE49-F238E27FC236}">
                <a16:creationId xmlns:a16="http://schemas.microsoft.com/office/drawing/2014/main" id="{7496A531-4244-4064-8E01-241C9FD56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CCF93D-5FF2-483A-B8C8-42A63658B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1651871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8200247" y="2843116"/>
            <a:ext cx="3495588" cy="1834056"/>
          </a:xfrm>
        </p:spPr>
        <p:txBody>
          <a:bodyPr>
            <a:normAutofit/>
          </a:bodyPr>
          <a:lstStyle/>
          <a:p>
            <a:r>
              <a:rPr lang="en-US" sz="4000" dirty="0"/>
              <a:t> Art Museum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782910" y="5242675"/>
            <a:ext cx="4330262" cy="683284"/>
          </a:xfrm>
        </p:spPr>
        <p:txBody>
          <a:bodyPr>
            <a:normAutofit/>
          </a:bodyPr>
          <a:lstStyle/>
          <a:p>
            <a:pPr>
              <a:spcAft>
                <a:spcPts val="600"/>
              </a:spcAft>
            </a:pPr>
            <a:r>
              <a:rPr lang="en-US" sz="3200" dirty="0"/>
              <a:t>Conceptual Model</a:t>
            </a:r>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BF903BC4-3819-439F-AE6F-503DFE11B5E1}"/>
              </a:ext>
            </a:extLst>
          </p:cNvPr>
          <p:cNvSpPr txBox="1">
            <a:spLocks/>
          </p:cNvSpPr>
          <p:nvPr/>
        </p:nvSpPr>
        <p:spPr>
          <a:xfrm>
            <a:off x="78828" y="5993972"/>
            <a:ext cx="4330262" cy="683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sz="1600" b="1" dirty="0"/>
              <a:t>Entity-Relationship Model</a:t>
            </a:r>
          </a:p>
          <a:p>
            <a:pPr>
              <a:spcBef>
                <a:spcPts val="600"/>
              </a:spcBef>
            </a:pPr>
            <a:r>
              <a:rPr lang="en-US" sz="1600" b="1" dirty="0"/>
              <a:t>Chen’s Notation and Crow’s Feet Notation</a:t>
            </a: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89D-2A46-4669-8D3F-CF4B778826F3}"/>
              </a:ext>
            </a:extLst>
          </p:cNvPr>
          <p:cNvSpPr>
            <a:spLocks noGrp="1"/>
          </p:cNvSpPr>
          <p:nvPr>
            <p:ph type="title"/>
          </p:nvPr>
        </p:nvSpPr>
        <p:spPr/>
        <p:txBody>
          <a:bodyPr/>
          <a:lstStyle/>
          <a:p>
            <a:r>
              <a:rPr lang="en-US" dirty="0"/>
              <a:t>Art Museum Description</a:t>
            </a:r>
          </a:p>
        </p:txBody>
      </p:sp>
      <p:sp>
        <p:nvSpPr>
          <p:cNvPr id="4" name="Content Placeholder 3">
            <a:extLst>
              <a:ext uri="{FF2B5EF4-FFF2-40B4-BE49-F238E27FC236}">
                <a16:creationId xmlns:a16="http://schemas.microsoft.com/office/drawing/2014/main" id="{621B85B2-4818-4061-82F3-5455E35E4BC3}"/>
              </a:ext>
            </a:extLst>
          </p:cNvPr>
          <p:cNvSpPr>
            <a:spLocks noGrp="1"/>
          </p:cNvSpPr>
          <p:nvPr>
            <p:ph idx="1"/>
          </p:nvPr>
        </p:nvSpPr>
        <p:spPr>
          <a:xfrm>
            <a:off x="838200" y="1825625"/>
            <a:ext cx="10515600" cy="3970318"/>
          </a:xfrm>
          <a:prstGeom prst="rect">
            <a:avLst/>
          </a:prstGeom>
        </p:spPr>
        <p:txBody>
          <a:bodyPr wrap="square">
            <a:spAutoFit/>
          </a:bodyPr>
          <a:lstStyle/>
          <a:p>
            <a:pPr marL="0" indent="0">
              <a:buNone/>
            </a:pPr>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developed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sp>
        <p:nvSpPr>
          <p:cNvPr id="3" name="TextBox 2">
            <a:extLst>
              <a:ext uri="{FF2B5EF4-FFF2-40B4-BE49-F238E27FC236}">
                <a16:creationId xmlns:a16="http://schemas.microsoft.com/office/drawing/2014/main" id="{0738D9BF-718F-4198-A155-C5ED1915F4A7}"/>
              </a:ext>
            </a:extLst>
          </p:cNvPr>
          <p:cNvSpPr txBox="1"/>
          <p:nvPr/>
        </p:nvSpPr>
        <p:spPr>
          <a:xfrm>
            <a:off x="469784" y="5989739"/>
            <a:ext cx="9865453" cy="646331"/>
          </a:xfrm>
          <a:prstGeom prst="rect">
            <a:avLst/>
          </a:prstGeom>
          <a:noFill/>
        </p:spPr>
        <p:txBody>
          <a:bodyPr wrap="square" rtlCol="0">
            <a:spAutoFit/>
          </a:bodyPr>
          <a:lstStyle/>
          <a:p>
            <a:r>
              <a:rPr lang="en-US" b="1" dirty="0">
                <a:solidFill>
                  <a:srgbClr val="FF0000"/>
                </a:solidFill>
              </a:rPr>
              <a:t>Note: </a:t>
            </a:r>
            <a:r>
              <a:rPr lang="en-US" dirty="0"/>
              <a:t>the concept of “null” is going to be very important in a database implementation.</a:t>
            </a:r>
          </a:p>
          <a:p>
            <a:endParaRPr lang="en-US" dirty="0"/>
          </a:p>
        </p:txBody>
      </p:sp>
    </p:spTree>
    <p:extLst>
      <p:ext uri="{BB962C8B-B14F-4D97-AF65-F5344CB8AC3E}">
        <p14:creationId xmlns:p14="http://schemas.microsoft.com/office/powerpoint/2010/main" val="355359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89D-2A46-4669-8D3F-CF4B778826F3}"/>
              </a:ext>
            </a:extLst>
          </p:cNvPr>
          <p:cNvSpPr>
            <a:spLocks noGrp="1"/>
          </p:cNvSpPr>
          <p:nvPr>
            <p:ph type="title"/>
          </p:nvPr>
        </p:nvSpPr>
        <p:spPr>
          <a:xfrm>
            <a:off x="838200" y="365126"/>
            <a:ext cx="10515600" cy="810532"/>
          </a:xfrm>
        </p:spPr>
        <p:txBody>
          <a:bodyPr/>
          <a:lstStyle/>
          <a:p>
            <a:r>
              <a:rPr lang="en-US" dirty="0"/>
              <a:t>Art Museum Description</a:t>
            </a:r>
          </a:p>
        </p:txBody>
      </p:sp>
      <p:sp>
        <p:nvSpPr>
          <p:cNvPr id="4" name="Content Placeholder 3">
            <a:extLst>
              <a:ext uri="{FF2B5EF4-FFF2-40B4-BE49-F238E27FC236}">
                <a16:creationId xmlns:a16="http://schemas.microsoft.com/office/drawing/2014/main" id="{621B85B2-4818-4061-82F3-5455E35E4BC3}"/>
              </a:ext>
            </a:extLst>
          </p:cNvPr>
          <p:cNvSpPr>
            <a:spLocks noGrp="1"/>
          </p:cNvSpPr>
          <p:nvPr>
            <p:ph idx="1"/>
          </p:nvPr>
        </p:nvSpPr>
        <p:spPr>
          <a:xfrm>
            <a:off x="838200" y="1249942"/>
            <a:ext cx="10515600" cy="4358116"/>
          </a:xfrm>
          <a:prstGeom prst="rect">
            <a:avLst/>
          </a:prstGeom>
        </p:spPr>
        <p:txBody>
          <a:bodyPr wrap="square">
            <a:spAutoFit/>
          </a:bodyPr>
          <a:lstStyle/>
          <a:p>
            <a:pPr marL="0" indent="0">
              <a:buNone/>
            </a:pPr>
            <a:r>
              <a:rPr lang="en-US" dirty="0"/>
              <a:t>An art </a:t>
            </a:r>
            <a:r>
              <a:rPr lang="en-US" dirty="0">
                <a:highlight>
                  <a:srgbClr val="FFFF00"/>
                </a:highlight>
              </a:rPr>
              <a:t>museum</a:t>
            </a:r>
            <a:r>
              <a:rPr lang="en-US" dirty="0"/>
              <a:t> owns a Large collection of art </a:t>
            </a:r>
            <a:r>
              <a:rPr lang="en-US" dirty="0">
                <a:highlight>
                  <a:srgbClr val="FFFF00"/>
                </a:highlight>
              </a:rPr>
              <a:t>works</a:t>
            </a:r>
            <a:r>
              <a:rPr lang="en-US" dirty="0"/>
              <a:t>. Each work is described by an </a:t>
            </a:r>
            <a:r>
              <a:rPr lang="en-US" dirty="0">
                <a:highlight>
                  <a:srgbClr val="00FFFF"/>
                </a:highlight>
              </a:rPr>
              <a:t>item code</a:t>
            </a:r>
            <a:r>
              <a:rPr lang="en-US" dirty="0"/>
              <a:t>, </a:t>
            </a:r>
            <a:r>
              <a:rPr lang="en-US" dirty="0">
                <a:highlight>
                  <a:srgbClr val="00FFFF"/>
                </a:highlight>
              </a:rPr>
              <a:t>title</a:t>
            </a:r>
            <a:r>
              <a:rPr lang="en-US" dirty="0"/>
              <a:t>, </a:t>
            </a:r>
            <a:r>
              <a:rPr lang="en-US" dirty="0">
                <a:highlight>
                  <a:srgbClr val="00FFFF"/>
                </a:highlight>
              </a:rPr>
              <a:t>type</a:t>
            </a:r>
            <a:r>
              <a:rPr lang="en-US" dirty="0"/>
              <a:t> and </a:t>
            </a:r>
            <a:r>
              <a:rPr lang="en-US" dirty="0">
                <a:highlight>
                  <a:srgbClr val="00FFFF"/>
                </a:highlight>
              </a:rPr>
              <a:t>size</a:t>
            </a:r>
            <a:r>
              <a:rPr lang="en-US" dirty="0"/>
              <a:t>.  Size is further decomposed into </a:t>
            </a:r>
            <a:r>
              <a:rPr lang="en-US" dirty="0">
                <a:highlight>
                  <a:srgbClr val="00FFFF"/>
                </a:highlight>
              </a:rPr>
              <a:t>height</a:t>
            </a:r>
            <a:r>
              <a:rPr lang="en-US" dirty="0"/>
              <a:t>, </a:t>
            </a:r>
            <a:r>
              <a:rPr lang="en-US" dirty="0">
                <a:highlight>
                  <a:srgbClr val="00FFFF"/>
                </a:highlight>
              </a:rPr>
              <a:t>width</a:t>
            </a:r>
            <a:r>
              <a:rPr lang="en-US" dirty="0"/>
              <a:t>, and </a:t>
            </a:r>
            <a:r>
              <a:rPr lang="en-US" dirty="0">
                <a:highlight>
                  <a:srgbClr val="00FFFF"/>
                </a:highlight>
              </a:rPr>
              <a:t>weight</a:t>
            </a:r>
            <a:r>
              <a:rPr lang="en-US" dirty="0"/>
              <a:t>. The size information is important for storage and transportation considerations. </a:t>
            </a:r>
            <a:r>
              <a:rPr lang="en-US" dirty="0">
                <a:solidFill>
                  <a:srgbClr val="FF0000"/>
                </a:solidFill>
              </a:rPr>
              <a:t>[Why need this data.] </a:t>
            </a:r>
            <a:r>
              <a:rPr lang="en-US" dirty="0"/>
              <a:t> A work is developed by an </a:t>
            </a:r>
            <a:r>
              <a:rPr lang="en-US" dirty="0">
                <a:highlight>
                  <a:srgbClr val="FFFF00"/>
                </a:highlight>
              </a:rPr>
              <a:t>artist</a:t>
            </a:r>
            <a:r>
              <a:rPr lang="en-US" dirty="0"/>
              <a:t>, But the artist for some works may not be known. [</a:t>
            </a:r>
            <a:r>
              <a:rPr lang="en-US" dirty="0">
                <a:solidFill>
                  <a:srgbClr val="FF0000"/>
                </a:solidFill>
              </a:rPr>
              <a:t>Implications for min/max cardinalities</a:t>
            </a:r>
            <a:r>
              <a:rPr lang="en-US" dirty="0"/>
              <a:t>.]  An artist is described by an </a:t>
            </a:r>
            <a:r>
              <a:rPr lang="en-US" dirty="0">
                <a:highlight>
                  <a:srgbClr val="00FFFF"/>
                </a:highlight>
              </a:rPr>
              <a:t>artist id, name, date of birth</a:t>
            </a:r>
            <a:r>
              <a:rPr lang="en-US" dirty="0"/>
              <a:t>, and </a:t>
            </a:r>
            <a:r>
              <a:rPr lang="en-US" dirty="0">
                <a:highlight>
                  <a:srgbClr val="00FFFF"/>
                </a:highlight>
              </a:rPr>
              <a:t>date of death </a:t>
            </a:r>
            <a:r>
              <a:rPr lang="en-US" dirty="0"/>
              <a:t>(null for living artists).  Only data about artists for works currently owned by the museum are kept in the database. [</a:t>
            </a:r>
            <a:r>
              <a:rPr lang="en-US" dirty="0">
                <a:solidFill>
                  <a:srgbClr val="FF0000"/>
                </a:solidFill>
              </a:rPr>
              <a:t>Implications for min/max cardinalities</a:t>
            </a:r>
            <a:r>
              <a:rPr lang="en-US" dirty="0"/>
              <a:t>.] At any point in time, a work can be </a:t>
            </a:r>
            <a:r>
              <a:rPr lang="en-US" dirty="0">
                <a:highlight>
                  <a:srgbClr val="00FFFF"/>
                </a:highlight>
              </a:rPr>
              <a:t>on display, held in storage, or on loan </a:t>
            </a:r>
            <a:r>
              <a:rPr lang="en-US" dirty="0"/>
              <a:t>to another museum.</a:t>
            </a:r>
          </a:p>
        </p:txBody>
      </p:sp>
      <p:sp>
        <p:nvSpPr>
          <p:cNvPr id="3" name="TextBox 2">
            <a:extLst>
              <a:ext uri="{FF2B5EF4-FFF2-40B4-BE49-F238E27FC236}">
                <a16:creationId xmlns:a16="http://schemas.microsoft.com/office/drawing/2014/main" id="{0738D9BF-718F-4198-A155-C5ED1915F4A7}"/>
              </a:ext>
            </a:extLst>
          </p:cNvPr>
          <p:cNvSpPr txBox="1"/>
          <p:nvPr/>
        </p:nvSpPr>
        <p:spPr>
          <a:xfrm>
            <a:off x="469784" y="5989739"/>
            <a:ext cx="9865453" cy="646331"/>
          </a:xfrm>
          <a:prstGeom prst="rect">
            <a:avLst/>
          </a:prstGeom>
          <a:noFill/>
        </p:spPr>
        <p:txBody>
          <a:bodyPr wrap="square" rtlCol="0">
            <a:spAutoFit/>
          </a:bodyPr>
          <a:lstStyle/>
          <a:p>
            <a:r>
              <a:rPr lang="en-US" b="1" dirty="0">
                <a:solidFill>
                  <a:srgbClr val="FF0000"/>
                </a:solidFill>
              </a:rPr>
              <a:t>Note: </a:t>
            </a:r>
            <a:r>
              <a:rPr lang="en-US" dirty="0"/>
              <a:t>the concept of “null” is going to be very important in a database implementation.</a:t>
            </a:r>
          </a:p>
          <a:p>
            <a:endParaRPr lang="en-US" dirty="0"/>
          </a:p>
        </p:txBody>
      </p:sp>
    </p:spTree>
    <p:extLst>
      <p:ext uri="{BB962C8B-B14F-4D97-AF65-F5344CB8AC3E}">
        <p14:creationId xmlns:p14="http://schemas.microsoft.com/office/powerpoint/2010/main" val="216433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81D4-487A-47F5-AF03-C546A0F513DF}"/>
              </a:ext>
            </a:extLst>
          </p:cNvPr>
          <p:cNvSpPr>
            <a:spLocks noGrp="1"/>
          </p:cNvSpPr>
          <p:nvPr>
            <p:ph type="title"/>
          </p:nvPr>
        </p:nvSpPr>
        <p:spPr/>
        <p:txBody>
          <a:bodyPr/>
          <a:lstStyle/>
          <a:p>
            <a:r>
              <a:rPr lang="en-US" dirty="0"/>
              <a:t>Chen’s Notation</a:t>
            </a:r>
          </a:p>
        </p:txBody>
      </p:sp>
      <p:sp>
        <p:nvSpPr>
          <p:cNvPr id="4" name="Oval 3">
            <a:extLst>
              <a:ext uri="{FF2B5EF4-FFF2-40B4-BE49-F238E27FC236}">
                <a16:creationId xmlns:a16="http://schemas.microsoft.com/office/drawing/2014/main" id="{473446FF-0E11-4DEB-8DFF-9E90607D1E5F}"/>
              </a:ext>
            </a:extLst>
          </p:cNvPr>
          <p:cNvSpPr/>
          <p:nvPr/>
        </p:nvSpPr>
        <p:spPr>
          <a:xfrm>
            <a:off x="5077249" y="4257183"/>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height</a:t>
            </a:r>
          </a:p>
        </p:txBody>
      </p:sp>
      <p:cxnSp>
        <p:nvCxnSpPr>
          <p:cNvPr id="5" name="Straight Connector 4">
            <a:extLst>
              <a:ext uri="{FF2B5EF4-FFF2-40B4-BE49-F238E27FC236}">
                <a16:creationId xmlns:a16="http://schemas.microsoft.com/office/drawing/2014/main" id="{A1B5383C-9CDE-46DD-A5C8-790373E11210}"/>
              </a:ext>
            </a:extLst>
          </p:cNvPr>
          <p:cNvCxnSpPr>
            <a:cxnSpLocks/>
            <a:stCxn id="21" idx="4"/>
            <a:endCxn id="13" idx="0"/>
          </p:cNvCxnSpPr>
          <p:nvPr/>
        </p:nvCxnSpPr>
        <p:spPr>
          <a:xfrm flipV="1">
            <a:off x="4435241" y="4769626"/>
            <a:ext cx="1263566" cy="163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ADFDCF-6822-42F0-8E09-0748F67CE137}"/>
              </a:ext>
            </a:extLst>
          </p:cNvPr>
          <p:cNvCxnSpPr>
            <a:stCxn id="4" idx="4"/>
            <a:endCxn id="13" idx="0"/>
          </p:cNvCxnSpPr>
          <p:nvPr/>
        </p:nvCxnSpPr>
        <p:spPr>
          <a:xfrm>
            <a:off x="5395950" y="4531028"/>
            <a:ext cx="302857" cy="238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3D6764E-180E-44F6-BCEF-B150F3CF9E50}"/>
              </a:ext>
            </a:extLst>
          </p:cNvPr>
          <p:cNvSpPr/>
          <p:nvPr/>
        </p:nvSpPr>
        <p:spPr>
          <a:xfrm>
            <a:off x="7934202" y="4200525"/>
            <a:ext cx="682538"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ID</a:t>
            </a:r>
          </a:p>
        </p:txBody>
      </p:sp>
      <p:sp>
        <p:nvSpPr>
          <p:cNvPr id="8" name="Oval 7">
            <a:extLst>
              <a:ext uri="{FF2B5EF4-FFF2-40B4-BE49-F238E27FC236}">
                <a16:creationId xmlns:a16="http://schemas.microsoft.com/office/drawing/2014/main" id="{DD4480DA-7A82-434A-81D4-3DA68CD3AC90}"/>
              </a:ext>
            </a:extLst>
          </p:cNvPr>
          <p:cNvSpPr/>
          <p:nvPr/>
        </p:nvSpPr>
        <p:spPr>
          <a:xfrm>
            <a:off x="9047029" y="4204691"/>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dob</a:t>
            </a:r>
            <a:endParaRPr lang="en-US" sz="1000" dirty="0">
              <a:solidFill>
                <a:schemeClr val="tx1"/>
              </a:solidFill>
            </a:endParaRPr>
          </a:p>
        </p:txBody>
      </p:sp>
      <p:cxnSp>
        <p:nvCxnSpPr>
          <p:cNvPr id="9" name="Straight Connector 8">
            <a:extLst>
              <a:ext uri="{FF2B5EF4-FFF2-40B4-BE49-F238E27FC236}">
                <a16:creationId xmlns:a16="http://schemas.microsoft.com/office/drawing/2014/main" id="{B3DC56BF-C211-48DD-8086-1C73E592216D}"/>
              </a:ext>
            </a:extLst>
          </p:cNvPr>
          <p:cNvCxnSpPr>
            <a:stCxn id="7" idx="4"/>
            <a:endCxn id="12" idx="0"/>
          </p:cNvCxnSpPr>
          <p:nvPr/>
        </p:nvCxnSpPr>
        <p:spPr>
          <a:xfrm>
            <a:off x="8275472" y="4531028"/>
            <a:ext cx="615057" cy="237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40022E-8469-4893-BB53-972A3CE8F70C}"/>
              </a:ext>
            </a:extLst>
          </p:cNvPr>
          <p:cNvCxnSpPr>
            <a:stCxn id="8" idx="4"/>
            <a:endCxn id="12" idx="0"/>
          </p:cNvCxnSpPr>
          <p:nvPr/>
        </p:nvCxnSpPr>
        <p:spPr>
          <a:xfrm flipH="1">
            <a:off x="8890529" y="4429418"/>
            <a:ext cx="637302" cy="339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915976-4ED3-45D8-89C2-3A3D58A50AAE}"/>
              </a:ext>
            </a:extLst>
          </p:cNvPr>
          <p:cNvGrpSpPr/>
          <p:nvPr/>
        </p:nvGrpSpPr>
        <p:grpSpPr>
          <a:xfrm>
            <a:off x="5003559" y="4680416"/>
            <a:ext cx="4497591" cy="480447"/>
            <a:chOff x="397315" y="5374632"/>
            <a:chExt cx="4893473" cy="522736"/>
          </a:xfrm>
        </p:grpSpPr>
        <p:sp>
          <p:nvSpPr>
            <p:cNvPr id="12" name="Rectangle 4">
              <a:extLst>
                <a:ext uri="{FF2B5EF4-FFF2-40B4-BE49-F238E27FC236}">
                  <a16:creationId xmlns:a16="http://schemas.microsoft.com/office/drawing/2014/main" id="{BC1319E9-2AF1-42BF-8DAE-3ABB79C9F4EF}"/>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artist</a:t>
              </a:r>
            </a:p>
          </p:txBody>
        </p:sp>
        <p:sp>
          <p:nvSpPr>
            <p:cNvPr id="13" name="Rectangle 5">
              <a:extLst>
                <a:ext uri="{FF2B5EF4-FFF2-40B4-BE49-F238E27FC236}">
                  <a16:creationId xmlns:a16="http://schemas.microsoft.com/office/drawing/2014/main" id="{9E3E6A87-BC93-484A-8737-2E942979A53F}"/>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Work</a:t>
              </a:r>
            </a:p>
          </p:txBody>
        </p:sp>
        <p:sp>
          <p:nvSpPr>
            <p:cNvPr id="14" name="Rectangle 14">
              <a:extLst>
                <a:ext uri="{FF2B5EF4-FFF2-40B4-BE49-F238E27FC236}">
                  <a16:creationId xmlns:a16="http://schemas.microsoft.com/office/drawing/2014/main" id="{4924407F-48FD-4171-A857-058C7FBF0AC2}"/>
                </a:ext>
              </a:extLst>
            </p:cNvPr>
            <p:cNvSpPr>
              <a:spLocks noChangeArrowheads="1"/>
            </p:cNvSpPr>
            <p:nvPr/>
          </p:nvSpPr>
          <p:spPr bwMode="auto">
            <a:xfrm>
              <a:off x="3375885" y="5383529"/>
              <a:ext cx="634182"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 </a:t>
              </a:r>
            </a:p>
          </p:txBody>
        </p:sp>
        <p:sp>
          <p:nvSpPr>
            <p:cNvPr id="15" name="Rectangle 21">
              <a:extLst>
                <a:ext uri="{FF2B5EF4-FFF2-40B4-BE49-F238E27FC236}">
                  <a16:creationId xmlns:a16="http://schemas.microsoft.com/office/drawing/2014/main" id="{B3D36C94-7AA9-4010-B3D2-B1A1FBD8A4B5}"/>
                </a:ext>
              </a:extLst>
            </p:cNvPr>
            <p:cNvSpPr>
              <a:spLocks noChangeArrowheads="1"/>
            </p:cNvSpPr>
            <p:nvPr/>
          </p:nvSpPr>
          <p:spPr bwMode="auto">
            <a:xfrm>
              <a:off x="1911287" y="5380791"/>
              <a:ext cx="553954"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(0,1)</a:t>
              </a:r>
            </a:p>
          </p:txBody>
        </p:sp>
        <p:sp>
          <p:nvSpPr>
            <p:cNvPr id="16" name="AutoShape 66">
              <a:extLst>
                <a:ext uri="{FF2B5EF4-FFF2-40B4-BE49-F238E27FC236}">
                  <a16:creationId xmlns:a16="http://schemas.microsoft.com/office/drawing/2014/main" id="{5922EAEF-4C5F-47C1-BB77-5928321E8863}"/>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created by</a:t>
              </a:r>
            </a:p>
          </p:txBody>
        </p:sp>
        <p:cxnSp>
          <p:nvCxnSpPr>
            <p:cNvPr id="17" name="Straight Connector 16">
              <a:extLst>
                <a:ext uri="{FF2B5EF4-FFF2-40B4-BE49-F238E27FC236}">
                  <a16:creationId xmlns:a16="http://schemas.microsoft.com/office/drawing/2014/main" id="{2BB50C73-341C-476A-8F53-42BC24CE2775}"/>
                </a:ext>
              </a:extLst>
            </p:cNvPr>
            <p:cNvCxnSpPr>
              <a:stCxn id="12" idx="1"/>
              <a:endCxn id="16"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6B1814-5739-49A1-AF79-F64579D80B7C}"/>
                </a:ext>
              </a:extLst>
            </p:cNvPr>
            <p:cNvCxnSpPr>
              <a:stCxn id="16" idx="1"/>
              <a:endCxn id="13"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4E0B46A3-2ABF-4DA3-BF05-D94018058AF8}"/>
              </a:ext>
            </a:extLst>
          </p:cNvPr>
          <p:cNvSpPr/>
          <p:nvPr/>
        </p:nvSpPr>
        <p:spPr>
          <a:xfrm>
            <a:off x="8596625" y="3916263"/>
            <a:ext cx="58352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cxnSp>
        <p:nvCxnSpPr>
          <p:cNvPr id="20" name="Straight Connector 19">
            <a:extLst>
              <a:ext uri="{FF2B5EF4-FFF2-40B4-BE49-F238E27FC236}">
                <a16:creationId xmlns:a16="http://schemas.microsoft.com/office/drawing/2014/main" id="{BA756BD5-6795-433F-BD2E-306A742677AF}"/>
              </a:ext>
            </a:extLst>
          </p:cNvPr>
          <p:cNvCxnSpPr>
            <a:stCxn id="19" idx="4"/>
            <a:endCxn id="12" idx="0"/>
          </p:cNvCxnSpPr>
          <p:nvPr/>
        </p:nvCxnSpPr>
        <p:spPr>
          <a:xfrm>
            <a:off x="8888387" y="4246767"/>
            <a:ext cx="2142" cy="5221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E1F498-3263-4D46-82E5-FF2555F10B2C}"/>
              </a:ext>
            </a:extLst>
          </p:cNvPr>
          <p:cNvSpPr/>
          <p:nvPr/>
        </p:nvSpPr>
        <p:spPr>
          <a:xfrm>
            <a:off x="4034236" y="4455432"/>
            <a:ext cx="802010"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u="sng" dirty="0" err="1">
                <a:solidFill>
                  <a:schemeClr val="tx1"/>
                </a:solidFill>
              </a:rPr>
              <a:t>ItemCode</a:t>
            </a:r>
            <a:endParaRPr lang="en-US" sz="1100" u="sng" dirty="0">
              <a:solidFill>
                <a:schemeClr val="tx1"/>
              </a:solidFill>
            </a:endParaRPr>
          </a:p>
        </p:txBody>
      </p:sp>
      <p:sp>
        <p:nvSpPr>
          <p:cNvPr id="22" name="Oval 21">
            <a:extLst>
              <a:ext uri="{FF2B5EF4-FFF2-40B4-BE49-F238E27FC236}">
                <a16:creationId xmlns:a16="http://schemas.microsoft.com/office/drawing/2014/main" id="{98A27FD9-5781-4F32-A4F5-1A5562F59A21}"/>
              </a:ext>
            </a:extLst>
          </p:cNvPr>
          <p:cNvSpPr/>
          <p:nvPr/>
        </p:nvSpPr>
        <p:spPr>
          <a:xfrm>
            <a:off x="4338835" y="4098585"/>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3" name="Straight Connector 22">
            <a:extLst>
              <a:ext uri="{FF2B5EF4-FFF2-40B4-BE49-F238E27FC236}">
                <a16:creationId xmlns:a16="http://schemas.microsoft.com/office/drawing/2014/main" id="{426832AA-634A-4CE9-9812-8978C68CFCC5}"/>
              </a:ext>
            </a:extLst>
          </p:cNvPr>
          <p:cNvCxnSpPr>
            <a:stCxn id="22" idx="4"/>
            <a:endCxn id="13" idx="0"/>
          </p:cNvCxnSpPr>
          <p:nvPr/>
        </p:nvCxnSpPr>
        <p:spPr>
          <a:xfrm>
            <a:off x="4739840" y="4429089"/>
            <a:ext cx="958967" cy="3405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1B687B4-33FC-4714-BE7F-B9091706FB9E}"/>
              </a:ext>
            </a:extLst>
          </p:cNvPr>
          <p:cNvSpPr/>
          <p:nvPr/>
        </p:nvSpPr>
        <p:spPr>
          <a:xfrm>
            <a:off x="5392780" y="3798271"/>
            <a:ext cx="637401" cy="26960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width</a:t>
            </a:r>
          </a:p>
        </p:txBody>
      </p:sp>
      <p:sp>
        <p:nvSpPr>
          <p:cNvPr id="25" name="Oval 24">
            <a:extLst>
              <a:ext uri="{FF2B5EF4-FFF2-40B4-BE49-F238E27FC236}">
                <a16:creationId xmlns:a16="http://schemas.microsoft.com/office/drawing/2014/main" id="{2DB05FE9-8EF0-4E48-A6AE-6D2DE844173C}"/>
              </a:ext>
            </a:extLst>
          </p:cNvPr>
          <p:cNvSpPr/>
          <p:nvPr/>
        </p:nvSpPr>
        <p:spPr>
          <a:xfrm>
            <a:off x="5812515" y="4059704"/>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weight</a:t>
            </a:r>
          </a:p>
        </p:txBody>
      </p:sp>
      <p:cxnSp>
        <p:nvCxnSpPr>
          <p:cNvPr id="26" name="Straight Connector 25">
            <a:extLst>
              <a:ext uri="{FF2B5EF4-FFF2-40B4-BE49-F238E27FC236}">
                <a16:creationId xmlns:a16="http://schemas.microsoft.com/office/drawing/2014/main" id="{54BC3DD0-D44C-4B85-BEB3-AB7AD8E0F4DB}"/>
              </a:ext>
            </a:extLst>
          </p:cNvPr>
          <p:cNvCxnSpPr>
            <a:stCxn id="24" idx="4"/>
            <a:endCxn id="13" idx="0"/>
          </p:cNvCxnSpPr>
          <p:nvPr/>
        </p:nvCxnSpPr>
        <p:spPr>
          <a:xfrm flipH="1">
            <a:off x="5698807" y="4067876"/>
            <a:ext cx="12674" cy="70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2A5DCA-60DB-4632-80FC-5543BED18DA9}"/>
              </a:ext>
            </a:extLst>
          </p:cNvPr>
          <p:cNvCxnSpPr>
            <a:stCxn id="25" idx="3"/>
            <a:endCxn id="13" idx="0"/>
          </p:cNvCxnSpPr>
          <p:nvPr/>
        </p:nvCxnSpPr>
        <p:spPr>
          <a:xfrm flipH="1">
            <a:off x="5698807" y="4293445"/>
            <a:ext cx="207053" cy="4761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6A5D75D-4CB2-4562-8F22-4CF9FC992198}"/>
              </a:ext>
            </a:extLst>
          </p:cNvPr>
          <p:cNvSpPr/>
          <p:nvPr/>
        </p:nvSpPr>
        <p:spPr>
          <a:xfrm>
            <a:off x="6014338" y="4376482"/>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rPr>
              <a:t>loc’n</a:t>
            </a:r>
            <a:endParaRPr lang="en-US" sz="1100" dirty="0">
              <a:solidFill>
                <a:schemeClr val="tx1"/>
              </a:solidFill>
            </a:endParaRPr>
          </a:p>
        </p:txBody>
      </p:sp>
      <p:cxnSp>
        <p:nvCxnSpPr>
          <p:cNvPr id="29" name="Straight Connector 28">
            <a:extLst>
              <a:ext uri="{FF2B5EF4-FFF2-40B4-BE49-F238E27FC236}">
                <a16:creationId xmlns:a16="http://schemas.microsoft.com/office/drawing/2014/main" id="{E9B604A0-3F6D-4200-8F49-2E27EAFE9862}"/>
              </a:ext>
            </a:extLst>
          </p:cNvPr>
          <p:cNvCxnSpPr>
            <a:stCxn id="13" idx="0"/>
            <a:endCxn id="28" idx="2"/>
          </p:cNvCxnSpPr>
          <p:nvPr/>
        </p:nvCxnSpPr>
        <p:spPr>
          <a:xfrm flipV="1">
            <a:off x="5698807" y="4513405"/>
            <a:ext cx="315531" cy="256221"/>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A00D1E-53A2-4056-BD38-5B74FDDDCE43}"/>
              </a:ext>
            </a:extLst>
          </p:cNvPr>
          <p:cNvSpPr/>
          <p:nvPr/>
        </p:nvSpPr>
        <p:spPr>
          <a:xfrm>
            <a:off x="9781009" y="4463866"/>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dod</a:t>
            </a:r>
            <a:endParaRPr lang="en-US" sz="1000" dirty="0">
              <a:solidFill>
                <a:schemeClr val="tx1"/>
              </a:solidFill>
            </a:endParaRPr>
          </a:p>
        </p:txBody>
      </p:sp>
      <p:cxnSp>
        <p:nvCxnSpPr>
          <p:cNvPr id="31" name="Straight Connector 30">
            <a:extLst>
              <a:ext uri="{FF2B5EF4-FFF2-40B4-BE49-F238E27FC236}">
                <a16:creationId xmlns:a16="http://schemas.microsoft.com/office/drawing/2014/main" id="{B0EC7E39-2528-48E9-87AB-FDCEC7BEF283}"/>
              </a:ext>
            </a:extLst>
          </p:cNvPr>
          <p:cNvCxnSpPr>
            <a:stCxn id="12" idx="0"/>
            <a:endCxn id="30" idx="2"/>
          </p:cNvCxnSpPr>
          <p:nvPr/>
        </p:nvCxnSpPr>
        <p:spPr>
          <a:xfrm flipV="1">
            <a:off x="8890529" y="4576230"/>
            <a:ext cx="890480" cy="1926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5">
            <a:extLst>
              <a:ext uri="{FF2B5EF4-FFF2-40B4-BE49-F238E27FC236}">
                <a16:creationId xmlns:a16="http://schemas.microsoft.com/office/drawing/2014/main" id="{0A614D4B-8CD7-4229-B454-71F65F669DFE}"/>
              </a:ext>
            </a:extLst>
          </p:cNvPr>
          <p:cNvSpPr>
            <a:spLocks noChangeArrowheads="1"/>
          </p:cNvSpPr>
          <p:nvPr/>
        </p:nvSpPr>
        <p:spPr bwMode="auto">
          <a:xfrm>
            <a:off x="2111308" y="3006925"/>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Museum</a:t>
            </a:r>
          </a:p>
        </p:txBody>
      </p:sp>
      <p:sp>
        <p:nvSpPr>
          <p:cNvPr id="33" name="AutoShape 66">
            <a:extLst>
              <a:ext uri="{FF2B5EF4-FFF2-40B4-BE49-F238E27FC236}">
                <a16:creationId xmlns:a16="http://schemas.microsoft.com/office/drawing/2014/main" id="{1F4DE7DE-975C-40B9-8E2D-365F09660ACE}"/>
              </a:ext>
            </a:extLst>
          </p:cNvPr>
          <p:cNvSpPr>
            <a:spLocks noChangeArrowheads="1"/>
          </p:cNvSpPr>
          <p:nvPr/>
        </p:nvSpPr>
        <p:spPr bwMode="auto">
          <a:xfrm>
            <a:off x="2492963" y="3991466"/>
            <a:ext cx="727396" cy="480447"/>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collects</a:t>
            </a:r>
          </a:p>
        </p:txBody>
      </p:sp>
      <p:cxnSp>
        <p:nvCxnSpPr>
          <p:cNvPr id="34" name="Straight Connector 33">
            <a:extLst>
              <a:ext uri="{FF2B5EF4-FFF2-40B4-BE49-F238E27FC236}">
                <a16:creationId xmlns:a16="http://schemas.microsoft.com/office/drawing/2014/main" id="{77B3DBE5-7052-4EED-A2CA-C50BAC7A3654}"/>
              </a:ext>
            </a:extLst>
          </p:cNvPr>
          <p:cNvCxnSpPr/>
          <p:nvPr/>
        </p:nvCxnSpPr>
        <p:spPr>
          <a:xfrm flipH="1" flipV="1">
            <a:off x="2978123" y="4418752"/>
            <a:ext cx="1969258" cy="621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87987E2-D427-4EAA-8AC9-CA7CD37F544D}"/>
              </a:ext>
            </a:extLst>
          </p:cNvPr>
          <p:cNvCxnSpPr>
            <a:stCxn id="32" idx="2"/>
            <a:endCxn id="33" idx="0"/>
          </p:cNvCxnSpPr>
          <p:nvPr/>
        </p:nvCxnSpPr>
        <p:spPr>
          <a:xfrm>
            <a:off x="2806556" y="3308953"/>
            <a:ext cx="50105" cy="6825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21">
            <a:extLst>
              <a:ext uri="{FF2B5EF4-FFF2-40B4-BE49-F238E27FC236}">
                <a16:creationId xmlns:a16="http://schemas.microsoft.com/office/drawing/2014/main" id="{5F740890-D79C-40CB-8FDC-0689B050E2CC}"/>
              </a:ext>
            </a:extLst>
          </p:cNvPr>
          <p:cNvSpPr>
            <a:spLocks noChangeArrowheads="1"/>
          </p:cNvSpPr>
          <p:nvPr/>
        </p:nvSpPr>
        <p:spPr bwMode="auto">
          <a:xfrm>
            <a:off x="2857387" y="3407982"/>
            <a:ext cx="536390"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37" name="Rectangle 21">
            <a:extLst>
              <a:ext uri="{FF2B5EF4-FFF2-40B4-BE49-F238E27FC236}">
                <a16:creationId xmlns:a16="http://schemas.microsoft.com/office/drawing/2014/main" id="{4D783D00-B9BB-4795-8872-3FA282B31485}"/>
              </a:ext>
            </a:extLst>
          </p:cNvPr>
          <p:cNvSpPr>
            <a:spLocks noChangeArrowheads="1"/>
          </p:cNvSpPr>
          <p:nvPr/>
        </p:nvSpPr>
        <p:spPr bwMode="auto">
          <a:xfrm>
            <a:off x="4415187" y="4898007"/>
            <a:ext cx="509139"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(1,1)</a:t>
            </a:r>
          </a:p>
        </p:txBody>
      </p:sp>
      <p:sp>
        <p:nvSpPr>
          <p:cNvPr id="38" name="Oval 37">
            <a:extLst>
              <a:ext uri="{FF2B5EF4-FFF2-40B4-BE49-F238E27FC236}">
                <a16:creationId xmlns:a16="http://schemas.microsoft.com/office/drawing/2014/main" id="{1DF82DEE-57B5-443B-B84F-EF4A5F6693BA}"/>
              </a:ext>
            </a:extLst>
          </p:cNvPr>
          <p:cNvSpPr/>
          <p:nvPr/>
        </p:nvSpPr>
        <p:spPr>
          <a:xfrm>
            <a:off x="3537079" y="2554709"/>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Name</a:t>
            </a:r>
          </a:p>
        </p:txBody>
      </p:sp>
      <p:cxnSp>
        <p:nvCxnSpPr>
          <p:cNvPr id="39" name="Straight Connector 38">
            <a:extLst>
              <a:ext uri="{FF2B5EF4-FFF2-40B4-BE49-F238E27FC236}">
                <a16:creationId xmlns:a16="http://schemas.microsoft.com/office/drawing/2014/main" id="{C3FDFF8A-996C-4939-A03E-57D51290B228}"/>
              </a:ext>
            </a:extLst>
          </p:cNvPr>
          <p:cNvCxnSpPr>
            <a:cxnSpLocks/>
            <a:stCxn id="38" idx="2"/>
            <a:endCxn id="32" idx="0"/>
          </p:cNvCxnSpPr>
          <p:nvPr/>
        </p:nvCxnSpPr>
        <p:spPr>
          <a:xfrm flipH="1">
            <a:off x="2806556" y="2719961"/>
            <a:ext cx="730523" cy="286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11A1DB-BC85-45AC-97A3-CA533F1FA598}"/>
              </a:ext>
            </a:extLst>
          </p:cNvPr>
          <p:cNvSpPr/>
          <p:nvPr/>
        </p:nvSpPr>
        <p:spPr>
          <a:xfrm>
            <a:off x="374822" y="213836"/>
            <a:ext cx="11817178" cy="1754326"/>
          </a:xfrm>
          <a:prstGeom prst="rect">
            <a:avLst/>
          </a:prstGeom>
        </p:spPr>
        <p:txBody>
          <a:bodyPr wrap="square">
            <a:spAutoFit/>
          </a:bodyPr>
          <a:lstStyle/>
          <a:p>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pic>
        <p:nvPicPr>
          <p:cNvPr id="2" name="Picture 1">
            <a:extLst>
              <a:ext uri="{FF2B5EF4-FFF2-40B4-BE49-F238E27FC236}">
                <a16:creationId xmlns:a16="http://schemas.microsoft.com/office/drawing/2014/main" id="{EC9BD9F2-A271-4FAF-8FE2-8A2D9488547D}"/>
              </a:ext>
            </a:extLst>
          </p:cNvPr>
          <p:cNvPicPr>
            <a:picLocks noChangeAspect="1"/>
          </p:cNvPicPr>
          <p:nvPr/>
        </p:nvPicPr>
        <p:blipFill>
          <a:blip r:embed="rId2"/>
          <a:stretch>
            <a:fillRect/>
          </a:stretch>
        </p:blipFill>
        <p:spPr>
          <a:xfrm>
            <a:off x="1390650" y="2417846"/>
            <a:ext cx="9887604" cy="2632414"/>
          </a:xfrm>
          <a:prstGeom prst="rect">
            <a:avLst/>
          </a:prstGeom>
        </p:spPr>
      </p:pic>
    </p:spTree>
    <p:extLst>
      <p:ext uri="{BB962C8B-B14F-4D97-AF65-F5344CB8AC3E}">
        <p14:creationId xmlns:p14="http://schemas.microsoft.com/office/powerpoint/2010/main" val="327635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11A1DB-BC85-45AC-97A3-CA533F1FA598}"/>
              </a:ext>
            </a:extLst>
          </p:cNvPr>
          <p:cNvSpPr/>
          <p:nvPr/>
        </p:nvSpPr>
        <p:spPr>
          <a:xfrm>
            <a:off x="374822" y="213836"/>
            <a:ext cx="11817178" cy="1754326"/>
          </a:xfrm>
          <a:prstGeom prst="rect">
            <a:avLst/>
          </a:prstGeom>
        </p:spPr>
        <p:txBody>
          <a:bodyPr wrap="square">
            <a:spAutoFit/>
          </a:bodyPr>
          <a:lstStyle/>
          <a:p>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pic>
        <p:nvPicPr>
          <p:cNvPr id="2" name="Picture 1">
            <a:extLst>
              <a:ext uri="{FF2B5EF4-FFF2-40B4-BE49-F238E27FC236}">
                <a16:creationId xmlns:a16="http://schemas.microsoft.com/office/drawing/2014/main" id="{EC9BD9F2-A271-4FAF-8FE2-8A2D9488547D}"/>
              </a:ext>
            </a:extLst>
          </p:cNvPr>
          <p:cNvPicPr>
            <a:picLocks noChangeAspect="1"/>
          </p:cNvPicPr>
          <p:nvPr/>
        </p:nvPicPr>
        <p:blipFill>
          <a:blip r:embed="rId2"/>
          <a:stretch>
            <a:fillRect/>
          </a:stretch>
        </p:blipFill>
        <p:spPr>
          <a:xfrm>
            <a:off x="1390650" y="2417846"/>
            <a:ext cx="9887604" cy="2632414"/>
          </a:xfrm>
          <a:prstGeom prst="rect">
            <a:avLst/>
          </a:prstGeom>
        </p:spPr>
      </p:pic>
      <p:sp>
        <p:nvSpPr>
          <p:cNvPr id="3" name="TextBox 2">
            <a:extLst>
              <a:ext uri="{FF2B5EF4-FFF2-40B4-BE49-F238E27FC236}">
                <a16:creationId xmlns:a16="http://schemas.microsoft.com/office/drawing/2014/main" id="{80DF7413-3F3A-48BB-A9EE-9531B32E549B}"/>
              </a:ext>
            </a:extLst>
          </p:cNvPr>
          <p:cNvSpPr txBox="1"/>
          <p:nvPr/>
        </p:nvSpPr>
        <p:spPr>
          <a:xfrm>
            <a:off x="738231" y="4756558"/>
            <a:ext cx="10276514" cy="1200329"/>
          </a:xfrm>
          <a:prstGeom prst="rect">
            <a:avLst/>
          </a:prstGeom>
          <a:noFill/>
        </p:spPr>
        <p:txBody>
          <a:bodyPr wrap="square" rtlCol="0">
            <a:spAutoFit/>
          </a:bodyPr>
          <a:lstStyle/>
          <a:p>
            <a:r>
              <a:rPr lang="en-US" dirty="0"/>
              <a:t>Relational:</a:t>
            </a:r>
          </a:p>
          <a:p>
            <a:r>
              <a:rPr lang="en-US" dirty="0"/>
              <a:t>Museum: (</a:t>
            </a:r>
            <a:r>
              <a:rPr lang="en-US" u="sng" dirty="0"/>
              <a:t>Name</a:t>
            </a:r>
            <a:r>
              <a:rPr lang="en-US" dirty="0"/>
              <a:t>) </a:t>
            </a:r>
          </a:p>
          <a:p>
            <a:r>
              <a:rPr lang="en-US" dirty="0"/>
              <a:t>Work: (</a:t>
            </a:r>
            <a:r>
              <a:rPr lang="en-US" u="sng" dirty="0" err="1"/>
              <a:t>ItemCode</a:t>
            </a:r>
            <a:r>
              <a:rPr lang="en-US" dirty="0"/>
              <a:t>, type, title, width, weight, height, location, museum.name, artist.ID)</a:t>
            </a:r>
          </a:p>
          <a:p>
            <a:r>
              <a:rPr lang="en-US" dirty="0"/>
              <a:t>Artist: (</a:t>
            </a:r>
            <a:r>
              <a:rPr lang="en-US" u="sng" dirty="0"/>
              <a:t>Id</a:t>
            </a:r>
            <a:r>
              <a:rPr lang="en-US" dirty="0"/>
              <a:t>, name, dob, </a:t>
            </a:r>
            <a:r>
              <a:rPr lang="en-US" dirty="0" err="1"/>
              <a:t>dod</a:t>
            </a:r>
            <a:r>
              <a:rPr lang="en-US" dirty="0"/>
              <a:t>)</a:t>
            </a:r>
          </a:p>
        </p:txBody>
      </p:sp>
    </p:spTree>
    <p:extLst>
      <p:ext uri="{BB962C8B-B14F-4D97-AF65-F5344CB8AC3E}">
        <p14:creationId xmlns:p14="http://schemas.microsoft.com/office/powerpoint/2010/main" val="255108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693</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vt:lpstr>
      <vt:lpstr>Office Theme</vt:lpstr>
      <vt:lpstr> Art Museum</vt:lpstr>
      <vt:lpstr>Art Museum Description</vt:lpstr>
      <vt:lpstr>Art Museum Description</vt:lpstr>
      <vt:lpstr>Chen’s Notation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2020-01-20T02:56:31Z</dcterms:created>
  <dcterms:modified xsi:type="dcterms:W3CDTF">2024-01-06T14:12:39Z</dcterms:modified>
</cp:coreProperties>
</file>