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0" r:id="rId4"/>
    <p:sldId id="262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C97-6D6B-49AF-8C33-D1B6EABC3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Chef specialty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7FE36-7FCE-4A8F-87DB-9E322B259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Queries</a:t>
            </a:r>
          </a:p>
          <a:p>
            <a:r>
              <a:rPr lang="en-US" sz="3200" dirty="0"/>
              <a:t>(Single and multiple) </a:t>
            </a:r>
          </a:p>
        </p:txBody>
      </p:sp>
    </p:spTree>
    <p:extLst>
      <p:ext uri="{BB962C8B-B14F-4D97-AF65-F5344CB8AC3E}">
        <p14:creationId xmlns:p14="http://schemas.microsoft.com/office/powerpoint/2010/main" val="10199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07A9-E006-4C42-9FEA-1146677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Chief specialty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E7C3-07C2-4249-96DC-57C608D4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you want to keep track of chefs who specialize in different types of dishes as well as their expertise level and the kitchens where they trained.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relational model consists of the following relations.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Dish:       (</a:t>
            </a:r>
            <a:r>
              <a:rPr lang="en-US" u="sng" dirty="0" err="1"/>
              <a:t>DishName</a:t>
            </a:r>
            <a:r>
              <a:rPr lang="en-US" dirty="0"/>
              <a:t>, description, cuisine-type)</a:t>
            </a:r>
          </a:p>
          <a:p>
            <a:pPr marL="0" indent="0">
              <a:buNone/>
            </a:pPr>
            <a:r>
              <a:rPr lang="en-US" dirty="0"/>
              <a:t>Chef:       (</a:t>
            </a:r>
            <a:r>
              <a:rPr lang="en-US" u="sng" dirty="0"/>
              <a:t>Emp#</a:t>
            </a:r>
            <a:r>
              <a:rPr lang="en-US" dirty="0"/>
              <a:t>, name, email, </a:t>
            </a:r>
            <a:r>
              <a:rPr lang="en-US" dirty="0" err="1"/>
              <a:t>kitchen_where_trained</a:t>
            </a:r>
            <a:r>
              <a:rPr lang="en-US" dirty="0"/>
              <a:t>, specialty)</a:t>
            </a:r>
          </a:p>
          <a:p>
            <a:pPr marL="0" indent="0">
              <a:buNone/>
            </a:pPr>
            <a:r>
              <a:rPr lang="en-US" dirty="0"/>
              <a:t>Creates:  (</a:t>
            </a:r>
            <a:r>
              <a:rPr lang="en-US" u="sng" dirty="0" err="1"/>
              <a:t>DishName</a:t>
            </a:r>
            <a:r>
              <a:rPr lang="en-US" dirty="0"/>
              <a:t>, </a:t>
            </a:r>
            <a:r>
              <a:rPr lang="en-US" u="sng" dirty="0"/>
              <a:t>Emp#</a:t>
            </a:r>
            <a:r>
              <a:rPr lang="en-US" dirty="0"/>
              <a:t>, </a:t>
            </a:r>
            <a:r>
              <a:rPr lang="en-US" dirty="0" err="1"/>
              <a:t>expertise_level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did the conceptual model look like?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A98-8B9B-42E8-A65E-CDEC42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2958-AE7D-4397-8E00-CD89512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Dish:        (</a:t>
            </a:r>
            <a:r>
              <a:rPr lang="en-US" u="sng" dirty="0" err="1">
                <a:effectLst/>
              </a:rPr>
              <a:t>DishName</a:t>
            </a:r>
            <a:r>
              <a:rPr lang="en-US" dirty="0"/>
              <a:t>, description, cuisine-type)</a:t>
            </a:r>
          </a:p>
          <a:p>
            <a:pPr marL="0" indent="0">
              <a:buNone/>
            </a:pPr>
            <a:r>
              <a:rPr lang="en-US" dirty="0"/>
              <a:t>Chef:       (</a:t>
            </a:r>
            <a:r>
              <a:rPr lang="en-US" u="sng" dirty="0">
                <a:effectLst/>
              </a:rPr>
              <a:t>Emp#</a:t>
            </a:r>
            <a:r>
              <a:rPr lang="en-US" dirty="0"/>
              <a:t>, name, email, </a:t>
            </a:r>
            <a:r>
              <a:rPr lang="en-US" dirty="0" err="1"/>
              <a:t>kitchen_where_trained</a:t>
            </a:r>
            <a:r>
              <a:rPr lang="en-US" dirty="0"/>
              <a:t>, specialty)</a:t>
            </a:r>
          </a:p>
          <a:p>
            <a:pPr marL="0" indent="0">
              <a:buNone/>
            </a:pPr>
            <a:r>
              <a:rPr lang="en-US" dirty="0"/>
              <a:t>Creates:  (</a:t>
            </a:r>
            <a:r>
              <a:rPr lang="en-US" u="sng" dirty="0" err="1">
                <a:effectLst/>
              </a:rPr>
              <a:t>DishName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effectLst/>
              </a:rPr>
              <a:t>Emp#</a:t>
            </a:r>
            <a:r>
              <a:rPr lang="en-US" dirty="0"/>
              <a:t>, </a:t>
            </a:r>
            <a:r>
              <a:rPr lang="en-US" dirty="0" err="1"/>
              <a:t>expertise_level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the following query.</a:t>
            </a:r>
          </a:p>
          <a:p>
            <a:pPr marL="0" indent="0">
              <a:buNone/>
            </a:pPr>
            <a:r>
              <a:rPr lang="en-US" dirty="0"/>
              <a:t>Who are the chefs who trained at a kitchen called ‘5 Points’?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68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A98-8B9B-42E8-A65E-CDEC42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2958-AE7D-4397-8E00-CD89512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966356"/>
            <a:ext cx="10515600" cy="4940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Dish:        (</a:t>
            </a:r>
            <a:r>
              <a:rPr lang="en-US" u="sng" dirty="0" err="1">
                <a:effectLst/>
              </a:rPr>
              <a:t>DishName</a:t>
            </a:r>
            <a:r>
              <a:rPr lang="en-US" dirty="0"/>
              <a:t>, description, cuisine-type)</a:t>
            </a:r>
          </a:p>
          <a:p>
            <a:pPr marL="0" indent="0">
              <a:buNone/>
            </a:pPr>
            <a:r>
              <a:rPr lang="en-US" dirty="0"/>
              <a:t>Chef:        (</a:t>
            </a:r>
            <a:r>
              <a:rPr lang="en-US" u="sng" dirty="0">
                <a:effectLst/>
              </a:rPr>
              <a:t>Emp#</a:t>
            </a:r>
            <a:r>
              <a:rPr lang="en-US" dirty="0"/>
              <a:t>, name, email, </a:t>
            </a:r>
            <a:r>
              <a:rPr lang="en-US" dirty="0" err="1"/>
              <a:t>kitchen_where_trained</a:t>
            </a:r>
            <a:r>
              <a:rPr lang="en-US" dirty="0"/>
              <a:t>, specialty)</a:t>
            </a:r>
          </a:p>
          <a:p>
            <a:pPr marL="0" indent="0">
              <a:buNone/>
            </a:pPr>
            <a:r>
              <a:rPr lang="en-US" dirty="0"/>
              <a:t>Creates:   (</a:t>
            </a:r>
            <a:r>
              <a:rPr lang="en-US" u="sng" dirty="0" err="1">
                <a:effectLst/>
              </a:rPr>
              <a:t>DishName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effectLst/>
              </a:rPr>
              <a:t>Emp#</a:t>
            </a:r>
            <a:r>
              <a:rPr lang="en-US" dirty="0"/>
              <a:t>, expertise-level)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Answer the following query.</a:t>
            </a:r>
          </a:p>
          <a:p>
            <a:pPr marL="0" indent="0">
              <a:buNone/>
            </a:pPr>
            <a:r>
              <a:rPr lang="en-US" dirty="0"/>
              <a:t>Who are the chefs who trained at a kitchen called ‘5 Points’?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</a:t>
            </a:r>
          </a:p>
          <a:p>
            <a:pPr marL="0" indent="0">
              <a:buNone/>
            </a:pPr>
            <a:r>
              <a:rPr lang="en-US" dirty="0"/>
              <a:t>	Select name</a:t>
            </a:r>
          </a:p>
          <a:p>
            <a:pPr marL="0" indent="0">
              <a:buNone/>
            </a:pPr>
            <a:r>
              <a:rPr lang="en-US" dirty="0"/>
              <a:t>	From Chef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kitchen_where_trained</a:t>
            </a:r>
            <a:r>
              <a:rPr lang="en-US" dirty="0"/>
              <a:t> = ‘5 Points’;  </a:t>
            </a:r>
          </a:p>
          <a:p>
            <a:pPr marL="0" indent="0">
              <a:buNone/>
            </a:pPr>
            <a:r>
              <a:rPr lang="en-US" dirty="0"/>
              <a:t>What kind of query is this?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07B3-E495-475A-9CF4-BC20F92D606B}"/>
              </a:ext>
            </a:extLst>
          </p:cNvPr>
          <p:cNvSpPr txBox="1"/>
          <p:nvPr/>
        </p:nvSpPr>
        <p:spPr>
          <a:xfrm>
            <a:off x="269789" y="5744138"/>
            <a:ext cx="1017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</a:t>
            </a:r>
          </a:p>
          <a:p>
            <a:r>
              <a:rPr lang="en-US" dirty="0"/>
              <a:t>This is a single-table query. </a:t>
            </a:r>
          </a:p>
          <a:p>
            <a:r>
              <a:rPr lang="en-US" dirty="0"/>
              <a:t>The restriction is found after the Where clause.</a:t>
            </a:r>
          </a:p>
        </p:txBody>
      </p:sp>
    </p:spTree>
    <p:extLst>
      <p:ext uri="{BB962C8B-B14F-4D97-AF65-F5344CB8AC3E}">
        <p14:creationId xmlns:p14="http://schemas.microsoft.com/office/powerpoint/2010/main" val="32556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A98-8B9B-42E8-A65E-CDEC42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2958-AE7D-4397-8E00-CD89512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Dish:        (</a:t>
            </a:r>
            <a:r>
              <a:rPr lang="en-US" u="sng" dirty="0" err="1">
                <a:effectLst/>
              </a:rPr>
              <a:t>DishName</a:t>
            </a:r>
            <a:r>
              <a:rPr lang="en-US" dirty="0"/>
              <a:t>, description, cuisine-type)</a:t>
            </a:r>
          </a:p>
          <a:p>
            <a:pPr marL="0" indent="0">
              <a:buNone/>
            </a:pPr>
            <a:r>
              <a:rPr lang="en-US" dirty="0"/>
              <a:t>Chef:        (</a:t>
            </a:r>
            <a:r>
              <a:rPr lang="en-US" u="sng" dirty="0">
                <a:effectLst/>
              </a:rPr>
              <a:t>Emp#</a:t>
            </a:r>
            <a:r>
              <a:rPr lang="en-US" dirty="0"/>
              <a:t>, name, email, </a:t>
            </a:r>
            <a:r>
              <a:rPr lang="en-US" dirty="0" err="1"/>
              <a:t>kitchen_where_trained</a:t>
            </a:r>
            <a:r>
              <a:rPr lang="en-US" dirty="0"/>
              <a:t>, specialty)</a:t>
            </a:r>
          </a:p>
          <a:p>
            <a:pPr marL="0" indent="0">
              <a:buNone/>
            </a:pPr>
            <a:r>
              <a:rPr lang="en-US" dirty="0"/>
              <a:t>Creates:   (</a:t>
            </a:r>
            <a:r>
              <a:rPr lang="en-US" u="sng" dirty="0" err="1">
                <a:effectLst/>
              </a:rPr>
              <a:t>DishName</a:t>
            </a:r>
            <a:r>
              <a:rPr lang="en-US" dirty="0">
                <a:effectLst/>
              </a:rPr>
              <a:t>, </a:t>
            </a:r>
            <a:r>
              <a:rPr lang="en-US" u="sng" dirty="0">
                <a:effectLst/>
              </a:rPr>
              <a:t>Emp#</a:t>
            </a:r>
            <a:r>
              <a:rPr lang="en-US" dirty="0"/>
              <a:t>, </a:t>
            </a:r>
            <a:r>
              <a:rPr lang="en-US" dirty="0" err="1"/>
              <a:t>expertise_level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Answer the following query.</a:t>
            </a:r>
          </a:p>
          <a:p>
            <a:pPr marL="0" indent="0">
              <a:buNone/>
            </a:pPr>
            <a:r>
              <a:rPr lang="en-US" dirty="0"/>
              <a:t>List the names of the chefs who cook </a:t>
            </a:r>
            <a:r>
              <a:rPr lang="en-US" dirty="0" err="1"/>
              <a:t>cuisine_type</a:t>
            </a:r>
            <a:r>
              <a:rPr lang="en-US" dirty="0"/>
              <a:t> = American food and what is their expertise level in doing so?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133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A98-8B9B-42E8-A65E-CDEC42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2958-AE7D-4397-8E00-CD89512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18" y="1350818"/>
            <a:ext cx="10515600" cy="4940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Dish:        (</a:t>
            </a:r>
            <a:r>
              <a:rPr lang="en-US" sz="1400" u="sng" dirty="0" err="1">
                <a:effectLst/>
              </a:rPr>
              <a:t>DishName</a:t>
            </a:r>
            <a:r>
              <a:rPr lang="en-US" sz="1400" dirty="0"/>
              <a:t>, description, </a:t>
            </a:r>
            <a:r>
              <a:rPr lang="en-US" sz="1400" dirty="0" err="1"/>
              <a:t>cuisine_type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Chef:       (</a:t>
            </a:r>
            <a:r>
              <a:rPr lang="en-US" sz="1400" u="sng" dirty="0">
                <a:effectLst/>
              </a:rPr>
              <a:t>Emp#</a:t>
            </a:r>
            <a:r>
              <a:rPr lang="en-US" sz="1400" dirty="0"/>
              <a:t>, name, email, </a:t>
            </a:r>
            <a:r>
              <a:rPr lang="en-US" sz="1400" dirty="0" err="1"/>
              <a:t>kitchen_where_trained</a:t>
            </a:r>
            <a:r>
              <a:rPr lang="en-US" sz="1400" dirty="0"/>
              <a:t>, specialty)</a:t>
            </a:r>
          </a:p>
          <a:p>
            <a:pPr marL="0" indent="0">
              <a:buNone/>
            </a:pPr>
            <a:r>
              <a:rPr lang="en-US" sz="1400" dirty="0"/>
              <a:t>Creates : (</a:t>
            </a:r>
            <a:r>
              <a:rPr lang="en-US" sz="1400" u="sng" dirty="0" err="1">
                <a:effectLst/>
              </a:rPr>
              <a:t>DishName</a:t>
            </a:r>
            <a:r>
              <a:rPr lang="en-US" sz="1400" dirty="0">
                <a:effectLst/>
              </a:rPr>
              <a:t>, </a:t>
            </a:r>
            <a:r>
              <a:rPr lang="en-US" sz="1400" u="sng" dirty="0">
                <a:effectLst/>
              </a:rPr>
              <a:t>Emp#</a:t>
            </a:r>
            <a:r>
              <a:rPr lang="en-US" sz="1400" dirty="0"/>
              <a:t>, </a:t>
            </a:r>
            <a:r>
              <a:rPr lang="en-US" sz="1400" dirty="0" err="1"/>
              <a:t>expertise_level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Answer the following query.</a:t>
            </a:r>
          </a:p>
          <a:p>
            <a:pPr marL="0" indent="0">
              <a:buNone/>
            </a:pPr>
            <a:r>
              <a:rPr lang="en-US" sz="1400" dirty="0"/>
              <a:t>List the names of the chefs who cook American food and what is their expertise level in doing so?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Answer: </a:t>
            </a:r>
          </a:p>
          <a:p>
            <a:pPr marL="0" indent="0">
              <a:buNone/>
            </a:pPr>
            <a:r>
              <a:rPr lang="en-US" sz="1400" dirty="0"/>
              <a:t>	Select name, expertise-level</a:t>
            </a:r>
          </a:p>
          <a:p>
            <a:pPr marL="0" indent="0">
              <a:buNone/>
            </a:pPr>
            <a:r>
              <a:rPr lang="en-US" sz="1400" dirty="0"/>
              <a:t>	From Dish, Chef, Creates</a:t>
            </a:r>
          </a:p>
          <a:p>
            <a:pPr marL="0" indent="0">
              <a:buNone/>
            </a:pPr>
            <a:r>
              <a:rPr lang="en-US" sz="1400" dirty="0"/>
              <a:t>	Where </a:t>
            </a:r>
            <a:r>
              <a:rPr lang="en-US" sz="1400" dirty="0" err="1"/>
              <a:t>Dish.DishName</a:t>
            </a:r>
            <a:r>
              <a:rPr lang="en-US" sz="1400" dirty="0"/>
              <a:t> = </a:t>
            </a:r>
            <a:r>
              <a:rPr lang="en-US" sz="1400" dirty="0" err="1"/>
              <a:t>Creates.DishName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And </a:t>
            </a:r>
            <a:r>
              <a:rPr lang="en-US" sz="1400" dirty="0" err="1"/>
              <a:t>Chef.Emp</a:t>
            </a:r>
            <a:r>
              <a:rPr lang="en-US" sz="1400" dirty="0"/>
              <a:t># = </a:t>
            </a:r>
            <a:r>
              <a:rPr lang="en-US" sz="1400" dirty="0" err="1"/>
              <a:t>Creates.Emp</a:t>
            </a:r>
            <a:r>
              <a:rPr lang="en-US" sz="1400" dirty="0"/>
              <a:t>#</a:t>
            </a:r>
          </a:p>
          <a:p>
            <a:pPr marL="0" indent="0">
              <a:buNone/>
            </a:pPr>
            <a:r>
              <a:rPr lang="en-US" sz="1400" dirty="0"/>
              <a:t>	and cuisine-type = ‘American’; 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What kind of query is this? </a:t>
            </a:r>
          </a:p>
          <a:p>
            <a:pPr marL="0" indent="0">
              <a:buNone/>
            </a:pPr>
            <a:r>
              <a:rPr lang="en-US" sz="1400" dirty="0"/>
              <a:t>This is a multi-table query that involves joins on three relations. Therefore, the From clause specifies three relations. </a:t>
            </a:r>
          </a:p>
        </p:txBody>
      </p:sp>
    </p:spTree>
    <p:extLst>
      <p:ext uri="{BB962C8B-B14F-4D97-AF65-F5344CB8AC3E}">
        <p14:creationId xmlns:p14="http://schemas.microsoft.com/office/powerpoint/2010/main" val="39431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A98-8B9B-42E8-A65E-CDEC42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0" y="155061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2958-AE7D-4397-8E00-CD89512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3" y="1236202"/>
            <a:ext cx="11848071" cy="5466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Dish:        (</a:t>
            </a:r>
            <a:r>
              <a:rPr lang="en-US" sz="1400" u="sng" dirty="0" err="1">
                <a:effectLst/>
              </a:rPr>
              <a:t>DishName</a:t>
            </a:r>
            <a:r>
              <a:rPr lang="en-US" sz="1400" dirty="0"/>
              <a:t>, description, </a:t>
            </a:r>
            <a:r>
              <a:rPr lang="en-US" sz="1400" dirty="0" err="1"/>
              <a:t>cuisine_type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Chef:       (</a:t>
            </a:r>
            <a:r>
              <a:rPr lang="en-US" sz="1400" u="sng" dirty="0">
                <a:effectLst/>
              </a:rPr>
              <a:t>Emp#</a:t>
            </a:r>
            <a:r>
              <a:rPr lang="en-US" sz="1400" dirty="0"/>
              <a:t>, name, email, </a:t>
            </a:r>
            <a:r>
              <a:rPr lang="en-US" sz="1400" dirty="0" err="1"/>
              <a:t>kitchen_where_trained</a:t>
            </a:r>
            <a:r>
              <a:rPr lang="en-US" sz="1400" dirty="0"/>
              <a:t>, specialty)</a:t>
            </a:r>
          </a:p>
          <a:p>
            <a:pPr marL="0" indent="0">
              <a:buNone/>
            </a:pPr>
            <a:r>
              <a:rPr lang="en-US" sz="1400" dirty="0"/>
              <a:t>Creates:  (</a:t>
            </a:r>
            <a:r>
              <a:rPr lang="en-US" sz="1400" u="sng" dirty="0" err="1">
                <a:effectLst/>
              </a:rPr>
              <a:t>DishName</a:t>
            </a:r>
            <a:r>
              <a:rPr lang="en-US" sz="1400" dirty="0">
                <a:effectLst/>
              </a:rPr>
              <a:t>, </a:t>
            </a:r>
            <a:r>
              <a:rPr lang="en-US" sz="1400" u="sng" dirty="0">
                <a:effectLst/>
              </a:rPr>
              <a:t>Emp#</a:t>
            </a:r>
            <a:r>
              <a:rPr lang="en-US" sz="1400" dirty="0"/>
              <a:t>, </a:t>
            </a:r>
            <a:r>
              <a:rPr lang="en-US" sz="1400" dirty="0" err="1"/>
              <a:t>expertise_level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Answer the following query.</a:t>
            </a:r>
          </a:p>
          <a:p>
            <a:pPr marL="0" indent="0">
              <a:buNone/>
            </a:pPr>
            <a:r>
              <a:rPr lang="en-US" sz="1400" dirty="0"/>
              <a:t>What are the cuisine types of the dishes for which there are chefs who have an expertise level of “master.”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Answer: </a:t>
            </a:r>
          </a:p>
          <a:p>
            <a:pPr marL="0" indent="0">
              <a:buNone/>
            </a:pPr>
            <a:r>
              <a:rPr lang="en-US" sz="1400" dirty="0"/>
              <a:t>	Select distinct cuisine-type </a:t>
            </a:r>
          </a:p>
          <a:p>
            <a:pPr marL="0" indent="0">
              <a:buNone/>
            </a:pPr>
            <a:r>
              <a:rPr lang="en-US" sz="1400" dirty="0"/>
              <a:t>	From Dish, Creates</a:t>
            </a:r>
          </a:p>
          <a:p>
            <a:pPr marL="0" indent="0">
              <a:buNone/>
            </a:pPr>
            <a:r>
              <a:rPr lang="en-US" sz="1400" dirty="0"/>
              <a:t>	Where </a:t>
            </a:r>
            <a:r>
              <a:rPr lang="en-US" sz="1400" dirty="0" err="1"/>
              <a:t>Dish.DishName</a:t>
            </a:r>
            <a:r>
              <a:rPr lang="en-US" sz="1400" dirty="0"/>
              <a:t> = </a:t>
            </a:r>
            <a:r>
              <a:rPr lang="en-US" sz="1400" dirty="0" err="1"/>
              <a:t>Creates.DishName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And </a:t>
            </a:r>
            <a:r>
              <a:rPr lang="en-US" sz="1400" dirty="0" err="1"/>
              <a:t>expertise_level</a:t>
            </a:r>
            <a:r>
              <a:rPr lang="en-US" sz="1400" dirty="0"/>
              <a:t> = ‘master’; 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200" dirty="0"/>
              <a:t>Notes: </a:t>
            </a:r>
          </a:p>
          <a:p>
            <a:pPr marL="0" indent="0">
              <a:buNone/>
            </a:pPr>
            <a:r>
              <a:rPr lang="en-US" sz="1200" dirty="0"/>
              <a:t>What kind of query is this? It is a multi-table query involving two relations.</a:t>
            </a:r>
          </a:p>
          <a:p>
            <a:pPr marL="0" indent="0">
              <a:buNone/>
            </a:pPr>
            <a:r>
              <a:rPr lang="en-US" sz="1200" dirty="0"/>
              <a:t>The result will be a list of the cuisine types only. The ‘distinct’ keyword is used because more than one chef could have a designation of master level for a dish.  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283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590</TotalTime>
  <Words>622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Chef specialty example</vt:lpstr>
      <vt:lpstr>Chief specialty </vt:lpstr>
      <vt:lpstr>Query 1</vt:lpstr>
      <vt:lpstr>Query 1  </vt:lpstr>
      <vt:lpstr>Query 2</vt:lpstr>
      <vt:lpstr>Query 2</vt:lpstr>
      <vt:lpstr>Query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specialty example</dc:title>
  <dc:creator>Veda</dc:creator>
  <cp:lastModifiedBy>J Mack Robinson College of Business</cp:lastModifiedBy>
  <cp:revision>17</cp:revision>
  <dcterms:created xsi:type="dcterms:W3CDTF">2019-11-17T17:26:27Z</dcterms:created>
  <dcterms:modified xsi:type="dcterms:W3CDTF">2023-08-26T16:06:44Z</dcterms:modified>
</cp:coreProperties>
</file>