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94" r:id="rId3"/>
    <p:sldId id="3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5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0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arning Objective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8871" marR="0" lvl="0" indent="-93471" algn="l" rtl="0">
              <a:spcBef>
                <a:spcPts val="1500"/>
              </a:spcBef>
              <a:buClr>
                <a:srgbClr val="007FA3"/>
              </a:buClr>
              <a:buSzPct val="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69913" marR="0" lvl="1" indent="-188912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9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7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7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  <p:sldLayoutId id="2147483687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7D4567-D2F2-A039-9958-6C590CB18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9" r="26577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8ACDA-D360-252F-CC2E-CE96615D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Relational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0061F-03F1-562D-5BB0-68FE33751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Characteristis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5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0162-AE2C-4108-BCE3-890B0780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373"/>
            <a:ext cx="10972800" cy="55736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Relational Model Terms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D67B29-C868-49BC-9BFE-AA921A61D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94379"/>
              </p:ext>
            </p:extLst>
          </p:nvPr>
        </p:nvGraphicFramePr>
        <p:xfrm>
          <a:off x="4572000" y="844243"/>
          <a:ext cx="3048000" cy="471932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3689906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Important Relational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5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8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 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1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Determinant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4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Candidate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0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Composite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90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4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Surrogate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3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3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Referential integrity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Multivalued 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09539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683BF747-B1CA-4399-BE8E-7D88F42B99B0}"/>
              </a:ext>
            </a:extLst>
          </p:cNvPr>
          <p:cNvSpPr/>
          <p:nvPr/>
        </p:nvSpPr>
        <p:spPr>
          <a:xfrm>
            <a:off x="3404133" y="1356483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7615C0-A75C-4F60-AC9D-1B2CA74DCAE4}"/>
              </a:ext>
            </a:extLst>
          </p:cNvPr>
          <p:cNvSpPr/>
          <p:nvPr/>
        </p:nvSpPr>
        <p:spPr>
          <a:xfrm>
            <a:off x="3402449" y="3079149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D48086-9EBE-4B7F-9AE6-5F9AAB630DBC}"/>
              </a:ext>
            </a:extLst>
          </p:cNvPr>
          <p:cNvSpPr/>
          <p:nvPr/>
        </p:nvSpPr>
        <p:spPr>
          <a:xfrm>
            <a:off x="3373733" y="3459905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F6B1BDF-4284-4CF6-8CAB-5AFE59004031}"/>
              </a:ext>
            </a:extLst>
          </p:cNvPr>
          <p:cNvSpPr/>
          <p:nvPr/>
        </p:nvSpPr>
        <p:spPr>
          <a:xfrm>
            <a:off x="3354484" y="3844996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E36CE17-3B87-4A59-8DB8-4C8E4DD5D437}"/>
              </a:ext>
            </a:extLst>
          </p:cNvPr>
          <p:cNvSpPr/>
          <p:nvPr/>
        </p:nvSpPr>
        <p:spPr>
          <a:xfrm>
            <a:off x="3402448" y="2309763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FB5EC96-61F5-44C4-829B-6956CEFD395C}"/>
              </a:ext>
            </a:extLst>
          </p:cNvPr>
          <p:cNvSpPr/>
          <p:nvPr/>
        </p:nvSpPr>
        <p:spPr>
          <a:xfrm>
            <a:off x="3404133" y="2664050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9A1148E-83F9-47A7-9FEC-365E2A4644FB}"/>
              </a:ext>
            </a:extLst>
          </p:cNvPr>
          <p:cNvSpPr/>
          <p:nvPr/>
        </p:nvSpPr>
        <p:spPr>
          <a:xfrm>
            <a:off x="2602471" y="3778420"/>
            <a:ext cx="363834" cy="38509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4A8321-105D-042C-20AF-5AE455553721}"/>
              </a:ext>
            </a:extLst>
          </p:cNvPr>
          <p:cNvSpPr/>
          <p:nvPr/>
        </p:nvSpPr>
        <p:spPr>
          <a:xfrm>
            <a:off x="3354484" y="4192696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209C27DC-0804-134C-5C19-32E7E4B774CB}"/>
              </a:ext>
            </a:extLst>
          </p:cNvPr>
          <p:cNvSpPr/>
          <p:nvPr/>
        </p:nvSpPr>
        <p:spPr>
          <a:xfrm>
            <a:off x="2588113" y="4059546"/>
            <a:ext cx="363834" cy="38509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BE3B-8F1C-4BE0-BF71-4E9829F5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70" y="28491"/>
            <a:ext cx="8229600" cy="674532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3-4: Characteristics of 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16A3-4214-474B-BE2A-182116171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852" y="820310"/>
            <a:ext cx="8494295" cy="4525963"/>
          </a:xfrm>
        </p:spPr>
        <p:txBody>
          <a:bodyPr/>
          <a:lstStyle/>
          <a:p>
            <a:pPr mar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solidFill>
                  <a:schemeClr val="tx2"/>
                </a:solidFill>
                <a:ea typeface="+mn-ea"/>
                <a:cs typeface="+mn-cs"/>
              </a:rPr>
              <a:t>Relational DBMS products </a:t>
            </a:r>
            <a:r>
              <a:rPr lang="en-US" sz="1800" dirty="0">
                <a:solidFill>
                  <a:srgbClr val="000000"/>
                </a:solidFill>
                <a:ea typeface="+mn-ea"/>
                <a:cs typeface="+mn-cs"/>
              </a:rPr>
              <a:t>store data about entities in relations, which are a special type of table.</a:t>
            </a:r>
          </a:p>
          <a:p>
            <a:pPr mar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ea typeface="+mn-ea"/>
                <a:cs typeface="+mn-cs"/>
              </a:rPr>
              <a:t>A </a:t>
            </a:r>
            <a:r>
              <a:rPr lang="en-US" sz="1800" b="1" dirty="0">
                <a:solidFill>
                  <a:schemeClr val="tx2"/>
                </a:solidFill>
                <a:ea typeface="+mn-ea"/>
                <a:cs typeface="+mn-cs"/>
              </a:rPr>
              <a:t>relation</a:t>
            </a:r>
            <a:r>
              <a:rPr lang="en-US" sz="1800" dirty="0">
                <a:solidFill>
                  <a:srgbClr val="000000"/>
                </a:solidFill>
                <a:ea typeface="+mn-ea"/>
                <a:cs typeface="+mn-cs"/>
              </a:rPr>
              <a:t> is a two-dimensional table that has the following characteristics: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8B0075-420B-4FD3-BBA3-D4B000546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13842"/>
              </p:ext>
            </p:extLst>
          </p:nvPr>
        </p:nvGraphicFramePr>
        <p:xfrm>
          <a:off x="3970453" y="1912481"/>
          <a:ext cx="4370962" cy="3876040"/>
        </p:xfrm>
        <a:graphic>
          <a:graphicData uri="http://schemas.openxmlformats.org/drawingml/2006/table">
            <a:tbl>
              <a:tblPr firstRow="1" bandRow="1"/>
              <a:tblGrid>
                <a:gridCol w="4370962">
                  <a:extLst>
                    <a:ext uri="{9D8B030D-6E8A-4147-A177-3AD203B41FA5}">
                      <a16:colId xmlns:a16="http://schemas.microsoft.com/office/drawing/2014/main" val="316159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Characteristics of 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 contain data about an entity.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0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 contain data about attributes of the entities.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8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entries in a column are of the same kind.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53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Each column has a unique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1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Cells of the table hold a single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order of the columns is unimportant.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1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order of the rows is unimportant.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7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two rows may be identical.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1651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877A786A-C93A-44EC-AEEB-E8BD40B80F6C}"/>
              </a:ext>
            </a:extLst>
          </p:cNvPr>
          <p:cNvSpPr/>
          <p:nvPr/>
        </p:nvSpPr>
        <p:spPr>
          <a:xfrm>
            <a:off x="1781977" y="1977095"/>
            <a:ext cx="1019503" cy="233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59AC-9F54-4D1A-816B-9653F268449F}"/>
              </a:ext>
            </a:extLst>
          </p:cNvPr>
          <p:cNvSpPr txBox="1"/>
          <p:nvPr/>
        </p:nvSpPr>
        <p:spPr>
          <a:xfrm>
            <a:off x="1526147" y="3601571"/>
            <a:ext cx="183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these</a:t>
            </a:r>
          </a:p>
          <a:p>
            <a:r>
              <a:rPr lang="en-US" dirty="0"/>
              <a:t>characteristics!</a:t>
            </a:r>
          </a:p>
        </p:txBody>
      </p:sp>
    </p:spTree>
    <p:extLst>
      <p:ext uri="{BB962C8B-B14F-4D97-AF65-F5344CB8AC3E}">
        <p14:creationId xmlns:p14="http://schemas.microsoft.com/office/powerpoint/2010/main" val="302239747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Calisto MT</vt:lpstr>
      <vt:lpstr>Noto Sans Symbols</vt:lpstr>
      <vt:lpstr>Times New Roman</vt:lpstr>
      <vt:lpstr>Univers Condensed</vt:lpstr>
      <vt:lpstr>ChronicleVTI</vt:lpstr>
      <vt:lpstr>Relational Model</vt:lpstr>
      <vt:lpstr>Important Relational Model Terms</vt:lpstr>
      <vt:lpstr>Figure 3-4: Characteristics of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Veda C Storey</dc:creator>
  <cp:lastModifiedBy>Veda C Storey</cp:lastModifiedBy>
  <cp:revision>2</cp:revision>
  <dcterms:created xsi:type="dcterms:W3CDTF">2024-01-17T17:46:16Z</dcterms:created>
  <dcterms:modified xsi:type="dcterms:W3CDTF">2024-01-17T17:59:35Z</dcterms:modified>
</cp:coreProperties>
</file>