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notesMasterIdLst>
    <p:notesMasterId r:id="rId9"/>
  </p:notesMasterIdLst>
  <p:sldIdLst>
    <p:sldId id="258" r:id="rId2"/>
    <p:sldId id="265" r:id="rId3"/>
    <p:sldId id="264" r:id="rId4"/>
    <p:sldId id="435" r:id="rId5"/>
    <p:sldId id="274" r:id="rId6"/>
    <p:sldId id="259" r:id="rId7"/>
    <p:sldId id="25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61" d="100"/>
          <a:sy n="161" d="100"/>
        </p:scale>
        <p:origin x="150"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1E0DE-F35F-4E76-B992-E2DF707DC287}"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8D788B-FA71-4C9B-9ABE-A0A5A0B74D7E}" type="slidenum">
              <a:rPr lang="en-US" smtClean="0"/>
              <a:t>‹#›</a:t>
            </a:fld>
            <a:endParaRPr lang="en-US"/>
          </a:p>
        </p:txBody>
      </p:sp>
    </p:spTree>
    <p:extLst>
      <p:ext uri="{BB962C8B-B14F-4D97-AF65-F5344CB8AC3E}">
        <p14:creationId xmlns:p14="http://schemas.microsoft.com/office/powerpoint/2010/main" val="2294606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801551" indent="-308288">
              <a:defRPr>
                <a:solidFill>
                  <a:schemeClr val="tx1"/>
                </a:solidFill>
                <a:latin typeface="Arial" charset="0"/>
              </a:defRPr>
            </a:lvl2pPr>
            <a:lvl3pPr marL="1233156" indent="-246631">
              <a:defRPr>
                <a:solidFill>
                  <a:schemeClr val="tx1"/>
                </a:solidFill>
                <a:latin typeface="Arial" charset="0"/>
              </a:defRPr>
            </a:lvl3pPr>
            <a:lvl4pPr marL="1726418" indent="-246631">
              <a:defRPr>
                <a:solidFill>
                  <a:schemeClr val="tx1"/>
                </a:solidFill>
                <a:latin typeface="Arial" charset="0"/>
              </a:defRPr>
            </a:lvl4pPr>
            <a:lvl5pPr marL="2219680" indent="-246631">
              <a:defRPr>
                <a:solidFill>
                  <a:schemeClr val="tx1"/>
                </a:solidFill>
                <a:latin typeface="Arial" charset="0"/>
              </a:defRPr>
            </a:lvl5pPr>
            <a:lvl6pPr marL="2712942" indent="-246631" eaLnBrk="0" fontAlgn="base" hangingPunct="0">
              <a:spcBef>
                <a:spcPct val="0"/>
              </a:spcBef>
              <a:spcAft>
                <a:spcPct val="0"/>
              </a:spcAft>
              <a:defRPr>
                <a:solidFill>
                  <a:schemeClr val="tx1"/>
                </a:solidFill>
                <a:latin typeface="Arial" charset="0"/>
              </a:defRPr>
            </a:lvl6pPr>
            <a:lvl7pPr marL="3206204" indent="-246631" eaLnBrk="0" fontAlgn="base" hangingPunct="0">
              <a:spcBef>
                <a:spcPct val="0"/>
              </a:spcBef>
              <a:spcAft>
                <a:spcPct val="0"/>
              </a:spcAft>
              <a:defRPr>
                <a:solidFill>
                  <a:schemeClr val="tx1"/>
                </a:solidFill>
                <a:latin typeface="Arial" charset="0"/>
              </a:defRPr>
            </a:lvl7pPr>
            <a:lvl8pPr marL="3699466" indent="-246631" eaLnBrk="0" fontAlgn="base" hangingPunct="0">
              <a:spcBef>
                <a:spcPct val="0"/>
              </a:spcBef>
              <a:spcAft>
                <a:spcPct val="0"/>
              </a:spcAft>
              <a:defRPr>
                <a:solidFill>
                  <a:schemeClr val="tx1"/>
                </a:solidFill>
                <a:latin typeface="Arial" charset="0"/>
              </a:defRPr>
            </a:lvl8pPr>
            <a:lvl9pPr marL="4192729" indent="-246631" eaLnBrk="0" fontAlgn="base" hangingPunct="0">
              <a:spcBef>
                <a:spcPct val="0"/>
              </a:spcBef>
              <a:spcAft>
                <a:spcPct val="0"/>
              </a:spcAft>
              <a:defRPr>
                <a:solidFill>
                  <a:schemeClr val="tx1"/>
                </a:solidFill>
                <a:latin typeface="Arial" charset="0"/>
              </a:defRPr>
            </a:lvl9pPr>
          </a:lstStyle>
          <a:p>
            <a:fld id="{2AA070F7-EAB3-4DD7-993E-0F63A774B45A}" type="slidenum">
              <a:rPr lang="en-US" smtClean="0">
                <a:latin typeface="Times New Roman" pitchFamily="18" charset="0"/>
              </a:rPr>
              <a:pPr/>
              <a:t>2</a:t>
            </a:fld>
            <a:endParaRPr lang="en-US">
              <a:latin typeface="Times New Roman" pitchFamily="18" charset="0"/>
            </a:endParaRPr>
          </a:p>
        </p:txBody>
      </p:sp>
      <p:sp>
        <p:nvSpPr>
          <p:cNvPr id="124931" name="Rectangle 2"/>
          <p:cNvSpPr>
            <a:spLocks noGrp="1" noRot="1" noChangeAspect="1" noChangeArrowheads="1" noTextEdit="1"/>
          </p:cNvSpPr>
          <p:nvPr>
            <p:ph type="sldImg"/>
          </p:nvPr>
        </p:nvSpPr>
        <p:spPr>
          <a:xfrm>
            <a:off x="488950" y="735013"/>
            <a:ext cx="6515100" cy="3663950"/>
          </a:xfrm>
          <a:ln/>
        </p:spPr>
      </p:sp>
      <p:sp>
        <p:nvSpPr>
          <p:cNvPr id="124932" name="Rectangle 3"/>
          <p:cNvSpPr>
            <a:spLocks noGrp="1" noChangeArrowheads="1"/>
          </p:cNvSpPr>
          <p:nvPr>
            <p:ph type="body" idx="1"/>
          </p:nvPr>
        </p:nvSpPr>
        <p:spPr>
          <a:xfrm>
            <a:off x="998842" y="4641218"/>
            <a:ext cx="5493625" cy="4398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87" tIns="48394" rIns="96787" bIns="48394"/>
          <a:lstStyle/>
          <a:p>
            <a:pPr marL="130166" indent="-130166"/>
            <a:r>
              <a:rPr lang="en-US" dirty="0"/>
              <a:t>Need to be able to ask relevant questions of the data. </a:t>
            </a:r>
          </a:p>
        </p:txBody>
      </p:sp>
      <p:sp>
        <p:nvSpPr>
          <p:cNvPr id="2" name="Date Placeholder 1"/>
          <p:cNvSpPr>
            <a:spLocks noGrp="1"/>
          </p:cNvSpPr>
          <p:nvPr>
            <p:ph type="dt" idx="10"/>
          </p:nvPr>
        </p:nvSpPr>
        <p:spPr/>
        <p:txBody>
          <a:bodyPr/>
          <a:lstStyle/>
          <a:p>
            <a:endParaRPr lang="en-US"/>
          </a:p>
        </p:txBody>
      </p:sp>
    </p:spTree>
    <p:extLst>
      <p:ext uri="{BB962C8B-B14F-4D97-AF65-F5344CB8AC3E}">
        <p14:creationId xmlns:p14="http://schemas.microsoft.com/office/powerpoint/2010/main" val="476647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8255" indent="-291636">
              <a:defRPr>
                <a:solidFill>
                  <a:schemeClr val="tx1"/>
                </a:solidFill>
                <a:latin typeface="Arial" charset="0"/>
              </a:defRPr>
            </a:lvl2pPr>
            <a:lvl3pPr marL="1166546" indent="-233309">
              <a:defRPr>
                <a:solidFill>
                  <a:schemeClr val="tx1"/>
                </a:solidFill>
                <a:latin typeface="Arial" charset="0"/>
              </a:defRPr>
            </a:lvl3pPr>
            <a:lvl4pPr marL="1633164" indent="-233309">
              <a:defRPr>
                <a:solidFill>
                  <a:schemeClr val="tx1"/>
                </a:solidFill>
                <a:latin typeface="Arial" charset="0"/>
              </a:defRPr>
            </a:lvl4pPr>
            <a:lvl5pPr marL="2099782" indent="-233309">
              <a:defRPr>
                <a:solidFill>
                  <a:schemeClr val="tx1"/>
                </a:solidFill>
                <a:latin typeface="Arial" charset="0"/>
              </a:defRPr>
            </a:lvl5pPr>
            <a:lvl6pPr marL="2566401" indent="-233309" eaLnBrk="0" fontAlgn="base" hangingPunct="0">
              <a:spcBef>
                <a:spcPct val="0"/>
              </a:spcBef>
              <a:spcAft>
                <a:spcPct val="0"/>
              </a:spcAft>
              <a:defRPr>
                <a:solidFill>
                  <a:schemeClr val="tx1"/>
                </a:solidFill>
                <a:latin typeface="Arial" charset="0"/>
              </a:defRPr>
            </a:lvl6pPr>
            <a:lvl7pPr marL="3033019" indent="-233309" eaLnBrk="0" fontAlgn="base" hangingPunct="0">
              <a:spcBef>
                <a:spcPct val="0"/>
              </a:spcBef>
              <a:spcAft>
                <a:spcPct val="0"/>
              </a:spcAft>
              <a:defRPr>
                <a:solidFill>
                  <a:schemeClr val="tx1"/>
                </a:solidFill>
                <a:latin typeface="Arial" charset="0"/>
              </a:defRPr>
            </a:lvl7pPr>
            <a:lvl8pPr marL="3499637" indent="-233309" eaLnBrk="0" fontAlgn="base" hangingPunct="0">
              <a:spcBef>
                <a:spcPct val="0"/>
              </a:spcBef>
              <a:spcAft>
                <a:spcPct val="0"/>
              </a:spcAft>
              <a:defRPr>
                <a:solidFill>
                  <a:schemeClr val="tx1"/>
                </a:solidFill>
                <a:latin typeface="Arial" charset="0"/>
              </a:defRPr>
            </a:lvl8pPr>
            <a:lvl9pPr marL="3966256" indent="-233309" eaLnBrk="0" fontAlgn="base" hangingPunct="0">
              <a:spcBef>
                <a:spcPct val="0"/>
              </a:spcBef>
              <a:spcAft>
                <a:spcPct val="0"/>
              </a:spcAft>
              <a:defRPr>
                <a:solidFill>
                  <a:schemeClr val="tx1"/>
                </a:solidFill>
                <a:latin typeface="Arial" charset="0"/>
              </a:defRPr>
            </a:lvl9pPr>
          </a:lstStyle>
          <a:p>
            <a:fld id="{3911407C-1D5C-468F-BD4F-01928CE7D32B}" type="slidenum">
              <a:rPr lang="en-US" smtClean="0">
                <a:latin typeface="Times New Roman" pitchFamily="18" charset="0"/>
              </a:rPr>
              <a:pPr/>
              <a:t>3</a:t>
            </a:fld>
            <a:endParaRPr lang="en-US">
              <a:latin typeface="Times New Roman"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pPr>
            <a:r>
              <a:rPr lang="en-US" dirty="0"/>
              <a:t>Data mining uses artificial intelligence tools and statistical analysis to analyze data</a:t>
            </a:r>
          </a:p>
          <a:p>
            <a:pPr>
              <a:spcBef>
                <a:spcPts val="0"/>
              </a:spcBef>
            </a:pPr>
            <a:endParaRPr lang="en-US" dirty="0"/>
          </a:p>
          <a:p>
            <a:pPr>
              <a:spcBef>
                <a:spcPts val="0"/>
              </a:spcBef>
            </a:pPr>
            <a:r>
              <a:rPr lang="en-US" dirty="0"/>
              <a:t>For data mining to work, two critical conditions needed:   </a:t>
            </a:r>
          </a:p>
          <a:p>
            <a:pPr marL="991564" lvl="1" indent="-524946">
              <a:spcBef>
                <a:spcPts val="0"/>
              </a:spcBef>
              <a:buFont typeface="+mj-lt"/>
              <a:buAutoNum type="arabicPeriod"/>
            </a:pPr>
            <a:r>
              <a:rPr lang="en-US" dirty="0"/>
              <a:t>Organization must have clean, consistent data</a:t>
            </a:r>
          </a:p>
          <a:p>
            <a:pPr marL="991564" lvl="1" indent="-524946">
              <a:spcBef>
                <a:spcPts val="0"/>
              </a:spcBef>
              <a:buFont typeface="+mj-lt"/>
              <a:buAutoNum type="arabicPeriod"/>
            </a:pPr>
            <a:r>
              <a:rPr lang="en-US" dirty="0"/>
              <a:t>Events in that data should reflect current and future trends</a:t>
            </a:r>
          </a:p>
          <a:p>
            <a:pPr eaLnBrk="1" hangingPunct="1"/>
            <a:endParaRPr lang="en-US" dirty="0"/>
          </a:p>
        </p:txBody>
      </p:sp>
    </p:spTree>
    <p:extLst>
      <p:ext uri="{BB962C8B-B14F-4D97-AF65-F5344CB8AC3E}">
        <p14:creationId xmlns:p14="http://schemas.microsoft.com/office/powerpoint/2010/main" val="2102510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801551" indent="-308288">
              <a:defRPr>
                <a:solidFill>
                  <a:schemeClr val="tx1"/>
                </a:solidFill>
                <a:latin typeface="Arial" charset="0"/>
              </a:defRPr>
            </a:lvl2pPr>
            <a:lvl3pPr marL="1233156" indent="-246631">
              <a:defRPr>
                <a:solidFill>
                  <a:schemeClr val="tx1"/>
                </a:solidFill>
                <a:latin typeface="Arial" charset="0"/>
              </a:defRPr>
            </a:lvl3pPr>
            <a:lvl4pPr marL="1726418" indent="-246631">
              <a:defRPr>
                <a:solidFill>
                  <a:schemeClr val="tx1"/>
                </a:solidFill>
                <a:latin typeface="Arial" charset="0"/>
              </a:defRPr>
            </a:lvl4pPr>
            <a:lvl5pPr marL="2219680" indent="-246631">
              <a:defRPr>
                <a:solidFill>
                  <a:schemeClr val="tx1"/>
                </a:solidFill>
                <a:latin typeface="Arial" charset="0"/>
              </a:defRPr>
            </a:lvl5pPr>
            <a:lvl6pPr marL="2712942" indent="-246631" eaLnBrk="0" fontAlgn="base" hangingPunct="0">
              <a:spcBef>
                <a:spcPct val="0"/>
              </a:spcBef>
              <a:spcAft>
                <a:spcPct val="0"/>
              </a:spcAft>
              <a:defRPr>
                <a:solidFill>
                  <a:schemeClr val="tx1"/>
                </a:solidFill>
                <a:latin typeface="Arial" charset="0"/>
              </a:defRPr>
            </a:lvl6pPr>
            <a:lvl7pPr marL="3206204" indent="-246631" eaLnBrk="0" fontAlgn="base" hangingPunct="0">
              <a:spcBef>
                <a:spcPct val="0"/>
              </a:spcBef>
              <a:spcAft>
                <a:spcPct val="0"/>
              </a:spcAft>
              <a:defRPr>
                <a:solidFill>
                  <a:schemeClr val="tx1"/>
                </a:solidFill>
                <a:latin typeface="Arial" charset="0"/>
              </a:defRPr>
            </a:lvl7pPr>
            <a:lvl8pPr marL="3699466" indent="-246631" eaLnBrk="0" fontAlgn="base" hangingPunct="0">
              <a:spcBef>
                <a:spcPct val="0"/>
              </a:spcBef>
              <a:spcAft>
                <a:spcPct val="0"/>
              </a:spcAft>
              <a:defRPr>
                <a:solidFill>
                  <a:schemeClr val="tx1"/>
                </a:solidFill>
                <a:latin typeface="Arial" charset="0"/>
              </a:defRPr>
            </a:lvl8pPr>
            <a:lvl9pPr marL="4192729" indent="-246631" eaLnBrk="0" fontAlgn="base" hangingPunct="0">
              <a:spcBef>
                <a:spcPct val="0"/>
              </a:spcBef>
              <a:spcAft>
                <a:spcPct val="0"/>
              </a:spcAft>
              <a:defRPr>
                <a:solidFill>
                  <a:schemeClr val="tx1"/>
                </a:solidFill>
                <a:latin typeface="Arial" charset="0"/>
              </a:defRPr>
            </a:lvl9pPr>
          </a:lstStyle>
          <a:p>
            <a:fld id="{6EC924CF-9DE9-44F8-9127-223D2F4CFBDD}" type="slidenum">
              <a:rPr lang="en-US" smtClean="0">
                <a:latin typeface="Times New Roman" pitchFamily="18" charset="0"/>
              </a:rPr>
              <a:pPr/>
              <a:t>5</a:t>
            </a:fld>
            <a:endParaRPr lang="en-US">
              <a:latin typeface="Times New Roman"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Note that different parts of this can repeat.</a:t>
            </a:r>
          </a:p>
          <a:p>
            <a:pPr eaLnBrk="1" hangingPunct="1"/>
            <a:r>
              <a:rPr lang="en-US" dirty="0"/>
              <a:t>If you obtain patterns via data mining, but evaluate them to not be useful, then you need to start over again with the data mining process, mostly likely including different variables. Different subsets of the data. Perhaps apply different techniques.</a:t>
            </a:r>
          </a:p>
        </p:txBody>
      </p:sp>
      <p:sp>
        <p:nvSpPr>
          <p:cNvPr id="2" name="Date Placeholder 1"/>
          <p:cNvSpPr>
            <a:spLocks noGrp="1"/>
          </p:cNvSpPr>
          <p:nvPr>
            <p:ph type="dt" idx="10"/>
          </p:nvPr>
        </p:nvSpPr>
        <p:spPr/>
        <p:txBody>
          <a:bodyPr/>
          <a:lstStyle/>
          <a:p>
            <a:endParaRPr lang="en-US"/>
          </a:p>
        </p:txBody>
      </p:sp>
    </p:spTree>
    <p:extLst>
      <p:ext uri="{BB962C8B-B14F-4D97-AF65-F5344CB8AC3E}">
        <p14:creationId xmlns:p14="http://schemas.microsoft.com/office/powerpoint/2010/main" val="686421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8255" indent="-291636">
              <a:defRPr>
                <a:solidFill>
                  <a:schemeClr val="tx1"/>
                </a:solidFill>
                <a:latin typeface="Arial" charset="0"/>
              </a:defRPr>
            </a:lvl2pPr>
            <a:lvl3pPr marL="1166546" indent="-233309">
              <a:defRPr>
                <a:solidFill>
                  <a:schemeClr val="tx1"/>
                </a:solidFill>
                <a:latin typeface="Arial" charset="0"/>
              </a:defRPr>
            </a:lvl3pPr>
            <a:lvl4pPr marL="1633164" indent="-233309">
              <a:defRPr>
                <a:solidFill>
                  <a:schemeClr val="tx1"/>
                </a:solidFill>
                <a:latin typeface="Arial" charset="0"/>
              </a:defRPr>
            </a:lvl4pPr>
            <a:lvl5pPr marL="2099782" indent="-233309">
              <a:defRPr>
                <a:solidFill>
                  <a:schemeClr val="tx1"/>
                </a:solidFill>
                <a:latin typeface="Arial" charset="0"/>
              </a:defRPr>
            </a:lvl5pPr>
            <a:lvl6pPr marL="2566401" indent="-233309" eaLnBrk="0" fontAlgn="base" hangingPunct="0">
              <a:spcBef>
                <a:spcPct val="0"/>
              </a:spcBef>
              <a:spcAft>
                <a:spcPct val="0"/>
              </a:spcAft>
              <a:defRPr>
                <a:solidFill>
                  <a:schemeClr val="tx1"/>
                </a:solidFill>
                <a:latin typeface="Arial" charset="0"/>
              </a:defRPr>
            </a:lvl6pPr>
            <a:lvl7pPr marL="3033019" indent="-233309" eaLnBrk="0" fontAlgn="base" hangingPunct="0">
              <a:spcBef>
                <a:spcPct val="0"/>
              </a:spcBef>
              <a:spcAft>
                <a:spcPct val="0"/>
              </a:spcAft>
              <a:defRPr>
                <a:solidFill>
                  <a:schemeClr val="tx1"/>
                </a:solidFill>
                <a:latin typeface="Arial" charset="0"/>
              </a:defRPr>
            </a:lvl7pPr>
            <a:lvl8pPr marL="3499637" indent="-233309" eaLnBrk="0" fontAlgn="base" hangingPunct="0">
              <a:spcBef>
                <a:spcPct val="0"/>
              </a:spcBef>
              <a:spcAft>
                <a:spcPct val="0"/>
              </a:spcAft>
              <a:defRPr>
                <a:solidFill>
                  <a:schemeClr val="tx1"/>
                </a:solidFill>
                <a:latin typeface="Arial" charset="0"/>
              </a:defRPr>
            </a:lvl8pPr>
            <a:lvl9pPr marL="3966256" indent="-233309" eaLnBrk="0" fontAlgn="base" hangingPunct="0">
              <a:spcBef>
                <a:spcPct val="0"/>
              </a:spcBef>
              <a:spcAft>
                <a:spcPct val="0"/>
              </a:spcAft>
              <a:defRPr>
                <a:solidFill>
                  <a:schemeClr val="tx1"/>
                </a:solidFill>
                <a:latin typeface="Arial" charset="0"/>
              </a:defRPr>
            </a:lvl9pPr>
          </a:lstStyle>
          <a:p>
            <a:fld id="{24E8317F-959C-46E4-98B3-402146CF7241}" type="slidenum">
              <a:rPr lang="en-US" smtClean="0">
                <a:latin typeface="Times New Roman" pitchFamily="18" charset="0"/>
              </a:rPr>
              <a:pPr/>
              <a:t>6</a:t>
            </a:fld>
            <a:endParaRPr lang="en-US">
              <a:latin typeface="Times New Roman"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702310" y="4421823"/>
            <a:ext cx="5618480" cy="418909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055950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268288" y="1681163"/>
            <a:ext cx="6321425" cy="3556000"/>
          </a:xfrm>
        </p:spPr>
      </p:sp>
      <p:sp>
        <p:nvSpPr>
          <p:cNvPr id="10" name="Notes Placeholder 9"/>
          <p:cNvSpPr>
            <a:spLocks noGrp="1"/>
          </p:cNvSpPr>
          <p:nvPr>
            <p:ph type="body" idx="1"/>
          </p:nvPr>
        </p:nvSpPr>
        <p:spPr>
          <a:xfrm>
            <a:off x="145623" y="5563893"/>
            <a:ext cx="6504984" cy="2943892"/>
          </a:xfrm>
        </p:spPr>
        <p:txBody>
          <a:bodyPr>
            <a:normAutofit/>
          </a:bodyPr>
          <a:lstStyle/>
          <a:p>
            <a:pPr marL="107814" indent="-107814">
              <a:buFont typeface="Arial" pitchFamily="34" charset="0"/>
              <a:buChar char="•"/>
            </a:pPr>
            <a:r>
              <a:rPr lang="en-US" dirty="0">
                <a:solidFill>
                  <a:srgbClr val="000000"/>
                </a:solidFill>
              </a:rPr>
              <a:t>Predictive analytics is being applied to a variety of different business issues, with customer retention a high priority for many companies.</a:t>
            </a:r>
          </a:p>
          <a:p>
            <a:pPr marL="107814" indent="-107814">
              <a:buFont typeface="Arial" pitchFamily="34" charset="0"/>
              <a:buChar char="•"/>
            </a:pPr>
            <a:r>
              <a:rPr lang="en-US" dirty="0">
                <a:solidFill>
                  <a:srgbClr val="000000"/>
                </a:solidFill>
              </a:rPr>
              <a:t>Analysis of some customer retention programs has raised the issue that, for certain segments of the customer base, a targeted retention program can actually increase churn rates, rather than reduce them. Dubbed "sleeping dogs," these customers are unlikely to churn due to inertia rather than loyalty, and the act of targeting them with a retention offer "activates" them into an evaluation and decision cycle that they would otherwise not begin.</a:t>
            </a:r>
          </a:p>
          <a:p>
            <a:pPr marL="107814" indent="-107814">
              <a:buFont typeface="Arial" pitchFamily="34" charset="0"/>
              <a:buChar char="•"/>
            </a:pPr>
            <a:r>
              <a:rPr lang="en-US" dirty="0">
                <a:solidFill>
                  <a:srgbClr val="000000"/>
                </a:solidFill>
              </a:rPr>
              <a:t>The concept of uplift analysis seeks to identify the group that most traditional predictive models would struggle to separate from normal high-risk customer groups. The same principle can be applied to the acquisition and cross-sell process, asking the question, "Who will we acquire, only if we extend them an offer?" instead of the more general "Who are we likely to acquire?"</a:t>
            </a:r>
          </a:p>
          <a:p>
            <a:pPr marL="107814" indent="-107814">
              <a:buFont typeface="Arial" pitchFamily="34" charset="0"/>
              <a:buChar char="•"/>
            </a:pPr>
            <a:r>
              <a:rPr lang="en-US" dirty="0">
                <a:solidFill>
                  <a:srgbClr val="000000"/>
                </a:solidFill>
              </a:rPr>
              <a:t>This concept of uplift analysis was pioneered by Quadstone (now part of Pitney Bowes Business Insight), although a number of other data mining vendors have this capability under development.</a:t>
            </a:r>
          </a:p>
        </p:txBody>
      </p:sp>
    </p:spTree>
    <p:extLst>
      <p:ext uri="{BB962C8B-B14F-4D97-AF65-F5344CB8AC3E}">
        <p14:creationId xmlns:p14="http://schemas.microsoft.com/office/powerpoint/2010/main" val="4149850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062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6547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3738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308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6635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9615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985643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4862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58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5129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6790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0793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2522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7891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181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79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1/31/2024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20857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eforcegloba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52A54-E281-4584-BDEA-45809BEFAD88}"/>
              </a:ext>
            </a:extLst>
          </p:cNvPr>
          <p:cNvSpPr>
            <a:spLocks noGrp="1"/>
          </p:cNvSpPr>
          <p:nvPr>
            <p:ph type="ctrTitle"/>
          </p:nvPr>
        </p:nvSpPr>
        <p:spPr/>
        <p:txBody>
          <a:bodyPr/>
          <a:lstStyle/>
          <a:p>
            <a:r>
              <a:rPr lang="en-US" dirty="0"/>
              <a:t>Data Mining Applications</a:t>
            </a:r>
            <a:br>
              <a:rPr lang="en-US" dirty="0"/>
            </a:br>
            <a:r>
              <a:rPr lang="en-US" sz="4400" dirty="0"/>
              <a:t>Revisited</a:t>
            </a:r>
            <a:endParaRPr lang="en-US" dirty="0"/>
          </a:p>
        </p:txBody>
      </p:sp>
      <p:sp>
        <p:nvSpPr>
          <p:cNvPr id="3" name="Subtitle 2">
            <a:extLst>
              <a:ext uri="{FF2B5EF4-FFF2-40B4-BE49-F238E27FC236}">
                <a16:creationId xmlns:a16="http://schemas.microsoft.com/office/drawing/2014/main" id="{54AD22EA-57ED-4BE9-897B-AA34A9BFA1F4}"/>
              </a:ext>
            </a:extLst>
          </p:cNvPr>
          <p:cNvSpPr>
            <a:spLocks noGrp="1"/>
          </p:cNvSpPr>
          <p:nvPr>
            <p:ph type="subTitle" idx="1"/>
          </p:nvPr>
        </p:nvSpPr>
        <p:spPr>
          <a:xfrm>
            <a:off x="1507067" y="4410160"/>
            <a:ext cx="8195283" cy="1310909"/>
          </a:xfrm>
        </p:spPr>
        <p:txBody>
          <a:bodyPr>
            <a:normAutofit fontScale="92500" lnSpcReduction="10000"/>
          </a:bodyPr>
          <a:lstStyle/>
          <a:p>
            <a:r>
              <a:rPr lang="en-US" dirty="0"/>
              <a:t> </a:t>
            </a:r>
          </a:p>
          <a:p>
            <a:endParaRPr lang="en-US" dirty="0"/>
          </a:p>
          <a:p>
            <a:r>
              <a:rPr lang="en-US" sz="3800" dirty="0">
                <a:solidFill>
                  <a:schemeClr val="tx1"/>
                </a:solidFill>
              </a:rPr>
              <a:t> </a:t>
            </a:r>
          </a:p>
        </p:txBody>
      </p:sp>
    </p:spTree>
    <p:extLst>
      <p:ext uri="{BB962C8B-B14F-4D97-AF65-F5344CB8AC3E}">
        <p14:creationId xmlns:p14="http://schemas.microsoft.com/office/powerpoint/2010/main" val="2793826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3" name="Group 4"/>
          <p:cNvGrpSpPr>
            <a:grpSpLocks/>
          </p:cNvGrpSpPr>
          <p:nvPr/>
        </p:nvGrpSpPr>
        <p:grpSpPr bwMode="auto">
          <a:xfrm>
            <a:off x="3111501" y="1576036"/>
            <a:ext cx="6861175" cy="2943225"/>
            <a:chOff x="1125" y="1365"/>
            <a:chExt cx="3825" cy="1887"/>
          </a:xfrm>
        </p:grpSpPr>
        <p:sp>
          <p:nvSpPr>
            <p:cNvPr id="51222" name="Line 5"/>
            <p:cNvSpPr>
              <a:spLocks noChangeShapeType="1"/>
            </p:cNvSpPr>
            <p:nvPr/>
          </p:nvSpPr>
          <p:spPr bwMode="auto">
            <a:xfrm flipV="1">
              <a:off x="1141" y="1365"/>
              <a:ext cx="0" cy="1887"/>
            </a:xfrm>
            <a:prstGeom prst="line">
              <a:avLst/>
            </a:prstGeom>
            <a:noFill/>
            <a:ln>
              <a:noFill/>
            </a:ln>
            <a:effectLst>
              <a:prstShdw prst="shdw17" dist="17961" dir="2700000">
                <a:srgbClr val="828385"/>
              </a:prstShdw>
            </a:effectLst>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round/>
                  <a:headEnd/>
                  <a:tailEnd type="triangle" w="med" len="med"/>
                </a14:hiddenLine>
              </a:ext>
            </a:extLst>
          </p:spPr>
          <p:txBody>
            <a:bodyPr anchor="ctr">
              <a:spAutoFit/>
            </a:bodyPr>
            <a:lstStyle/>
            <a:p>
              <a:endParaRPr lang="en-US"/>
            </a:p>
          </p:txBody>
        </p:sp>
        <p:sp>
          <p:nvSpPr>
            <p:cNvPr id="51223" name="Line 6"/>
            <p:cNvSpPr>
              <a:spLocks noChangeShapeType="1"/>
            </p:cNvSpPr>
            <p:nvPr/>
          </p:nvSpPr>
          <p:spPr bwMode="auto">
            <a:xfrm rot="5400000" flipV="1">
              <a:off x="3038" y="1339"/>
              <a:ext cx="0" cy="3825"/>
            </a:xfrm>
            <a:prstGeom prst="line">
              <a:avLst/>
            </a:prstGeom>
            <a:noFill/>
            <a:ln>
              <a:noFill/>
            </a:ln>
            <a:effectLst>
              <a:prstShdw prst="shdw17" dist="17961" dir="2700000">
                <a:srgbClr val="828385"/>
              </a:prstShdw>
            </a:effectLst>
            <a:extLst>
              <a:ext uri="{909E8E84-426E-40DD-AFC4-6F175D3DCCD1}">
                <a14:hiddenFill xmlns:a14="http://schemas.microsoft.com/office/drawing/2010/main">
                  <a:noFill/>
                </a14:hiddenFill>
              </a:ext>
              <a:ext uri="{91240B29-F687-4F45-9708-019B960494DF}">
                <a14:hiddenLine xmlns:a14="http://schemas.microsoft.com/office/drawing/2010/main" w="57150">
                  <a:solidFill>
                    <a:srgbClr val="000000"/>
                  </a:solidFill>
                  <a:round/>
                  <a:headEnd/>
                  <a:tailEnd type="triangle" w="med" len="med"/>
                </a14:hiddenLine>
              </a:ext>
            </a:extLst>
          </p:spPr>
          <p:txBody>
            <a:bodyPr anchor="ctr">
              <a:spAutoFit/>
            </a:bodyPr>
            <a:lstStyle/>
            <a:p>
              <a:endParaRPr lang="en-US"/>
            </a:p>
          </p:txBody>
        </p:sp>
      </p:grpSp>
      <p:grpSp>
        <p:nvGrpSpPr>
          <p:cNvPr id="28" name="Group 27"/>
          <p:cNvGrpSpPr/>
          <p:nvPr/>
        </p:nvGrpSpPr>
        <p:grpSpPr>
          <a:xfrm>
            <a:off x="1676400" y="1575199"/>
            <a:ext cx="8743950" cy="4865132"/>
            <a:chOff x="152400" y="1524000"/>
            <a:chExt cx="8743950" cy="4865132"/>
          </a:xfrm>
        </p:grpSpPr>
        <p:sp>
          <p:nvSpPr>
            <p:cNvPr id="51204" name="Text Box 7"/>
            <p:cNvSpPr txBox="1">
              <a:spLocks noChangeArrowheads="1"/>
            </p:cNvSpPr>
            <p:nvPr/>
          </p:nvSpPr>
          <p:spPr bwMode="auto">
            <a:xfrm>
              <a:off x="696913" y="2165350"/>
              <a:ext cx="952500" cy="339725"/>
            </a:xfrm>
            <a:prstGeom prst="rect">
              <a:avLst/>
            </a:prstGeom>
            <a:noFill/>
            <a:ln>
              <a:noFill/>
            </a:ln>
            <a:effectLst>
              <a:prstShdw prst="shdw17" dist="17961" dir="2700000">
                <a:srgbClr val="8283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90000"/>
                </a:lnSpc>
              </a:pPr>
              <a:r>
                <a:rPr lang="en-US" b="1" dirty="0">
                  <a:solidFill>
                    <a:srgbClr val="CC3300"/>
                  </a:solidFill>
                  <a:latin typeface="Tahoma" pitchFamily="34" charset="0"/>
                  <a:cs typeface="Arial" charset="0"/>
                </a:rPr>
                <a:t>Higher</a:t>
              </a:r>
            </a:p>
          </p:txBody>
        </p:sp>
        <p:sp>
          <p:nvSpPr>
            <p:cNvPr id="51205" name="Text Box 8"/>
            <p:cNvSpPr txBox="1">
              <a:spLocks noChangeArrowheads="1"/>
            </p:cNvSpPr>
            <p:nvPr/>
          </p:nvSpPr>
          <p:spPr bwMode="auto">
            <a:xfrm>
              <a:off x="152400" y="3217862"/>
              <a:ext cx="1524000" cy="641350"/>
            </a:xfrm>
            <a:prstGeom prst="rect">
              <a:avLst/>
            </a:prstGeom>
            <a:noFill/>
            <a:ln>
              <a:noFill/>
            </a:ln>
            <a:effectLst>
              <a:prstShdw prst="shdw17" dist="17961" dir="2700000">
                <a:srgbClr val="8283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90000"/>
                </a:lnSpc>
              </a:pPr>
              <a:r>
                <a:rPr lang="en-US" sz="2000" b="1" i="1">
                  <a:latin typeface="Tahoma" pitchFamily="34" charset="0"/>
                  <a:cs typeface="Arial" charset="0"/>
                </a:rPr>
                <a:t>Business</a:t>
              </a:r>
            </a:p>
            <a:p>
              <a:pPr algn="ctr">
                <a:lnSpc>
                  <a:spcPct val="90000"/>
                </a:lnSpc>
              </a:pPr>
              <a:r>
                <a:rPr lang="en-US" sz="2000" b="1" i="1">
                  <a:latin typeface="Tahoma" pitchFamily="34" charset="0"/>
                  <a:cs typeface="Arial" charset="0"/>
                </a:rPr>
                <a:t>Value</a:t>
              </a:r>
            </a:p>
          </p:txBody>
        </p:sp>
        <p:sp>
          <p:nvSpPr>
            <p:cNvPr id="51206" name="Text Box 9"/>
            <p:cNvSpPr txBox="1">
              <a:spLocks noChangeArrowheads="1"/>
            </p:cNvSpPr>
            <p:nvPr/>
          </p:nvSpPr>
          <p:spPr bwMode="auto">
            <a:xfrm>
              <a:off x="741363" y="4876800"/>
              <a:ext cx="893762" cy="339725"/>
            </a:xfrm>
            <a:prstGeom prst="rect">
              <a:avLst/>
            </a:prstGeom>
            <a:noFill/>
            <a:ln>
              <a:noFill/>
            </a:ln>
            <a:effectLst>
              <a:prstShdw prst="shdw17" dist="17961" dir="2700000">
                <a:srgbClr val="8283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90000"/>
                </a:lnSpc>
              </a:pPr>
              <a:r>
                <a:rPr lang="en-US" b="1">
                  <a:solidFill>
                    <a:srgbClr val="CC3300"/>
                  </a:solidFill>
                  <a:latin typeface="Tahoma" pitchFamily="34" charset="0"/>
                  <a:cs typeface="Arial" charset="0"/>
                </a:rPr>
                <a:t>Lower</a:t>
              </a:r>
            </a:p>
          </p:txBody>
        </p:sp>
        <p:sp>
          <p:nvSpPr>
            <p:cNvPr id="51207" name="Text Box 10"/>
            <p:cNvSpPr txBox="1">
              <a:spLocks noChangeArrowheads="1"/>
            </p:cNvSpPr>
            <p:nvPr/>
          </p:nvSpPr>
          <p:spPr bwMode="auto">
            <a:xfrm>
              <a:off x="7404100" y="4900612"/>
              <a:ext cx="952500" cy="339725"/>
            </a:xfrm>
            <a:prstGeom prst="rect">
              <a:avLst/>
            </a:prstGeom>
            <a:noFill/>
            <a:ln>
              <a:noFill/>
            </a:ln>
            <a:effectLst>
              <a:prstShdw prst="shdw17" dist="17961" dir="2700000">
                <a:srgbClr val="828385"/>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90000"/>
                </a:lnSpc>
              </a:pPr>
              <a:r>
                <a:rPr lang="en-US" b="1">
                  <a:solidFill>
                    <a:srgbClr val="CC3300"/>
                  </a:solidFill>
                  <a:latin typeface="Tahoma" pitchFamily="34" charset="0"/>
                  <a:cs typeface="Arial" charset="0"/>
                </a:rPr>
                <a:t>Higher</a:t>
              </a:r>
            </a:p>
          </p:txBody>
        </p:sp>
        <p:sp>
          <p:nvSpPr>
            <p:cNvPr id="632843" name="Text Box 11"/>
            <p:cNvSpPr txBox="1">
              <a:spLocks noChangeArrowheads="1"/>
            </p:cNvSpPr>
            <p:nvPr/>
          </p:nvSpPr>
          <p:spPr bwMode="auto">
            <a:xfrm>
              <a:off x="2895600" y="6019800"/>
              <a:ext cx="3352800" cy="369332"/>
            </a:xfrm>
            <a:prstGeom prst="rect">
              <a:avLst/>
            </a:prstGeom>
            <a:noFill/>
            <a:ln w="12700">
              <a:noFill/>
              <a:miter lim="800000"/>
              <a:headEnd/>
              <a:tailEnd/>
            </a:ln>
            <a:effectLst/>
          </p:spPr>
          <p:txBody>
            <a:bodyPr wrap="square" anchor="ctr">
              <a:spAutoFit/>
            </a:bodyPr>
            <a:lstStyle/>
            <a:p>
              <a:pPr algn="ctr">
                <a:lnSpc>
                  <a:spcPct val="90000"/>
                </a:lnSpc>
                <a:defRPr/>
              </a:pPr>
              <a:r>
                <a:rPr lang="en-US" sz="2000" b="1" dirty="0">
                  <a:latin typeface="Tahoma" pitchFamily="34" charset="0"/>
                  <a:cs typeface="Arial" charset="0"/>
                </a:rPr>
                <a:t>Complexity of Analysis</a:t>
              </a:r>
            </a:p>
          </p:txBody>
        </p:sp>
        <p:sp>
          <p:nvSpPr>
            <p:cNvPr id="51209" name="Rectangle 12"/>
            <p:cNvSpPr>
              <a:spLocks noChangeArrowheads="1"/>
            </p:cNvSpPr>
            <p:nvPr/>
          </p:nvSpPr>
          <p:spPr bwMode="auto">
            <a:xfrm>
              <a:off x="1752600" y="4529137"/>
              <a:ext cx="2895600" cy="530225"/>
            </a:xfrm>
            <a:prstGeom prst="rect">
              <a:avLst/>
            </a:prstGeom>
            <a:solidFill>
              <a:schemeClr val="bg1"/>
            </a:solidFill>
            <a:ln w="3175">
              <a:solidFill>
                <a:schemeClr val="tx1"/>
              </a:solidFill>
              <a:miter lim="800000"/>
              <a:headEnd/>
              <a:tailEnd/>
            </a:ln>
          </p:spPr>
          <p:txBody>
            <a:bodyPr anchor="ctr"/>
            <a:lstStyle/>
            <a:p>
              <a:pPr algn="ctr">
                <a:lnSpc>
                  <a:spcPct val="90000"/>
                </a:lnSpc>
              </a:pPr>
              <a:r>
                <a:rPr lang="en-US" b="1" dirty="0">
                  <a:latin typeface="Tahoma" pitchFamily="34" charset="0"/>
                  <a:cs typeface="Arial" charset="0"/>
                </a:rPr>
                <a:t>“What has happened?”</a:t>
              </a:r>
            </a:p>
          </p:txBody>
        </p:sp>
        <p:sp>
          <p:nvSpPr>
            <p:cNvPr id="51210" name="Rectangle 13"/>
            <p:cNvSpPr>
              <a:spLocks noChangeArrowheads="1"/>
            </p:cNvSpPr>
            <p:nvPr/>
          </p:nvSpPr>
          <p:spPr bwMode="auto">
            <a:xfrm>
              <a:off x="3429000" y="3505200"/>
              <a:ext cx="2971800" cy="530225"/>
            </a:xfrm>
            <a:prstGeom prst="rect">
              <a:avLst/>
            </a:prstGeom>
            <a:solidFill>
              <a:schemeClr val="bg1"/>
            </a:solidFill>
            <a:ln w="3175">
              <a:solidFill>
                <a:schemeClr val="tx1"/>
              </a:solidFill>
              <a:miter lim="800000"/>
              <a:headEnd/>
              <a:tailEnd/>
            </a:ln>
          </p:spPr>
          <p:txBody>
            <a:bodyPr anchor="ctr"/>
            <a:lstStyle/>
            <a:p>
              <a:pPr>
                <a:lnSpc>
                  <a:spcPct val="90000"/>
                </a:lnSpc>
              </a:pPr>
              <a:r>
                <a:rPr lang="en-US" b="1" dirty="0">
                  <a:latin typeface="Tahoma" pitchFamily="34" charset="0"/>
                  <a:cs typeface="Arial" charset="0"/>
                </a:rPr>
                <a:t>“Why has it happened?”</a:t>
              </a:r>
            </a:p>
          </p:txBody>
        </p:sp>
        <p:sp>
          <p:nvSpPr>
            <p:cNvPr id="51211" name="Rectangle 14"/>
            <p:cNvSpPr>
              <a:spLocks noChangeArrowheads="1"/>
            </p:cNvSpPr>
            <p:nvPr/>
          </p:nvSpPr>
          <p:spPr bwMode="auto">
            <a:xfrm>
              <a:off x="4800600" y="2471737"/>
              <a:ext cx="2667000" cy="533400"/>
            </a:xfrm>
            <a:prstGeom prst="rect">
              <a:avLst/>
            </a:prstGeom>
            <a:solidFill>
              <a:schemeClr val="bg1"/>
            </a:solidFill>
            <a:ln w="3175">
              <a:solidFill>
                <a:schemeClr val="tx1"/>
              </a:solidFill>
              <a:miter lim="800000"/>
              <a:headEnd/>
              <a:tailEnd/>
            </a:ln>
          </p:spPr>
          <p:txBody>
            <a:bodyPr anchor="ctr"/>
            <a:lstStyle/>
            <a:p>
              <a:pPr>
                <a:lnSpc>
                  <a:spcPct val="90000"/>
                </a:lnSpc>
              </a:pPr>
              <a:r>
                <a:rPr lang="en-US" b="1" dirty="0">
                  <a:latin typeface="Tahoma" pitchFamily="34" charset="0"/>
                  <a:cs typeface="Arial" charset="0"/>
                </a:rPr>
                <a:t>“What will happen?”</a:t>
              </a:r>
            </a:p>
          </p:txBody>
        </p:sp>
        <p:sp>
          <p:nvSpPr>
            <p:cNvPr id="51212" name="AutoShape 15"/>
            <p:cNvSpPr>
              <a:spLocks noChangeArrowheads="1"/>
            </p:cNvSpPr>
            <p:nvPr/>
          </p:nvSpPr>
          <p:spPr bwMode="auto">
            <a:xfrm>
              <a:off x="6400800" y="5334000"/>
              <a:ext cx="1765300" cy="566737"/>
            </a:xfrm>
            <a:prstGeom prst="chevron">
              <a:avLst>
                <a:gd name="adj" fmla="val 37036"/>
              </a:avLst>
            </a:prstGeom>
            <a:solidFill>
              <a:srgbClr val="0A5374"/>
            </a:solidFill>
            <a:ln>
              <a:noFill/>
            </a:ln>
            <a:effectLst>
              <a:prstShdw prst="shdw17" dist="17961" dir="2700000">
                <a:srgbClr val="063246"/>
              </a:prstShdw>
            </a:effectLst>
            <a:extLst>
              <a:ext uri="{91240B29-F687-4F45-9708-019B960494DF}">
                <a14:hiddenLine xmlns:a14="http://schemas.microsoft.com/office/drawing/2010/main" w="12700">
                  <a:solidFill>
                    <a:srgbClr val="000000"/>
                  </a:solidFill>
                  <a:miter lim="800000"/>
                  <a:headEnd/>
                  <a:tailEnd/>
                </a14:hiddenLine>
              </a:ext>
            </a:extLst>
          </p:spPr>
          <p:txBody>
            <a:bodyPr lIns="45720" rIns="0" anchor="ctr"/>
            <a:lstStyle/>
            <a:p>
              <a:pPr algn="ctr">
                <a:lnSpc>
                  <a:spcPct val="90000"/>
                </a:lnSpc>
              </a:pPr>
              <a:r>
                <a:rPr lang="en-US" sz="1200" b="1" dirty="0">
                  <a:solidFill>
                    <a:srgbClr val="FFFFCC"/>
                  </a:solidFill>
                  <a:latin typeface="Tahoma" pitchFamily="34" charset="0"/>
                  <a:cs typeface="Arial" charset="0"/>
                </a:rPr>
                <a:t>Recommended</a:t>
              </a:r>
            </a:p>
            <a:p>
              <a:pPr algn="ctr">
                <a:lnSpc>
                  <a:spcPct val="90000"/>
                </a:lnSpc>
              </a:pPr>
              <a:r>
                <a:rPr lang="en-US" sz="1200" b="1" dirty="0">
                  <a:solidFill>
                    <a:srgbClr val="FFFFCC"/>
                  </a:solidFill>
                  <a:latin typeface="Tahoma" pitchFamily="34" charset="0"/>
                  <a:cs typeface="Arial" charset="0"/>
                </a:rPr>
                <a:t>Actions</a:t>
              </a:r>
            </a:p>
          </p:txBody>
        </p:sp>
        <p:sp>
          <p:nvSpPr>
            <p:cNvPr id="51213" name="AutoShape 16"/>
            <p:cNvSpPr>
              <a:spLocks noChangeArrowheads="1"/>
            </p:cNvSpPr>
            <p:nvPr/>
          </p:nvSpPr>
          <p:spPr bwMode="auto">
            <a:xfrm>
              <a:off x="5032375" y="5334000"/>
              <a:ext cx="1470025" cy="566737"/>
            </a:xfrm>
            <a:prstGeom prst="chevron">
              <a:avLst>
                <a:gd name="adj" fmla="val 37036"/>
              </a:avLst>
            </a:prstGeom>
            <a:solidFill>
              <a:srgbClr val="0A5374"/>
            </a:solidFill>
            <a:ln>
              <a:noFill/>
            </a:ln>
            <a:effectLst>
              <a:prstShdw prst="shdw17" dist="17961" dir="2700000">
                <a:srgbClr val="063246"/>
              </a:prstShdw>
            </a:effectLst>
            <a:extLst>
              <a:ext uri="{91240B29-F687-4F45-9708-019B960494DF}">
                <a14:hiddenLine xmlns:a14="http://schemas.microsoft.com/office/drawing/2010/main" w="12700">
                  <a:solidFill>
                    <a:srgbClr val="000000"/>
                  </a:solidFill>
                  <a:miter lim="800000"/>
                  <a:headEnd/>
                  <a:tailEnd/>
                </a14:hiddenLine>
              </a:ext>
            </a:extLst>
          </p:spPr>
          <p:txBody>
            <a:bodyPr lIns="0" rIns="0" anchor="ctr"/>
            <a:lstStyle/>
            <a:p>
              <a:pPr algn="ctr">
                <a:lnSpc>
                  <a:spcPct val="90000"/>
                </a:lnSpc>
              </a:pPr>
              <a:r>
                <a:rPr lang="en-US" sz="1200" b="1" dirty="0">
                  <a:solidFill>
                    <a:srgbClr val="FFFFCC"/>
                  </a:solidFill>
                  <a:latin typeface="Tahoma" pitchFamily="34" charset="0"/>
                  <a:cs typeface="Arial" charset="0"/>
                </a:rPr>
                <a:t>Insight</a:t>
              </a:r>
            </a:p>
          </p:txBody>
        </p:sp>
        <p:sp>
          <p:nvSpPr>
            <p:cNvPr id="51214" name="AutoShape 17"/>
            <p:cNvSpPr>
              <a:spLocks noChangeArrowheads="1"/>
            </p:cNvSpPr>
            <p:nvPr/>
          </p:nvSpPr>
          <p:spPr bwMode="auto">
            <a:xfrm>
              <a:off x="3663950" y="5334000"/>
              <a:ext cx="1470025" cy="566737"/>
            </a:xfrm>
            <a:prstGeom prst="chevron">
              <a:avLst>
                <a:gd name="adj" fmla="val 37036"/>
              </a:avLst>
            </a:prstGeom>
            <a:solidFill>
              <a:srgbClr val="0A5374"/>
            </a:solidFill>
            <a:ln>
              <a:noFill/>
            </a:ln>
            <a:effectLst>
              <a:prstShdw prst="shdw17" dist="17961" dir="2700000">
                <a:srgbClr val="063246"/>
              </a:prstShdw>
            </a:effectLst>
            <a:extLst>
              <a:ext uri="{91240B29-F687-4F45-9708-019B960494DF}">
                <a14:hiddenLine xmlns:a14="http://schemas.microsoft.com/office/drawing/2010/main" w="12700">
                  <a:solidFill>
                    <a:srgbClr val="000000"/>
                  </a:solidFill>
                  <a:miter lim="800000"/>
                  <a:headEnd/>
                  <a:tailEnd/>
                </a14:hiddenLine>
              </a:ext>
            </a:extLst>
          </p:spPr>
          <p:txBody>
            <a:bodyPr lIns="0" rIns="0" anchor="ctr"/>
            <a:lstStyle/>
            <a:p>
              <a:pPr algn="ctr">
                <a:lnSpc>
                  <a:spcPct val="90000"/>
                </a:lnSpc>
              </a:pPr>
              <a:r>
                <a:rPr lang="en-US" sz="1200" b="1" dirty="0">
                  <a:solidFill>
                    <a:srgbClr val="FFFFCC"/>
                  </a:solidFill>
                  <a:latin typeface="Tahoma" pitchFamily="34" charset="0"/>
                  <a:cs typeface="Arial" charset="0"/>
                </a:rPr>
                <a:t>Analysis</a:t>
              </a:r>
            </a:p>
          </p:txBody>
        </p:sp>
        <p:sp>
          <p:nvSpPr>
            <p:cNvPr id="51215" name="AutoShape 18"/>
            <p:cNvSpPr>
              <a:spLocks noChangeArrowheads="1"/>
            </p:cNvSpPr>
            <p:nvPr/>
          </p:nvSpPr>
          <p:spPr bwMode="auto">
            <a:xfrm>
              <a:off x="2295525" y="5334000"/>
              <a:ext cx="1470025" cy="566737"/>
            </a:xfrm>
            <a:prstGeom prst="chevron">
              <a:avLst>
                <a:gd name="adj" fmla="val 37036"/>
              </a:avLst>
            </a:prstGeom>
            <a:solidFill>
              <a:srgbClr val="0A5374"/>
            </a:solidFill>
            <a:ln>
              <a:noFill/>
            </a:ln>
            <a:effectLst>
              <a:prstShdw prst="shdw17" dist="17961" dir="2700000">
                <a:srgbClr val="063246"/>
              </a:prstShdw>
            </a:effectLst>
            <a:extLst>
              <a:ext uri="{91240B29-F687-4F45-9708-019B960494DF}">
                <a14:hiddenLine xmlns:a14="http://schemas.microsoft.com/office/drawing/2010/main" w="12700">
                  <a:solidFill>
                    <a:srgbClr val="000000"/>
                  </a:solidFill>
                  <a:miter lim="800000"/>
                  <a:headEnd/>
                  <a:tailEnd/>
                </a14:hiddenLine>
              </a:ext>
            </a:extLst>
          </p:spPr>
          <p:txBody>
            <a:bodyPr lIns="0" rIns="0" anchor="ctr"/>
            <a:lstStyle/>
            <a:p>
              <a:pPr algn="ctr">
                <a:lnSpc>
                  <a:spcPct val="90000"/>
                </a:lnSpc>
              </a:pPr>
              <a:r>
                <a:rPr lang="en-US" sz="1200" b="1" dirty="0">
                  <a:solidFill>
                    <a:srgbClr val="FFFFCC"/>
                  </a:solidFill>
                  <a:latin typeface="Tahoma" pitchFamily="34" charset="0"/>
                  <a:cs typeface="Arial" charset="0"/>
                </a:rPr>
                <a:t>  Information</a:t>
              </a:r>
            </a:p>
          </p:txBody>
        </p:sp>
        <p:sp>
          <p:nvSpPr>
            <p:cNvPr id="51216" name="AutoShape 19"/>
            <p:cNvSpPr>
              <a:spLocks noChangeArrowheads="1"/>
            </p:cNvSpPr>
            <p:nvPr/>
          </p:nvSpPr>
          <p:spPr bwMode="auto">
            <a:xfrm>
              <a:off x="927100" y="5334000"/>
              <a:ext cx="1470025" cy="566737"/>
            </a:xfrm>
            <a:prstGeom prst="chevron">
              <a:avLst>
                <a:gd name="adj" fmla="val 37036"/>
              </a:avLst>
            </a:prstGeom>
            <a:solidFill>
              <a:srgbClr val="0A5374"/>
            </a:solidFill>
            <a:ln>
              <a:noFill/>
            </a:ln>
            <a:effectLst>
              <a:prstShdw prst="shdw17" dist="17961" dir="2700000">
                <a:srgbClr val="063246"/>
              </a:prstShdw>
            </a:effectLst>
            <a:extLst>
              <a:ext uri="{91240B29-F687-4F45-9708-019B960494DF}">
                <a14:hiddenLine xmlns:a14="http://schemas.microsoft.com/office/drawing/2010/main" w="12700">
                  <a:solidFill>
                    <a:srgbClr val="000000"/>
                  </a:solidFill>
                  <a:miter lim="800000"/>
                  <a:headEnd/>
                  <a:tailEnd/>
                </a14:hiddenLine>
              </a:ext>
            </a:extLst>
          </p:spPr>
          <p:txBody>
            <a:bodyPr lIns="0" rIns="0" anchor="ctr"/>
            <a:lstStyle/>
            <a:p>
              <a:pPr algn="ctr">
                <a:lnSpc>
                  <a:spcPct val="90000"/>
                </a:lnSpc>
              </a:pPr>
              <a:r>
                <a:rPr lang="en-US" sz="1200" b="1" dirty="0">
                  <a:solidFill>
                    <a:srgbClr val="FFFFCC"/>
                  </a:solidFill>
                  <a:latin typeface="Tahoma" pitchFamily="34" charset="0"/>
                  <a:cs typeface="Arial" charset="0"/>
                </a:rPr>
                <a:t>   Data</a:t>
              </a:r>
            </a:p>
          </p:txBody>
        </p:sp>
        <p:sp>
          <p:nvSpPr>
            <p:cNvPr id="51217" name="Text Box 20"/>
            <p:cNvSpPr txBox="1">
              <a:spLocks noChangeArrowheads="1"/>
            </p:cNvSpPr>
            <p:nvPr/>
          </p:nvSpPr>
          <p:spPr bwMode="auto">
            <a:xfrm>
              <a:off x="6019800" y="1524000"/>
              <a:ext cx="2876550" cy="560387"/>
            </a:xfrm>
            <a:prstGeom prst="rect">
              <a:avLst/>
            </a:prstGeom>
            <a:solidFill>
              <a:srgbClr val="FFFFFF"/>
            </a:solidFill>
            <a:ln>
              <a:noFill/>
            </a:ln>
            <a:effectLst>
              <a:prstShdw prst="shdw17" dist="17961" dir="2700000">
                <a:srgbClr val="828385"/>
              </a:prstShdw>
            </a:effectLst>
            <a:extLs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lnSpc>
                  <a:spcPct val="90000"/>
                </a:lnSpc>
              </a:pPr>
              <a:r>
                <a:rPr lang="en-US" b="1" i="1" dirty="0">
                  <a:latin typeface="Tahoma" pitchFamily="34" charset="0"/>
                  <a:cs typeface="Arial" charset="0"/>
                </a:rPr>
                <a:t>Competitive</a:t>
              </a:r>
              <a:r>
                <a:rPr lang="en-US" sz="1600" b="1" i="1" dirty="0">
                  <a:latin typeface="Tahoma" pitchFamily="34" charset="0"/>
                  <a:cs typeface="Arial" charset="0"/>
                </a:rPr>
                <a:t> </a:t>
              </a:r>
            </a:p>
            <a:p>
              <a:pPr algn="ctr">
                <a:lnSpc>
                  <a:spcPct val="90000"/>
                </a:lnSpc>
              </a:pPr>
              <a:r>
                <a:rPr lang="en-US" sz="1600" b="1" i="1" dirty="0">
                  <a:latin typeface="Tahoma" pitchFamily="34" charset="0"/>
                  <a:cs typeface="Arial" charset="0"/>
                </a:rPr>
                <a:t>Advantage</a:t>
              </a:r>
            </a:p>
          </p:txBody>
        </p:sp>
        <p:sp>
          <p:nvSpPr>
            <p:cNvPr id="51218" name="Text Box 21"/>
            <p:cNvSpPr txBox="1">
              <a:spLocks noChangeArrowheads="1"/>
            </p:cNvSpPr>
            <p:nvPr/>
          </p:nvSpPr>
          <p:spPr bwMode="auto">
            <a:xfrm>
              <a:off x="2133600" y="4224337"/>
              <a:ext cx="18557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90000"/>
                </a:lnSpc>
              </a:pPr>
              <a:r>
                <a:rPr lang="en-US" sz="1600" b="1">
                  <a:solidFill>
                    <a:srgbClr val="000099"/>
                  </a:solidFill>
                  <a:latin typeface="Tahoma" pitchFamily="34" charset="0"/>
                  <a:cs typeface="Arial" charset="0"/>
                </a:rPr>
                <a:t>Baseline Metrics</a:t>
              </a:r>
            </a:p>
          </p:txBody>
        </p:sp>
        <p:sp>
          <p:nvSpPr>
            <p:cNvPr id="51219" name="Text Box 22"/>
            <p:cNvSpPr txBox="1">
              <a:spLocks noChangeArrowheads="1"/>
            </p:cNvSpPr>
            <p:nvPr/>
          </p:nvSpPr>
          <p:spPr bwMode="auto">
            <a:xfrm>
              <a:off x="5257800" y="2166937"/>
              <a:ext cx="2019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90000"/>
                </a:lnSpc>
              </a:pPr>
              <a:r>
                <a:rPr lang="en-US" sz="1600" b="1">
                  <a:solidFill>
                    <a:srgbClr val="000099"/>
                  </a:solidFill>
                  <a:latin typeface="Tahoma" pitchFamily="34" charset="0"/>
                  <a:cs typeface="Arial" charset="0"/>
                </a:rPr>
                <a:t>Predictive Metrics</a:t>
              </a:r>
            </a:p>
          </p:txBody>
        </p:sp>
        <p:sp>
          <p:nvSpPr>
            <p:cNvPr id="51220" name="Text Box 23"/>
            <p:cNvSpPr txBox="1">
              <a:spLocks noChangeArrowheads="1"/>
            </p:cNvSpPr>
            <p:nvPr/>
          </p:nvSpPr>
          <p:spPr bwMode="auto">
            <a:xfrm>
              <a:off x="3810000" y="3157537"/>
              <a:ext cx="3502882"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nSpc>
                  <a:spcPct val="90000"/>
                </a:lnSpc>
              </a:pPr>
              <a:r>
                <a:rPr lang="en-US" sz="1600" b="1" dirty="0">
                  <a:solidFill>
                    <a:srgbClr val="000099"/>
                  </a:solidFill>
                  <a:latin typeface="Tahoma" pitchFamily="34" charset="0"/>
                  <a:cs typeface="Arial" charset="0"/>
                </a:rPr>
                <a:t>Descriptive/Assessment Metrics</a:t>
              </a:r>
            </a:p>
          </p:txBody>
        </p:sp>
      </p:grpSp>
      <p:sp>
        <p:nvSpPr>
          <p:cNvPr id="25" name="Date Placeholder 3"/>
          <p:cNvSpPr txBox="1">
            <a:spLocks noGrp="1"/>
          </p:cNvSpPr>
          <p:nvPr/>
        </p:nvSpPr>
        <p:spPr bwMode="auto">
          <a:xfrm>
            <a:off x="1676400" y="6400800"/>
            <a:ext cx="2286000" cy="3048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latin typeface="Calibri" pitchFamily="34" charset="0"/>
                <a:cs typeface="Arial" charset="0"/>
              </a:rPr>
              <a:t>Source: </a:t>
            </a:r>
            <a:r>
              <a:rPr lang="en-US" sz="1200" dirty="0">
                <a:latin typeface="Calibri" pitchFamily="34" charset="0"/>
                <a:cs typeface="Arial" charset="0"/>
                <a:hlinkClick r:id="rId3"/>
              </a:rPr>
              <a:t>www.eforceglobal.com</a:t>
            </a:r>
            <a:r>
              <a:rPr lang="en-US" sz="1200" dirty="0">
                <a:latin typeface="Calibri" pitchFamily="34" charset="0"/>
                <a:cs typeface="Arial" charset="0"/>
              </a:rPr>
              <a:t> </a:t>
            </a:r>
          </a:p>
        </p:txBody>
      </p:sp>
      <p:sp>
        <p:nvSpPr>
          <p:cNvPr id="26" name="Title 25"/>
          <p:cNvSpPr>
            <a:spLocks noGrp="1"/>
          </p:cNvSpPr>
          <p:nvPr>
            <p:ph type="title"/>
          </p:nvPr>
        </p:nvSpPr>
        <p:spPr>
          <a:xfrm>
            <a:off x="582231" y="566066"/>
            <a:ext cx="10062575" cy="554248"/>
          </a:xfrm>
        </p:spPr>
        <p:txBody>
          <a:bodyPr>
            <a:normAutofit fontScale="90000"/>
          </a:bodyPr>
          <a:lstStyle/>
          <a:p>
            <a:r>
              <a:rPr lang="en-US" b="1" dirty="0">
                <a:solidFill>
                  <a:schemeClr val="tx1"/>
                </a:solidFill>
              </a:rPr>
              <a:t>Important: Business Case for Business Intelligence</a:t>
            </a:r>
          </a:p>
        </p:txBody>
      </p:sp>
      <p:sp>
        <p:nvSpPr>
          <p:cNvPr id="2" name="Slide Number Placeholder 1"/>
          <p:cNvSpPr>
            <a:spLocks noGrp="1"/>
          </p:cNvSpPr>
          <p:nvPr>
            <p:ph type="sldNum" sz="quarter" idx="12"/>
          </p:nvPr>
        </p:nvSpPr>
        <p:spPr/>
        <p:txBody>
          <a:bodyPr/>
          <a:lstStyle/>
          <a:p>
            <a:pPr>
              <a:defRPr/>
            </a:pPr>
            <a:fld id="{AF721920-A020-4755-AD66-05FAD551EC28}" type="slidenum">
              <a:rPr lang="en-US" smtClean="0"/>
              <a:pPr>
                <a:defRPr/>
              </a:pPr>
              <a:t>2</a:t>
            </a:fld>
            <a:endParaRPr lang="en-US"/>
          </a:p>
        </p:txBody>
      </p:sp>
    </p:spTree>
    <p:extLst>
      <p:ext uri="{BB962C8B-B14F-4D97-AF65-F5344CB8AC3E}">
        <p14:creationId xmlns:p14="http://schemas.microsoft.com/office/powerpoint/2010/main" val="220478575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589" y="450930"/>
            <a:ext cx="8761413" cy="728480"/>
          </a:xfrm>
          <a:solidFill>
            <a:schemeClr val="accent5">
              <a:lumMod val="50000"/>
            </a:schemeClr>
          </a:solidFill>
        </p:spPr>
        <p:txBody>
          <a:bodyPr/>
          <a:lstStyle/>
          <a:p>
            <a:r>
              <a:rPr lang="en-US" b="1" dirty="0">
                <a:solidFill>
                  <a:schemeClr val="bg1"/>
                </a:solidFill>
              </a:rPr>
              <a:t>Data Mining (Recall)</a:t>
            </a:r>
          </a:p>
        </p:txBody>
      </p:sp>
      <p:sp>
        <p:nvSpPr>
          <p:cNvPr id="5" name="Content Placeholder 4"/>
          <p:cNvSpPr>
            <a:spLocks noGrp="1"/>
          </p:cNvSpPr>
          <p:nvPr>
            <p:ph idx="1"/>
          </p:nvPr>
        </p:nvSpPr>
        <p:spPr>
          <a:xfrm>
            <a:off x="359156" y="1790463"/>
            <a:ext cx="9068278" cy="4005996"/>
          </a:xfrm>
        </p:spPr>
        <p:txBody>
          <a:bodyPr>
            <a:normAutofit/>
          </a:bodyPr>
          <a:lstStyle/>
          <a:p>
            <a:pPr>
              <a:spcBef>
                <a:spcPts val="0"/>
              </a:spcBef>
            </a:pPr>
            <a:r>
              <a:rPr lang="en-US" sz="2000" b="1" dirty="0"/>
              <a:t>Includes:</a:t>
            </a:r>
          </a:p>
          <a:p>
            <a:pPr lvl="1">
              <a:spcBef>
                <a:spcPts val="0"/>
              </a:spcBef>
            </a:pPr>
            <a:r>
              <a:rPr lang="en-US" sz="1800" b="1" dirty="0"/>
              <a:t>Identifying valid, novel, potentially useful, and ultimately understandable patterns in data</a:t>
            </a:r>
          </a:p>
          <a:p>
            <a:pPr lvl="1">
              <a:spcBef>
                <a:spcPts val="0"/>
              </a:spcBef>
            </a:pPr>
            <a:r>
              <a:rPr lang="en-US" sz="1800" b="1" dirty="0"/>
              <a:t>Searching for relationships, patterns, and trends not known to exist or not visible</a:t>
            </a:r>
          </a:p>
          <a:p>
            <a:pPr lvl="1">
              <a:spcBef>
                <a:spcPts val="0"/>
              </a:spcBef>
            </a:pPr>
            <a:r>
              <a:rPr lang="en-US" sz="1800" b="1" dirty="0"/>
              <a:t>Providing answers to questions decision maker not thought to ask</a:t>
            </a:r>
          </a:p>
          <a:p>
            <a:r>
              <a:rPr lang="en-US" sz="2000" b="1" dirty="0"/>
              <a:t>Requires: </a:t>
            </a:r>
          </a:p>
          <a:p>
            <a:pPr lvl="1"/>
            <a:r>
              <a:rPr lang="en-US" sz="1800" b="1" dirty="0"/>
              <a:t>Information technology</a:t>
            </a:r>
          </a:p>
          <a:p>
            <a:pPr lvl="1"/>
            <a:r>
              <a:rPr lang="en-US" sz="1800" b="1" dirty="0"/>
              <a:t>Statistics</a:t>
            </a:r>
          </a:p>
          <a:p>
            <a:pPr lvl="1"/>
            <a:r>
              <a:rPr lang="en-US" sz="1800" b="1" dirty="0"/>
              <a:t>Business knowledge</a:t>
            </a:r>
          </a:p>
        </p:txBody>
      </p:sp>
      <p:sp>
        <p:nvSpPr>
          <p:cNvPr id="2" name="Slide Number Placeholder 1"/>
          <p:cNvSpPr>
            <a:spLocks noGrp="1"/>
          </p:cNvSpPr>
          <p:nvPr>
            <p:ph type="sldNum" sz="quarter" idx="12"/>
          </p:nvPr>
        </p:nvSpPr>
        <p:spPr/>
        <p:txBody>
          <a:bodyPr/>
          <a:lstStyle/>
          <a:p>
            <a:fld id="{69E57DC2-970A-4B3E-BB1C-7A09969E49DF}" type="slidenum">
              <a:rPr lang="en-US" smtClean="0"/>
              <a:t>3</a:t>
            </a:fld>
            <a:endParaRPr lang="en-US" dirty="0"/>
          </a:p>
        </p:txBody>
      </p:sp>
      <p:pic>
        <p:nvPicPr>
          <p:cNvPr id="6"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086600" y="4800601"/>
            <a:ext cx="2781098" cy="1850789"/>
          </a:xfrm>
          <a:prstGeom prst="rect">
            <a:avLst/>
          </a:prstGeom>
          <a:noFill/>
          <a:ln w="9525">
            <a:noFill/>
            <a:miter lim="800000"/>
            <a:headEnd/>
            <a:tailEnd/>
          </a:ln>
        </p:spPr>
      </p:pic>
      <p:pic>
        <p:nvPicPr>
          <p:cNvPr id="7" name="Picture 1"/>
          <p:cNvPicPr>
            <a:picLocks noChangeAspect="1" noChangeArrowheads="1"/>
          </p:cNvPicPr>
          <p:nvPr/>
        </p:nvPicPr>
        <p:blipFill>
          <a:blip r:embed="rId4" cstate="print"/>
          <a:srcRect/>
          <a:stretch>
            <a:fillRect/>
          </a:stretch>
        </p:blipFill>
        <p:spPr bwMode="auto">
          <a:xfrm>
            <a:off x="9047927" y="571323"/>
            <a:ext cx="1282311" cy="1216175"/>
          </a:xfrm>
          <a:prstGeom prst="rect">
            <a:avLst/>
          </a:prstGeom>
          <a:noFill/>
          <a:ln w="9525">
            <a:noFill/>
            <a:miter lim="800000"/>
            <a:headEnd/>
            <a:tailEnd/>
          </a:ln>
        </p:spPr>
      </p:pic>
    </p:spTree>
    <p:extLst>
      <p:ext uri="{BB962C8B-B14F-4D97-AF65-F5344CB8AC3E}">
        <p14:creationId xmlns:p14="http://schemas.microsoft.com/office/powerpoint/2010/main" val="220963061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FE28-B115-4E6D-A7FC-0A276A0B373C}"/>
              </a:ext>
            </a:extLst>
          </p:cNvPr>
          <p:cNvSpPr>
            <a:spLocks noGrp="1"/>
          </p:cNvSpPr>
          <p:nvPr>
            <p:ph type="title"/>
          </p:nvPr>
        </p:nvSpPr>
        <p:spPr>
          <a:xfrm>
            <a:off x="561031" y="568667"/>
            <a:ext cx="11069938" cy="498080"/>
          </a:xfrm>
        </p:spPr>
        <p:txBody>
          <a:bodyPr>
            <a:normAutofit fontScale="90000"/>
          </a:bodyPr>
          <a:lstStyle/>
          <a:p>
            <a:r>
              <a:rPr lang="en-US" sz="2800" dirty="0"/>
              <a:t>Figure 12-25  Convergence of Disciplines for Data Mining</a:t>
            </a:r>
          </a:p>
        </p:txBody>
      </p:sp>
      <p:pic>
        <p:nvPicPr>
          <p:cNvPr id="5" name="Picture 4">
            <a:extLst>
              <a:ext uri="{FF2B5EF4-FFF2-40B4-BE49-F238E27FC236}">
                <a16:creationId xmlns:a16="http://schemas.microsoft.com/office/drawing/2014/main" id="{37AEB94E-4B89-484C-89DA-5C8E299745FA}"/>
              </a:ext>
            </a:extLst>
          </p:cNvPr>
          <p:cNvPicPr>
            <a:picLocks noChangeAspect="1"/>
          </p:cNvPicPr>
          <p:nvPr/>
        </p:nvPicPr>
        <p:blipFill>
          <a:blip r:embed="rId2"/>
          <a:stretch>
            <a:fillRect/>
          </a:stretch>
        </p:blipFill>
        <p:spPr>
          <a:xfrm>
            <a:off x="2596082" y="1280160"/>
            <a:ext cx="6861124" cy="4846003"/>
          </a:xfrm>
          <a:prstGeom prst="rect">
            <a:avLst/>
          </a:prstGeom>
        </p:spPr>
      </p:pic>
      <p:pic>
        <p:nvPicPr>
          <p:cNvPr id="3" name="Picture 2">
            <a:extLst>
              <a:ext uri="{FF2B5EF4-FFF2-40B4-BE49-F238E27FC236}">
                <a16:creationId xmlns:a16="http://schemas.microsoft.com/office/drawing/2014/main" id="{2F2B4443-6624-49F9-9446-9B6DD9629483}"/>
              </a:ext>
            </a:extLst>
          </p:cNvPr>
          <p:cNvPicPr>
            <a:picLocks noChangeAspect="1"/>
          </p:cNvPicPr>
          <p:nvPr/>
        </p:nvPicPr>
        <p:blipFill>
          <a:blip r:embed="rId3"/>
          <a:stretch>
            <a:fillRect/>
          </a:stretch>
        </p:blipFill>
        <p:spPr>
          <a:xfrm>
            <a:off x="2770550" y="6177759"/>
            <a:ext cx="7044011" cy="580865"/>
          </a:xfrm>
          <a:prstGeom prst="rect">
            <a:avLst/>
          </a:prstGeom>
        </p:spPr>
      </p:pic>
    </p:spTree>
    <p:extLst>
      <p:ext uri="{BB962C8B-B14F-4D97-AF65-F5344CB8AC3E}">
        <p14:creationId xmlns:p14="http://schemas.microsoft.com/office/powerpoint/2010/main" val="74436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99127" y="648771"/>
            <a:ext cx="8761413" cy="728480"/>
          </a:xfrm>
        </p:spPr>
        <p:txBody>
          <a:bodyPr/>
          <a:lstStyle/>
          <a:p>
            <a:r>
              <a:rPr lang="en-US" b="1" dirty="0">
                <a:solidFill>
                  <a:schemeClr val="tx1"/>
                </a:solidFill>
              </a:rPr>
              <a:t>Important: Knowledge Production</a:t>
            </a:r>
          </a:p>
        </p:txBody>
      </p:sp>
      <p:sp>
        <p:nvSpPr>
          <p:cNvPr id="2" name="Slide Number Placeholder 1"/>
          <p:cNvSpPr>
            <a:spLocks noGrp="1"/>
          </p:cNvSpPr>
          <p:nvPr>
            <p:ph type="sldNum" sz="quarter" idx="12"/>
          </p:nvPr>
        </p:nvSpPr>
        <p:spPr/>
        <p:txBody>
          <a:bodyPr/>
          <a:lstStyle/>
          <a:p>
            <a:pPr>
              <a:defRPr/>
            </a:pPr>
            <a:fld id="{D55B0C3B-5CC9-4CD0-8477-5A8FA4772673}" type="slidenum">
              <a:rPr lang="en-US" smtClean="0"/>
              <a:pPr>
                <a:defRPr/>
              </a:pPr>
              <a:t>5</a:t>
            </a:fld>
            <a:endParaRPr lang="en-US"/>
          </a:p>
        </p:txBody>
      </p:sp>
      <p:grpSp>
        <p:nvGrpSpPr>
          <p:cNvPr id="37" name="Group 36"/>
          <p:cNvGrpSpPr/>
          <p:nvPr/>
        </p:nvGrpSpPr>
        <p:grpSpPr>
          <a:xfrm>
            <a:off x="1752601" y="1115642"/>
            <a:ext cx="8872179" cy="5609008"/>
            <a:chOff x="228600" y="1115642"/>
            <a:chExt cx="8872179" cy="5609008"/>
          </a:xfrm>
        </p:grpSpPr>
        <p:sp>
          <p:nvSpPr>
            <p:cNvPr id="69635" name="Oval 11"/>
            <p:cNvSpPr>
              <a:spLocks noChangeArrowheads="1"/>
            </p:cNvSpPr>
            <p:nvPr/>
          </p:nvSpPr>
          <p:spPr bwMode="ltGray">
            <a:xfrm>
              <a:off x="228600" y="5124450"/>
              <a:ext cx="838200" cy="1066800"/>
            </a:xfrm>
            <a:prstGeom prst="ellipse">
              <a:avLst/>
            </a:prstGeom>
            <a:solidFill>
              <a:srgbClr val="FF6600"/>
            </a:solidFill>
            <a:ln w="9525">
              <a:round/>
              <a:headEnd/>
              <a:tailEnd/>
            </a:ln>
            <a:scene3d>
              <a:camera prst="legacyPerspectiveBottom">
                <a:rot lat="17699992" lon="0" rev="0"/>
              </a:camera>
              <a:lightRig rig="legacyFlat3" dir="t"/>
            </a:scene3d>
            <a:sp3d extrusionH="290500" prstMaterial="legacyPlastic">
              <a:bevelT w="13500" h="13500" prst="angle"/>
              <a:bevelB w="13500" h="13500" prst="angle"/>
              <a:extrusionClr>
                <a:srgbClr val="FF6600"/>
              </a:extrusionClr>
            </a:sp3d>
          </p:spPr>
          <p:txBody>
            <a:bodyPr wrap="none" anchor="ctr">
              <a:flatTx/>
            </a:bodyPr>
            <a:lstStyle/>
            <a:p>
              <a:endParaRPr lang="en-US"/>
            </a:p>
          </p:txBody>
        </p:sp>
        <p:sp>
          <p:nvSpPr>
            <p:cNvPr id="69636" name="Line 6"/>
            <p:cNvSpPr>
              <a:spLocks noChangeShapeType="1"/>
            </p:cNvSpPr>
            <p:nvPr/>
          </p:nvSpPr>
          <p:spPr bwMode="auto">
            <a:xfrm flipV="1">
              <a:off x="3276600" y="3676650"/>
              <a:ext cx="1066800" cy="6858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37" name="Line 3"/>
            <p:cNvSpPr>
              <a:spLocks noChangeShapeType="1"/>
            </p:cNvSpPr>
            <p:nvPr/>
          </p:nvSpPr>
          <p:spPr bwMode="auto">
            <a:xfrm flipV="1">
              <a:off x="1219200" y="504825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38" name="Line 4"/>
            <p:cNvSpPr>
              <a:spLocks noChangeShapeType="1"/>
            </p:cNvSpPr>
            <p:nvPr/>
          </p:nvSpPr>
          <p:spPr bwMode="auto">
            <a:xfrm flipV="1">
              <a:off x="6705600" y="1752600"/>
              <a:ext cx="990600" cy="60960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39" name="Line 5"/>
            <p:cNvSpPr>
              <a:spLocks noChangeShapeType="1"/>
            </p:cNvSpPr>
            <p:nvPr/>
          </p:nvSpPr>
          <p:spPr bwMode="auto">
            <a:xfrm flipV="1">
              <a:off x="5105400" y="2743200"/>
              <a:ext cx="838200" cy="47625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40" name="Text Box 16"/>
            <p:cNvSpPr txBox="1">
              <a:spLocks noChangeArrowheads="1"/>
            </p:cNvSpPr>
            <p:nvPr/>
          </p:nvSpPr>
          <p:spPr bwMode="auto">
            <a:xfrm>
              <a:off x="304800" y="4819650"/>
              <a:ext cx="174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tx2"/>
                  </a:solidFill>
                  <a:latin typeface="Times New Roman" pitchFamily="18" charset="0"/>
                </a:rPr>
                <a:t>Data Cleaning</a:t>
              </a:r>
              <a:endParaRPr lang="en-US">
                <a:solidFill>
                  <a:schemeClr val="tx2"/>
                </a:solidFill>
                <a:latin typeface="Times New Roman" pitchFamily="18" charset="0"/>
              </a:endParaRPr>
            </a:p>
          </p:txBody>
        </p:sp>
        <p:sp>
          <p:nvSpPr>
            <p:cNvPr id="69641" name="Text Box 17"/>
            <p:cNvSpPr txBox="1">
              <a:spLocks noChangeArrowheads="1"/>
            </p:cNvSpPr>
            <p:nvPr/>
          </p:nvSpPr>
          <p:spPr bwMode="auto">
            <a:xfrm>
              <a:off x="2043113" y="5353050"/>
              <a:ext cx="1995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tx2"/>
                  </a:solidFill>
                  <a:latin typeface="Times New Roman" pitchFamily="18" charset="0"/>
                </a:rPr>
                <a:t>Data Integration</a:t>
              </a:r>
              <a:endParaRPr lang="en-US">
                <a:solidFill>
                  <a:schemeClr val="tx2"/>
                </a:solidFill>
                <a:latin typeface="Times New Roman" pitchFamily="18" charset="0"/>
              </a:endParaRPr>
            </a:p>
          </p:txBody>
        </p:sp>
        <p:sp>
          <p:nvSpPr>
            <p:cNvPr id="69642" name="Text Box 18"/>
            <p:cNvSpPr txBox="1">
              <a:spLocks noChangeArrowheads="1"/>
            </p:cNvSpPr>
            <p:nvPr/>
          </p:nvSpPr>
          <p:spPr bwMode="auto">
            <a:xfrm>
              <a:off x="1371600" y="626745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tx2"/>
                  </a:solidFill>
                  <a:latin typeface="Times New Roman" pitchFamily="18" charset="0"/>
                </a:rPr>
                <a:t>Databases</a:t>
              </a:r>
            </a:p>
          </p:txBody>
        </p:sp>
        <p:sp>
          <p:nvSpPr>
            <p:cNvPr id="69643" name="Text Box 19"/>
            <p:cNvSpPr txBox="1">
              <a:spLocks noChangeArrowheads="1"/>
            </p:cNvSpPr>
            <p:nvPr/>
          </p:nvSpPr>
          <p:spPr bwMode="auto">
            <a:xfrm>
              <a:off x="1066800" y="3981450"/>
              <a:ext cx="199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tx2"/>
                  </a:solidFill>
                  <a:latin typeface="Times New Roman" pitchFamily="18" charset="0"/>
                </a:rPr>
                <a:t>Data Warehouse</a:t>
              </a:r>
            </a:p>
          </p:txBody>
        </p:sp>
        <p:sp>
          <p:nvSpPr>
            <p:cNvPr id="69645" name="Text Box 29"/>
            <p:cNvSpPr txBox="1">
              <a:spLocks noChangeArrowheads="1"/>
            </p:cNvSpPr>
            <p:nvPr/>
          </p:nvSpPr>
          <p:spPr bwMode="auto">
            <a:xfrm>
              <a:off x="2133600" y="3219450"/>
              <a:ext cx="2278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tx2"/>
                  </a:solidFill>
                  <a:latin typeface="Times New Roman" pitchFamily="18" charset="0"/>
                </a:rPr>
                <a:t>Task-relevant Data</a:t>
              </a:r>
            </a:p>
          </p:txBody>
        </p:sp>
        <p:sp>
          <p:nvSpPr>
            <p:cNvPr id="69646" name="Text Box 30"/>
            <p:cNvSpPr txBox="1">
              <a:spLocks noChangeArrowheads="1"/>
            </p:cNvSpPr>
            <p:nvPr/>
          </p:nvSpPr>
          <p:spPr bwMode="auto">
            <a:xfrm>
              <a:off x="3641725" y="3995738"/>
              <a:ext cx="1155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a:solidFill>
                    <a:schemeClr val="tx2"/>
                  </a:solidFill>
                  <a:latin typeface="Times New Roman" pitchFamily="18" charset="0"/>
                </a:rPr>
                <a:t>Selection</a:t>
              </a:r>
            </a:p>
          </p:txBody>
        </p:sp>
        <p:sp>
          <p:nvSpPr>
            <p:cNvPr id="69647" name="Text Box 31"/>
            <p:cNvSpPr txBox="1">
              <a:spLocks noChangeArrowheads="1"/>
            </p:cNvSpPr>
            <p:nvPr/>
          </p:nvSpPr>
          <p:spPr bwMode="auto">
            <a:xfrm>
              <a:off x="4038600" y="2514600"/>
              <a:ext cx="1558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solidFill>
                    <a:schemeClr val="tx2"/>
                  </a:solidFill>
                  <a:latin typeface="Times New Roman" pitchFamily="18" charset="0"/>
                </a:rPr>
                <a:t>Data Mining</a:t>
              </a:r>
            </a:p>
          </p:txBody>
        </p:sp>
        <p:sp>
          <p:nvSpPr>
            <p:cNvPr id="69648" name="Text Box 32"/>
            <p:cNvSpPr txBox="1">
              <a:spLocks noChangeArrowheads="1"/>
            </p:cNvSpPr>
            <p:nvPr/>
          </p:nvSpPr>
          <p:spPr bwMode="auto">
            <a:xfrm>
              <a:off x="4800600" y="1600200"/>
              <a:ext cx="2249488" cy="3968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b="1" dirty="0">
                  <a:solidFill>
                    <a:schemeClr val="tx2"/>
                  </a:solidFill>
                  <a:latin typeface="Times New Roman" pitchFamily="18" charset="0"/>
                </a:rPr>
                <a:t>Pattern Evaluation</a:t>
              </a:r>
            </a:p>
          </p:txBody>
        </p:sp>
        <p:sp>
          <p:nvSpPr>
            <p:cNvPr id="69649" name="Line 33"/>
            <p:cNvSpPr>
              <a:spLocks noChangeShapeType="1"/>
            </p:cNvSpPr>
            <p:nvPr/>
          </p:nvSpPr>
          <p:spPr bwMode="auto">
            <a:xfrm>
              <a:off x="5638800" y="3067050"/>
              <a:ext cx="0" cy="21336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9650" name="Line 34"/>
            <p:cNvSpPr>
              <a:spLocks noChangeShapeType="1"/>
            </p:cNvSpPr>
            <p:nvPr/>
          </p:nvSpPr>
          <p:spPr bwMode="auto">
            <a:xfrm>
              <a:off x="7315200" y="2133600"/>
              <a:ext cx="0" cy="306705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1" name="Line 35"/>
            <p:cNvSpPr>
              <a:spLocks noChangeShapeType="1"/>
            </p:cNvSpPr>
            <p:nvPr/>
          </p:nvSpPr>
          <p:spPr bwMode="auto">
            <a:xfrm flipH="1">
              <a:off x="3962400" y="5200650"/>
              <a:ext cx="3352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2" name="Line 36"/>
            <p:cNvSpPr>
              <a:spLocks noChangeShapeType="1"/>
            </p:cNvSpPr>
            <p:nvPr/>
          </p:nvSpPr>
          <p:spPr bwMode="auto">
            <a:xfrm flipV="1">
              <a:off x="3962400" y="4286250"/>
              <a:ext cx="0" cy="91440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3" name="Line 37"/>
            <p:cNvSpPr>
              <a:spLocks noChangeShapeType="1"/>
            </p:cNvSpPr>
            <p:nvPr/>
          </p:nvSpPr>
          <p:spPr bwMode="auto">
            <a:xfrm>
              <a:off x="7315200" y="5200650"/>
              <a:ext cx="0" cy="83820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4" name="Line 38"/>
            <p:cNvSpPr>
              <a:spLocks noChangeShapeType="1"/>
            </p:cNvSpPr>
            <p:nvPr/>
          </p:nvSpPr>
          <p:spPr bwMode="auto">
            <a:xfrm flipH="1">
              <a:off x="2286000" y="6038850"/>
              <a:ext cx="5029200" cy="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5" name="Line 39"/>
            <p:cNvSpPr>
              <a:spLocks noChangeShapeType="1"/>
            </p:cNvSpPr>
            <p:nvPr/>
          </p:nvSpPr>
          <p:spPr bwMode="auto">
            <a:xfrm flipH="1" flipV="1">
              <a:off x="1905000" y="5353050"/>
              <a:ext cx="381000" cy="685800"/>
            </a:xfrm>
            <a:prstGeom prst="line">
              <a:avLst/>
            </a:prstGeom>
            <a:noFill/>
            <a:ln w="38100">
              <a:solidFill>
                <a:schemeClr val="tx1"/>
              </a:solidFill>
              <a:prstDash val="sysDot"/>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56" name="Oval 9"/>
            <p:cNvSpPr>
              <a:spLocks noChangeArrowheads="1"/>
            </p:cNvSpPr>
            <p:nvPr/>
          </p:nvSpPr>
          <p:spPr bwMode="ltGray">
            <a:xfrm>
              <a:off x="990600" y="5353050"/>
              <a:ext cx="838200" cy="1066800"/>
            </a:xfrm>
            <a:prstGeom prst="ellipse">
              <a:avLst/>
            </a:prstGeom>
            <a:solidFill>
              <a:srgbClr val="FFFF00"/>
            </a:solidFill>
            <a:ln w="9525">
              <a:round/>
              <a:headEnd/>
              <a:tailEnd/>
            </a:ln>
            <a:scene3d>
              <a:camera prst="legacyPerspectiveBottom">
                <a:rot lat="17699992" lon="0" rev="0"/>
              </a:camera>
              <a:lightRig rig="legacyFlat3" dir="t"/>
            </a:scene3d>
            <a:sp3d extrusionH="290500" prstMaterial="legacyPlastic">
              <a:bevelT w="13500" h="13500" prst="angle"/>
              <a:bevelB w="13500" h="13500" prst="angle"/>
              <a:extrusionClr>
                <a:srgbClr val="FFFF00"/>
              </a:extrusionClr>
            </a:sp3d>
          </p:spPr>
          <p:txBody>
            <a:bodyPr wrap="none" anchor="ctr">
              <a:flatTx/>
            </a:bodyPr>
            <a:lstStyle/>
            <a:p>
              <a:endParaRPr lang="en-US"/>
            </a:p>
          </p:txBody>
        </p:sp>
        <p:sp>
          <p:nvSpPr>
            <p:cNvPr id="69657" name="Oval 10"/>
            <p:cNvSpPr>
              <a:spLocks noChangeArrowheads="1"/>
            </p:cNvSpPr>
            <p:nvPr/>
          </p:nvSpPr>
          <p:spPr bwMode="ltGray">
            <a:xfrm>
              <a:off x="457200" y="5657850"/>
              <a:ext cx="838200" cy="1066800"/>
            </a:xfrm>
            <a:prstGeom prst="ellipse">
              <a:avLst/>
            </a:prstGeom>
            <a:solidFill>
              <a:srgbClr val="993366"/>
            </a:solidFill>
            <a:ln w="9525">
              <a:round/>
              <a:headEnd/>
              <a:tailEnd/>
            </a:ln>
            <a:scene3d>
              <a:camera prst="legacyPerspectiveBottom">
                <a:rot lat="17699992" lon="0" rev="0"/>
              </a:camera>
              <a:lightRig rig="legacyFlat3" dir="t"/>
            </a:scene3d>
            <a:sp3d extrusionH="290500" prstMaterial="legacyPlastic">
              <a:bevelT w="13500" h="13500" prst="angle"/>
              <a:bevelB w="13500" h="13500" prst="angle"/>
              <a:extrusionClr>
                <a:srgbClr val="993366"/>
              </a:extrusionClr>
            </a:sp3d>
          </p:spPr>
          <p:txBody>
            <a:bodyPr wrap="none" anchor="ctr">
              <a:flatTx/>
            </a:bodyPr>
            <a:lstStyle/>
            <a:p>
              <a:endParaRPr lang="en-US"/>
            </a:p>
          </p:txBody>
        </p:sp>
        <p:sp>
          <p:nvSpPr>
            <p:cNvPr id="69658" name="Oval 12"/>
            <p:cNvSpPr>
              <a:spLocks noChangeArrowheads="1"/>
            </p:cNvSpPr>
            <p:nvPr/>
          </p:nvSpPr>
          <p:spPr bwMode="ltGray">
            <a:xfrm>
              <a:off x="2209800" y="4133850"/>
              <a:ext cx="1143000" cy="762000"/>
            </a:xfrm>
            <a:prstGeom prst="ellipse">
              <a:avLst/>
            </a:prstGeom>
            <a:solidFill>
              <a:srgbClr val="008000"/>
            </a:solidFill>
            <a:ln w="9525">
              <a:round/>
              <a:headEnd/>
              <a:tailEnd/>
            </a:ln>
            <a:scene3d>
              <a:camera prst="legacyPerspectiveBottom">
                <a:rot lat="18300000" lon="0" rev="0"/>
              </a:camera>
              <a:lightRig rig="legacyFlat3" dir="t"/>
            </a:scene3d>
            <a:sp3d extrusionH="735000" prstMaterial="legacyPlastic">
              <a:bevelT w="13500" h="13500" prst="angle"/>
              <a:bevelB w="13500" h="13500" prst="angle"/>
              <a:extrusionClr>
                <a:srgbClr val="008000"/>
              </a:extrusionClr>
            </a:sp3d>
          </p:spPr>
          <p:txBody>
            <a:bodyPr wrap="none" anchor="ctr">
              <a:flatTx/>
            </a:bodyPr>
            <a:lstStyle/>
            <a:p>
              <a:endParaRPr lang="en-US"/>
            </a:p>
          </p:txBody>
        </p:sp>
        <p:sp>
          <p:nvSpPr>
            <p:cNvPr id="69659" name="Oval 13"/>
            <p:cNvSpPr>
              <a:spLocks noChangeArrowheads="1"/>
            </p:cNvSpPr>
            <p:nvPr/>
          </p:nvSpPr>
          <p:spPr bwMode="ltGray">
            <a:xfrm>
              <a:off x="4419600" y="2990850"/>
              <a:ext cx="609600" cy="457200"/>
            </a:xfrm>
            <a:prstGeom prst="ellipse">
              <a:avLst/>
            </a:prstGeom>
            <a:solidFill>
              <a:srgbClr val="008000"/>
            </a:solidFill>
            <a:ln w="9525">
              <a:round/>
              <a:headEnd/>
              <a:tailEnd/>
            </a:ln>
            <a:scene3d>
              <a:camera prst="legacyPerspectiveBottom">
                <a:rot lat="18300000" lon="0" rev="0"/>
              </a:camera>
              <a:lightRig rig="legacyFlat3" dir="t"/>
            </a:scene3d>
            <a:sp3d extrusionH="481000" prstMaterial="legacyPlastic">
              <a:bevelT w="13500" h="13500" prst="angle"/>
              <a:bevelB w="13500" h="13500" prst="angle"/>
              <a:extrusionClr>
                <a:srgbClr val="008000"/>
              </a:extrusionClr>
            </a:sp3d>
          </p:spPr>
          <p:txBody>
            <a:bodyPr wrap="none" anchor="ctr">
              <a:flatTx/>
            </a:bodyPr>
            <a:lstStyle/>
            <a:p>
              <a:endParaRPr lang="en-US"/>
            </a:p>
          </p:txBody>
        </p:sp>
        <p:grpSp>
          <p:nvGrpSpPr>
            <p:cNvPr id="69660" name="Group 15"/>
            <p:cNvGrpSpPr>
              <a:grpSpLocks/>
            </p:cNvGrpSpPr>
            <p:nvPr/>
          </p:nvGrpSpPr>
          <p:grpSpPr bwMode="auto">
            <a:xfrm>
              <a:off x="6019800" y="2133600"/>
              <a:ext cx="457200" cy="685800"/>
              <a:chOff x="3840" y="1200"/>
              <a:chExt cx="288" cy="432"/>
            </a:xfrm>
          </p:grpSpPr>
          <p:sp>
            <p:nvSpPr>
              <p:cNvPr id="69661" name="Rectangle 26"/>
              <p:cNvSpPr>
                <a:spLocks noChangeArrowheads="1"/>
              </p:cNvSpPr>
              <p:nvPr/>
            </p:nvSpPr>
            <p:spPr bwMode="auto">
              <a:xfrm>
                <a:off x="3840" y="1584"/>
                <a:ext cx="288" cy="48"/>
              </a:xfrm>
              <a:prstGeom prst="rect">
                <a:avLst/>
              </a:prstGeom>
              <a:solidFill>
                <a:schemeClr val="accent1"/>
              </a:solidFill>
              <a:ln w="9525">
                <a:miter lim="800000"/>
                <a:headEnd/>
                <a:tailEnd/>
              </a:ln>
              <a:scene3d>
                <a:camera prst="legacyPerspectiveTopRight"/>
                <a:lightRig rig="legacyFlat3" dir="b"/>
              </a:scene3d>
              <a:sp3d extrusionH="887400" prstMaterial="legacyPlastic">
                <a:bevelT w="13500" h="13500" prst="angle"/>
                <a:bevelB w="13500" h="13500" prst="angle"/>
                <a:extrusionClr>
                  <a:schemeClr val="accent1"/>
                </a:extrusionClr>
              </a:sp3d>
            </p:spPr>
            <p:txBody>
              <a:bodyPr wrap="none" anchor="ctr">
                <a:flatTx/>
              </a:bodyPr>
              <a:lstStyle/>
              <a:p>
                <a:endParaRPr lang="en-US"/>
              </a:p>
            </p:txBody>
          </p:sp>
          <p:sp>
            <p:nvSpPr>
              <p:cNvPr id="69662" name="Rectangle 27"/>
              <p:cNvSpPr>
                <a:spLocks noChangeArrowheads="1"/>
              </p:cNvSpPr>
              <p:nvPr/>
            </p:nvSpPr>
            <p:spPr bwMode="auto">
              <a:xfrm>
                <a:off x="3840" y="1440"/>
                <a:ext cx="96" cy="144"/>
              </a:xfrm>
              <a:prstGeom prst="rect">
                <a:avLst/>
              </a:prstGeom>
              <a:solidFill>
                <a:srgbClr val="FF99FF"/>
              </a:solidFill>
              <a:ln w="9525">
                <a:miter lim="800000"/>
                <a:headEnd/>
                <a:tailEnd/>
              </a:ln>
              <a:scene3d>
                <a:camera prst="legacyPerspectiveTopRight"/>
                <a:lightRig rig="legacyFlat3" dir="b"/>
              </a:scene3d>
              <a:sp3d extrusionH="887400" prstMaterial="legacyPlastic">
                <a:bevelT w="13500" h="13500" prst="angle"/>
                <a:bevelB w="13500" h="13500" prst="angle"/>
                <a:extrusionClr>
                  <a:srgbClr val="FF99FF"/>
                </a:extrusionClr>
              </a:sp3d>
            </p:spPr>
            <p:txBody>
              <a:bodyPr wrap="none" anchor="ctr">
                <a:flatTx/>
              </a:bodyPr>
              <a:lstStyle/>
              <a:p>
                <a:endParaRPr lang="en-US"/>
              </a:p>
            </p:txBody>
          </p:sp>
          <p:sp>
            <p:nvSpPr>
              <p:cNvPr id="69663" name="Rectangle 24"/>
              <p:cNvSpPr>
                <a:spLocks noChangeArrowheads="1"/>
              </p:cNvSpPr>
              <p:nvPr/>
            </p:nvSpPr>
            <p:spPr bwMode="auto">
              <a:xfrm>
                <a:off x="3936" y="1296"/>
                <a:ext cx="48" cy="288"/>
              </a:xfrm>
              <a:prstGeom prst="rect">
                <a:avLst/>
              </a:prstGeom>
              <a:solidFill>
                <a:schemeClr val="accent1"/>
              </a:solidFill>
              <a:ln w="9525">
                <a:miter lim="800000"/>
                <a:headEnd/>
                <a:tailEnd/>
              </a:ln>
              <a:scene3d>
                <a:camera prst="legacyPerspectiveTopRight"/>
                <a:lightRig rig="legacyFlat3" dir="b"/>
              </a:scene3d>
              <a:sp3d extrusionH="887400" prstMaterial="legacyPlastic">
                <a:bevelT w="13500" h="13500" prst="angle"/>
                <a:bevelB w="13500" h="13500" prst="angle"/>
                <a:extrusionClr>
                  <a:schemeClr val="accent1"/>
                </a:extrusionClr>
              </a:sp3d>
            </p:spPr>
            <p:txBody>
              <a:bodyPr wrap="none" anchor="ctr">
                <a:flatTx/>
              </a:bodyPr>
              <a:lstStyle/>
              <a:p>
                <a:endParaRPr lang="en-US"/>
              </a:p>
            </p:txBody>
          </p:sp>
          <p:sp>
            <p:nvSpPr>
              <p:cNvPr id="69664" name="Rectangle 22"/>
              <p:cNvSpPr>
                <a:spLocks noChangeArrowheads="1"/>
              </p:cNvSpPr>
              <p:nvPr/>
            </p:nvSpPr>
            <p:spPr bwMode="auto">
              <a:xfrm>
                <a:off x="3984" y="1200"/>
                <a:ext cx="48" cy="384"/>
              </a:xfrm>
              <a:prstGeom prst="rect">
                <a:avLst/>
              </a:prstGeom>
              <a:solidFill>
                <a:schemeClr val="hlink"/>
              </a:solidFill>
              <a:ln w="9525">
                <a:miter lim="800000"/>
                <a:headEnd/>
                <a:tailEnd/>
              </a:ln>
              <a:scene3d>
                <a:camera prst="legacyPerspectiveTopRight"/>
                <a:lightRig rig="legacyFlat3" dir="b"/>
              </a:scene3d>
              <a:sp3d extrusionH="887400" prstMaterial="legacyPlastic">
                <a:bevelT w="13500" h="13500" prst="angle"/>
                <a:bevelB w="13500" h="13500" prst="angle"/>
                <a:extrusionClr>
                  <a:schemeClr val="hlink"/>
                </a:extrusionClr>
              </a:sp3d>
            </p:spPr>
            <p:txBody>
              <a:bodyPr wrap="none" anchor="ctr">
                <a:flatTx/>
              </a:bodyPr>
              <a:lstStyle/>
              <a:p>
                <a:endParaRPr lang="en-US"/>
              </a:p>
            </p:txBody>
          </p:sp>
          <p:sp>
            <p:nvSpPr>
              <p:cNvPr id="69665" name="Rectangle 23"/>
              <p:cNvSpPr>
                <a:spLocks noChangeArrowheads="1"/>
              </p:cNvSpPr>
              <p:nvPr/>
            </p:nvSpPr>
            <p:spPr bwMode="auto">
              <a:xfrm>
                <a:off x="4032" y="1344"/>
                <a:ext cx="48" cy="240"/>
              </a:xfrm>
              <a:prstGeom prst="rect">
                <a:avLst/>
              </a:prstGeom>
              <a:solidFill>
                <a:schemeClr val="accent2"/>
              </a:solidFill>
              <a:ln w="9525">
                <a:miter lim="800000"/>
                <a:headEnd/>
                <a:tailEnd/>
              </a:ln>
              <a:scene3d>
                <a:camera prst="legacyPerspectiveTopRight"/>
                <a:lightRig rig="legacyFlat3" dir="b"/>
              </a:scene3d>
              <a:sp3d extrusionH="887400" prstMaterial="legacyPlastic">
                <a:bevelT w="13500" h="13500" prst="angle"/>
                <a:bevelB w="13500" h="13500" prst="angle"/>
                <a:extrusionClr>
                  <a:schemeClr val="accent2"/>
                </a:extrusionClr>
              </a:sp3d>
            </p:spPr>
            <p:txBody>
              <a:bodyPr wrap="none" anchor="ctr">
                <a:flatTx/>
              </a:bodyPr>
              <a:lstStyle/>
              <a:p>
                <a:endParaRPr lang="en-US"/>
              </a:p>
            </p:txBody>
          </p:sp>
          <p:sp>
            <p:nvSpPr>
              <p:cNvPr id="69666" name="Rectangle 25"/>
              <p:cNvSpPr>
                <a:spLocks noChangeArrowheads="1"/>
              </p:cNvSpPr>
              <p:nvPr/>
            </p:nvSpPr>
            <p:spPr bwMode="auto">
              <a:xfrm>
                <a:off x="4080" y="1440"/>
                <a:ext cx="48" cy="144"/>
              </a:xfrm>
              <a:prstGeom prst="rect">
                <a:avLst/>
              </a:prstGeom>
              <a:solidFill>
                <a:schemeClr val="tx1"/>
              </a:solidFill>
              <a:ln w="9525">
                <a:miter lim="800000"/>
                <a:headEnd/>
                <a:tailEnd/>
              </a:ln>
              <a:scene3d>
                <a:camera prst="legacyPerspectiveTopRight"/>
                <a:lightRig rig="legacyFlat3" dir="b"/>
              </a:scene3d>
              <a:sp3d extrusionH="887400" prstMaterial="legacyPlastic">
                <a:bevelT w="13500" h="13500" prst="angle"/>
                <a:bevelB w="13500" h="13500" prst="angle"/>
                <a:extrusionClr>
                  <a:schemeClr val="tx1"/>
                </a:extrusionClr>
              </a:sp3d>
            </p:spPr>
            <p:txBody>
              <a:bodyPr wrap="none" anchor="ctr">
                <a:flatTx/>
              </a:bodyPr>
              <a:lstStyle/>
              <a:p>
                <a:endParaRPr lang="en-US"/>
              </a:p>
            </p:txBody>
          </p:sp>
        </p:grpSp>
        <p:sp>
          <p:nvSpPr>
            <p:cNvPr id="39" name="Text Box 32"/>
            <p:cNvSpPr txBox="1">
              <a:spLocks noChangeArrowheads="1"/>
            </p:cNvSpPr>
            <p:nvPr/>
          </p:nvSpPr>
          <p:spPr bwMode="auto">
            <a:xfrm>
              <a:off x="7200900" y="1115642"/>
              <a:ext cx="18998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800" b="1" dirty="0">
                  <a:latin typeface="Times New Roman" pitchFamily="18" charset="0"/>
                </a:rPr>
                <a:t>Knowledge</a:t>
              </a:r>
            </a:p>
          </p:txBody>
        </p:sp>
      </p:grpSp>
    </p:spTree>
    <p:extLst>
      <p:ext uri="{BB962C8B-B14F-4D97-AF65-F5344CB8AC3E}">
        <p14:creationId xmlns:p14="http://schemas.microsoft.com/office/powerpoint/2010/main" val="3688873575"/>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12358" y="679572"/>
            <a:ext cx="8761413" cy="706964"/>
          </a:xfrm>
        </p:spPr>
        <p:txBody>
          <a:bodyPr>
            <a:normAutofit/>
          </a:bodyPr>
          <a:lstStyle/>
          <a:p>
            <a:r>
              <a:rPr lang="en-US" b="1" dirty="0">
                <a:solidFill>
                  <a:schemeClr val="accent2">
                    <a:lumMod val="50000"/>
                  </a:schemeClr>
                </a:solidFill>
              </a:rPr>
              <a:t>Data Mining: Applications</a:t>
            </a:r>
          </a:p>
        </p:txBody>
      </p:sp>
      <p:sp>
        <p:nvSpPr>
          <p:cNvPr id="7" name="Content Placeholder 6"/>
          <p:cNvSpPr>
            <a:spLocks noGrp="1"/>
          </p:cNvSpPr>
          <p:nvPr>
            <p:ph idx="1"/>
          </p:nvPr>
        </p:nvSpPr>
        <p:spPr>
          <a:xfrm>
            <a:off x="1497912" y="1593574"/>
            <a:ext cx="9714571" cy="4614746"/>
          </a:xfrm>
          <a:solidFill>
            <a:schemeClr val="bg1"/>
          </a:solidFill>
        </p:spPr>
        <p:txBody>
          <a:bodyPr>
            <a:noAutofit/>
          </a:bodyPr>
          <a:lstStyle/>
          <a:p>
            <a:r>
              <a:rPr lang="en-US" sz="1200" b="1" dirty="0"/>
              <a:t>Marketing and Promotion Targeting </a:t>
            </a:r>
          </a:p>
          <a:p>
            <a:pPr lvl="1"/>
            <a:r>
              <a:rPr lang="en-US" sz="1050" dirty="0"/>
              <a:t>Prospects for e-mailing list</a:t>
            </a:r>
          </a:p>
          <a:p>
            <a:r>
              <a:rPr lang="en-US" sz="1200" b="1" dirty="0"/>
              <a:t>Customer Segmentation</a:t>
            </a:r>
          </a:p>
          <a:p>
            <a:pPr lvl="1"/>
            <a:r>
              <a:rPr lang="en-US" sz="1050" dirty="0"/>
              <a:t>Common characteristics of customers who buy same products</a:t>
            </a:r>
          </a:p>
          <a:p>
            <a:r>
              <a:rPr lang="en-US" sz="1200" b="1" dirty="0"/>
              <a:t>Market Basket Analysis</a:t>
            </a:r>
          </a:p>
          <a:p>
            <a:pPr lvl="1"/>
            <a:r>
              <a:rPr lang="en-US" sz="1050" dirty="0"/>
              <a:t>Which products likely to be bought together </a:t>
            </a:r>
          </a:p>
          <a:p>
            <a:r>
              <a:rPr lang="en-US" sz="1200" b="1" dirty="0"/>
              <a:t>Customer Churn</a:t>
            </a:r>
          </a:p>
          <a:p>
            <a:pPr lvl="1"/>
            <a:r>
              <a:rPr lang="en-US" sz="1050" dirty="0"/>
              <a:t>Which customers likely to leave </a:t>
            </a:r>
          </a:p>
          <a:p>
            <a:r>
              <a:rPr lang="en-US" sz="1200" b="1" dirty="0"/>
              <a:t>Fraud Detection</a:t>
            </a:r>
          </a:p>
          <a:p>
            <a:pPr lvl="1"/>
            <a:r>
              <a:rPr lang="en-US" sz="1050" dirty="0"/>
              <a:t>Patterns of fraudulent transactions; compare current transactions</a:t>
            </a:r>
          </a:p>
          <a:p>
            <a:r>
              <a:rPr lang="en-US" sz="1200" b="1" dirty="0"/>
              <a:t>Collaborative Filtering</a:t>
            </a:r>
          </a:p>
          <a:p>
            <a:pPr lvl="1"/>
            <a:r>
              <a:rPr lang="en-US" sz="1050" dirty="0"/>
              <a:t>Personalization based upon similar customers</a:t>
            </a:r>
          </a:p>
          <a:p>
            <a:r>
              <a:rPr lang="en-US" sz="1200" b="1" dirty="0"/>
              <a:t>Financial Modeling </a:t>
            </a:r>
          </a:p>
          <a:p>
            <a:pPr lvl="1"/>
            <a:r>
              <a:rPr lang="en-US" sz="1050" dirty="0"/>
              <a:t>Trading systems based upon historical data</a:t>
            </a:r>
          </a:p>
          <a:p>
            <a:r>
              <a:rPr lang="en-US" sz="1200" b="1" dirty="0"/>
              <a:t>Hiring and Promotion </a:t>
            </a:r>
          </a:p>
          <a:p>
            <a:pPr lvl="1"/>
            <a:r>
              <a:rPr lang="en-US" sz="1050" dirty="0"/>
              <a:t>Based upon employee characteristics</a:t>
            </a:r>
          </a:p>
        </p:txBody>
      </p:sp>
      <p:sp>
        <p:nvSpPr>
          <p:cNvPr id="2" name="Slide Number Placeholder 1"/>
          <p:cNvSpPr>
            <a:spLocks noGrp="1"/>
          </p:cNvSpPr>
          <p:nvPr>
            <p:ph type="sldNum" sz="quarter" idx="12"/>
          </p:nvPr>
        </p:nvSpPr>
        <p:spPr/>
        <p:txBody>
          <a:bodyPr/>
          <a:lstStyle/>
          <a:p>
            <a:fld id="{69E57DC2-970A-4B3E-BB1C-7A09969E49DF}" type="slidenum">
              <a:rPr lang="en-US" smtClean="0"/>
              <a:t>6</a:t>
            </a:fld>
            <a:endParaRPr lang="en-US" dirty="0"/>
          </a:p>
        </p:txBody>
      </p:sp>
      <p:sp>
        <p:nvSpPr>
          <p:cNvPr id="5" name="Date Placeholder 3"/>
          <p:cNvSpPr txBox="1">
            <a:spLocks noGrp="1"/>
          </p:cNvSpPr>
          <p:nvPr/>
        </p:nvSpPr>
        <p:spPr bwMode="auto">
          <a:xfrm>
            <a:off x="8229600" y="6248400"/>
            <a:ext cx="2286000" cy="30480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200" dirty="0">
                <a:latin typeface="Calibri" pitchFamily="34" charset="0"/>
                <a:cs typeface="Arial" charset="0"/>
              </a:rPr>
              <a:t>Source: T. </a:t>
            </a:r>
            <a:r>
              <a:rPr lang="en-US" sz="1200" dirty="0" err="1">
                <a:latin typeface="Calibri" pitchFamily="34" charset="0"/>
                <a:cs typeface="Arial" charset="0"/>
              </a:rPr>
              <a:t>Melone</a:t>
            </a:r>
            <a:r>
              <a:rPr lang="en-US" sz="1200" dirty="0">
                <a:latin typeface="Calibri" pitchFamily="34" charset="0"/>
                <a:cs typeface="Arial" charset="0"/>
              </a:rPr>
              <a:t>, </a:t>
            </a:r>
            <a:r>
              <a:rPr lang="en-US" sz="1200" dirty="0" err="1">
                <a:latin typeface="Calibri" pitchFamily="34" charset="0"/>
                <a:cs typeface="Arial" charset="0"/>
              </a:rPr>
              <a:t>Gallaugher</a:t>
            </a:r>
            <a:endParaRPr lang="en-US" sz="1200" dirty="0">
              <a:latin typeface="Calibri" pitchFamily="34" charset="0"/>
              <a:cs typeface="Arial" charset="0"/>
            </a:endParaRPr>
          </a:p>
        </p:txBody>
      </p:sp>
      <p:sp>
        <p:nvSpPr>
          <p:cNvPr id="3" name="Arrow: Right 2">
            <a:extLst>
              <a:ext uri="{FF2B5EF4-FFF2-40B4-BE49-F238E27FC236}">
                <a16:creationId xmlns:a16="http://schemas.microsoft.com/office/drawing/2014/main" id="{29312818-1EEE-4C02-823E-E6D82ED2C111}"/>
              </a:ext>
            </a:extLst>
          </p:cNvPr>
          <p:cNvSpPr/>
          <p:nvPr/>
        </p:nvSpPr>
        <p:spPr>
          <a:xfrm>
            <a:off x="663547" y="2192942"/>
            <a:ext cx="860579" cy="29940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0243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8"/>
          <p:cNvGrpSpPr/>
          <p:nvPr/>
        </p:nvGrpSpPr>
        <p:grpSpPr>
          <a:xfrm>
            <a:off x="4600172" y="2103653"/>
            <a:ext cx="4353253" cy="3774427"/>
            <a:chOff x="2654508" y="2000250"/>
            <a:chExt cx="4353253" cy="3774427"/>
          </a:xfrm>
        </p:grpSpPr>
        <p:sp>
          <p:nvSpPr>
            <p:cNvPr id="30" name="Rectangle 29"/>
            <p:cNvSpPr/>
            <p:nvPr/>
          </p:nvSpPr>
          <p:spPr bwMode="gray">
            <a:xfrm>
              <a:off x="4826873" y="3893461"/>
              <a:ext cx="2172365" cy="1881215"/>
            </a:xfrm>
            <a:prstGeom prst="rect">
              <a:avLst/>
            </a:prstGeom>
            <a:solidFill>
              <a:srgbClr val="FFAAAA"/>
            </a:solidFill>
            <a:ln w="158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bwMode="gray">
            <a:xfrm>
              <a:off x="2654508" y="3893462"/>
              <a:ext cx="2172365" cy="1881215"/>
            </a:xfrm>
            <a:prstGeom prst="rect">
              <a:avLst/>
            </a:prstGeom>
            <a:solidFill>
              <a:schemeClr val="accent5">
                <a:lumMod val="20000"/>
                <a:lumOff val="80000"/>
              </a:schemeClr>
            </a:solidFill>
            <a:ln w="158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bwMode="gray">
            <a:xfrm>
              <a:off x="4835396" y="2000250"/>
              <a:ext cx="2172365" cy="1881215"/>
            </a:xfrm>
            <a:prstGeom prst="rect">
              <a:avLst/>
            </a:prstGeom>
            <a:solidFill>
              <a:schemeClr val="accent5">
                <a:lumMod val="20000"/>
                <a:lumOff val="80000"/>
              </a:schemeClr>
            </a:solidFill>
            <a:ln w="158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bwMode="gray">
            <a:xfrm>
              <a:off x="2654511" y="2000250"/>
              <a:ext cx="2172365" cy="1881215"/>
            </a:xfrm>
            <a:prstGeom prst="rect">
              <a:avLst/>
            </a:prstGeom>
            <a:solidFill>
              <a:srgbClr val="CDE678"/>
            </a:solidFill>
            <a:ln w="158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p:cNvSpPr>
            <a:spLocks noGrp="1"/>
          </p:cNvSpPr>
          <p:nvPr>
            <p:ph type="title" idx="4294967295"/>
          </p:nvPr>
        </p:nvSpPr>
        <p:spPr>
          <a:xfrm>
            <a:off x="1515988" y="68934"/>
            <a:ext cx="7437437" cy="685800"/>
          </a:xfrm>
        </p:spPr>
        <p:txBody>
          <a:bodyPr>
            <a:noAutofit/>
          </a:bodyPr>
          <a:lstStyle/>
          <a:p>
            <a:pPr algn="ctr"/>
            <a:r>
              <a:rPr lang="en-US" sz="2800" dirty="0"/>
              <a:t>Example: Predictive analytics (Herschel)</a:t>
            </a:r>
          </a:p>
        </p:txBody>
      </p:sp>
      <p:grpSp>
        <p:nvGrpSpPr>
          <p:cNvPr id="4" name="Group 2"/>
          <p:cNvGrpSpPr>
            <a:grpSpLocks/>
          </p:cNvGrpSpPr>
          <p:nvPr/>
        </p:nvGrpSpPr>
        <p:grpSpPr bwMode="auto">
          <a:xfrm>
            <a:off x="7179613" y="4244980"/>
            <a:ext cx="1746251" cy="2061618"/>
            <a:chOff x="3303" y="2037"/>
            <a:chExt cx="1100" cy="1333"/>
          </a:xfrm>
        </p:grpSpPr>
        <p:sp>
          <p:nvSpPr>
            <p:cNvPr id="16" name="Rounded Rectangle 15"/>
            <p:cNvSpPr>
              <a:spLocks noChangeArrowheads="1"/>
            </p:cNvSpPr>
            <p:nvPr/>
          </p:nvSpPr>
          <p:spPr bwMode="auto">
            <a:xfrm rot="-361920">
              <a:off x="3303" y="2037"/>
              <a:ext cx="1019" cy="1333"/>
            </a:xfrm>
            <a:prstGeom prst="roundRect">
              <a:avLst>
                <a:gd name="adj" fmla="val 2514"/>
              </a:avLst>
            </a:prstGeom>
            <a:solidFill>
              <a:srgbClr val="F2F2F2"/>
            </a:solidFill>
            <a:ln w="9525" algn="ctr">
              <a:solidFill>
                <a:srgbClr val="D8DCDA"/>
              </a:solidFill>
              <a:round/>
              <a:headEnd/>
              <a:tailEnd/>
            </a:ln>
            <a:effectLst>
              <a:outerShdw blurRad="50800" dist="38100" dir="2700000" algn="tl"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endParaRPr lang="en-US" sz="2400" dirty="0">
                <a:latin typeface="Times" pitchFamily="18" charset="0"/>
              </a:endParaRPr>
            </a:p>
          </p:txBody>
        </p:sp>
        <p:sp>
          <p:nvSpPr>
            <p:cNvPr id="17" name="TextBox 33"/>
            <p:cNvSpPr txBox="1">
              <a:spLocks noChangeArrowheads="1"/>
            </p:cNvSpPr>
            <p:nvPr/>
          </p:nvSpPr>
          <p:spPr bwMode="auto">
            <a:xfrm rot="21238080">
              <a:off x="3315" y="3040"/>
              <a:ext cx="1088" cy="330"/>
            </a:xfrm>
            <a:prstGeom prst="rect">
              <a:avLst/>
            </a:prstGeom>
            <a:noFill/>
            <a:ln w="9525">
              <a:noFill/>
              <a:miter lim="800000"/>
              <a:headEnd/>
              <a:tailEnd/>
            </a:ln>
          </p:spPr>
          <p:txBody>
            <a:bodyPr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lnSpc>
                  <a:spcPct val="80000"/>
                </a:lnSpc>
              </a:pPr>
              <a:r>
                <a:rPr lang="en-US" sz="1700" b="1" i="1" dirty="0">
                  <a:solidFill>
                    <a:srgbClr val="7030A0"/>
                  </a:solidFill>
                  <a:latin typeface="Akbar"/>
                </a:rPr>
                <a:t>I Am a </a:t>
              </a:r>
              <a:br>
                <a:rPr lang="en-US" sz="1700" b="1" i="1" dirty="0">
                  <a:solidFill>
                    <a:srgbClr val="7030A0"/>
                  </a:solidFill>
                  <a:latin typeface="Akbar"/>
                </a:rPr>
              </a:br>
              <a:r>
                <a:rPr lang="en-US" sz="1700" b="1" i="1" dirty="0">
                  <a:solidFill>
                    <a:srgbClr val="7030A0"/>
                  </a:solidFill>
                  <a:latin typeface="Akbar"/>
                </a:rPr>
                <a:t>Sleeping Dog</a:t>
              </a:r>
            </a:p>
          </p:txBody>
        </p:sp>
        <p:sp>
          <p:nvSpPr>
            <p:cNvPr id="18" name="Rounded Rectangle 17"/>
            <p:cNvSpPr>
              <a:spLocks noChangeArrowheads="1"/>
            </p:cNvSpPr>
            <p:nvPr/>
          </p:nvSpPr>
          <p:spPr bwMode="auto">
            <a:xfrm rot="-361920">
              <a:off x="3384" y="2142"/>
              <a:ext cx="833" cy="912"/>
            </a:xfrm>
            <a:prstGeom prst="roundRect">
              <a:avLst>
                <a:gd name="adj" fmla="val 699"/>
              </a:avLst>
            </a:prstGeom>
            <a:blipFill dpi="0" rotWithShape="1">
              <a:blip r:embed="rId3" cstate="print"/>
              <a:srcRect/>
              <a:stretch>
                <a:fillRect/>
              </a:stretch>
            </a:blipFill>
            <a:ln w="9525" algn="ctr">
              <a:solidFill>
                <a:srgbClr val="808989"/>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endParaRPr lang="en-US" sz="2400" dirty="0">
                <a:latin typeface="Times" pitchFamily="18" charset="0"/>
              </a:endParaRPr>
            </a:p>
          </p:txBody>
        </p:sp>
      </p:grpSp>
      <p:grpSp>
        <p:nvGrpSpPr>
          <p:cNvPr id="5" name="Group 3"/>
          <p:cNvGrpSpPr>
            <a:grpSpLocks/>
          </p:cNvGrpSpPr>
          <p:nvPr/>
        </p:nvGrpSpPr>
        <p:grpSpPr bwMode="auto">
          <a:xfrm>
            <a:off x="7051587" y="1607994"/>
            <a:ext cx="1676400" cy="2021556"/>
            <a:chOff x="3247" y="864"/>
            <a:chExt cx="1056" cy="1333"/>
          </a:xfrm>
        </p:grpSpPr>
        <p:sp>
          <p:nvSpPr>
            <p:cNvPr id="13" name="Rounded Rectangle 12"/>
            <p:cNvSpPr>
              <a:spLocks noChangeArrowheads="1"/>
            </p:cNvSpPr>
            <p:nvPr/>
          </p:nvSpPr>
          <p:spPr bwMode="auto">
            <a:xfrm rot="554166">
              <a:off x="3283" y="864"/>
              <a:ext cx="1020" cy="1333"/>
            </a:xfrm>
            <a:prstGeom prst="roundRect">
              <a:avLst>
                <a:gd name="adj" fmla="val 2514"/>
              </a:avLst>
            </a:prstGeom>
            <a:solidFill>
              <a:srgbClr val="F2F2F2"/>
            </a:solidFill>
            <a:ln w="9525" algn="ctr">
              <a:solidFill>
                <a:srgbClr val="D8DCDA"/>
              </a:solidFill>
              <a:round/>
              <a:headEnd/>
              <a:tailEnd/>
            </a:ln>
            <a:effectLst>
              <a:outerShdw blurRad="50800" dist="38100" dir="2700000" algn="tl"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endParaRPr lang="en-US" sz="2400" dirty="0">
                <a:latin typeface="Times" pitchFamily="18" charset="0"/>
              </a:endParaRPr>
            </a:p>
          </p:txBody>
        </p:sp>
        <p:sp>
          <p:nvSpPr>
            <p:cNvPr id="14" name="TextBox 37"/>
            <p:cNvSpPr txBox="1">
              <a:spLocks noChangeArrowheads="1"/>
            </p:cNvSpPr>
            <p:nvPr/>
          </p:nvSpPr>
          <p:spPr bwMode="auto">
            <a:xfrm rot="554166">
              <a:off x="3247" y="1855"/>
              <a:ext cx="938" cy="337"/>
            </a:xfrm>
            <a:prstGeom prst="rect">
              <a:avLst/>
            </a:prstGeom>
            <a:noFill/>
            <a:ln w="9525">
              <a:noFill/>
              <a:miter lim="800000"/>
              <a:headEnd/>
              <a:tailEnd/>
            </a:ln>
          </p:spPr>
          <p:txBody>
            <a:bodyPr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lnSpc>
                  <a:spcPct val="80000"/>
                </a:lnSpc>
              </a:pPr>
              <a:r>
                <a:rPr lang="en-US" sz="1700" b="1" i="1" dirty="0">
                  <a:solidFill>
                    <a:srgbClr val="7030A0"/>
                  </a:solidFill>
                  <a:latin typeface="Akbar"/>
                </a:rPr>
                <a:t>I Am a </a:t>
              </a:r>
              <a:br>
                <a:rPr lang="en-US" sz="1700" b="1" i="1" dirty="0">
                  <a:solidFill>
                    <a:srgbClr val="7030A0"/>
                  </a:solidFill>
                  <a:latin typeface="Akbar"/>
                </a:rPr>
              </a:br>
              <a:r>
                <a:rPr lang="en-US" sz="1700" b="1" i="1" dirty="0">
                  <a:solidFill>
                    <a:srgbClr val="7030A0"/>
                  </a:solidFill>
                  <a:latin typeface="Akbar"/>
                </a:rPr>
                <a:t>Sure Thing</a:t>
              </a:r>
            </a:p>
          </p:txBody>
        </p:sp>
        <p:sp>
          <p:nvSpPr>
            <p:cNvPr id="15" name="Rounded Rectangle 14"/>
            <p:cNvSpPr>
              <a:spLocks noChangeArrowheads="1"/>
            </p:cNvSpPr>
            <p:nvPr/>
          </p:nvSpPr>
          <p:spPr bwMode="auto">
            <a:xfrm rot="554166">
              <a:off x="3393" y="970"/>
              <a:ext cx="834" cy="912"/>
            </a:xfrm>
            <a:prstGeom prst="roundRect">
              <a:avLst>
                <a:gd name="adj" fmla="val 699"/>
              </a:avLst>
            </a:prstGeom>
            <a:blipFill dpi="0" rotWithShape="1">
              <a:blip r:embed="rId4" cstate="print"/>
              <a:srcRect/>
              <a:stretch>
                <a:fillRect/>
              </a:stretch>
            </a:blipFill>
            <a:ln w="9525" algn="ctr">
              <a:solidFill>
                <a:srgbClr val="808989"/>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endParaRPr lang="en-US" sz="2400" dirty="0">
                <a:latin typeface="Times" pitchFamily="18" charset="0"/>
              </a:endParaRPr>
            </a:p>
          </p:txBody>
        </p:sp>
      </p:grpSp>
      <p:grpSp>
        <p:nvGrpSpPr>
          <p:cNvPr id="6" name="Group 4"/>
          <p:cNvGrpSpPr>
            <a:grpSpLocks/>
          </p:cNvGrpSpPr>
          <p:nvPr/>
        </p:nvGrpSpPr>
        <p:grpSpPr bwMode="auto">
          <a:xfrm>
            <a:off x="4627248" y="4266413"/>
            <a:ext cx="1631950" cy="2125996"/>
            <a:chOff x="2190" y="2085"/>
            <a:chExt cx="1028" cy="1333"/>
          </a:xfrm>
        </p:grpSpPr>
        <p:sp>
          <p:nvSpPr>
            <p:cNvPr id="10" name="Rounded Rectangle 9"/>
            <p:cNvSpPr>
              <a:spLocks noChangeArrowheads="1"/>
            </p:cNvSpPr>
            <p:nvPr/>
          </p:nvSpPr>
          <p:spPr bwMode="auto">
            <a:xfrm rot="347102">
              <a:off x="2198" y="2085"/>
              <a:ext cx="1020" cy="1333"/>
            </a:xfrm>
            <a:prstGeom prst="roundRect">
              <a:avLst>
                <a:gd name="adj" fmla="val 2514"/>
              </a:avLst>
            </a:prstGeom>
            <a:solidFill>
              <a:srgbClr val="F2F2F2"/>
            </a:solidFill>
            <a:ln w="9525" algn="ctr">
              <a:solidFill>
                <a:srgbClr val="D8DCDA"/>
              </a:solidFill>
              <a:round/>
              <a:headEnd/>
              <a:tailEnd/>
            </a:ln>
            <a:effectLst>
              <a:outerShdw blurRad="50800" dist="38100" dir="2700000" algn="tl"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endParaRPr lang="en-US" sz="2400" dirty="0">
                <a:latin typeface="Times" pitchFamily="18" charset="0"/>
              </a:endParaRPr>
            </a:p>
          </p:txBody>
        </p:sp>
        <p:sp>
          <p:nvSpPr>
            <p:cNvPr id="11" name="Rounded Rectangle 10"/>
            <p:cNvSpPr>
              <a:spLocks noChangeArrowheads="1"/>
            </p:cNvSpPr>
            <p:nvPr/>
          </p:nvSpPr>
          <p:spPr bwMode="auto">
            <a:xfrm rot="347102">
              <a:off x="2301" y="2190"/>
              <a:ext cx="834" cy="912"/>
            </a:xfrm>
            <a:prstGeom prst="roundRect">
              <a:avLst>
                <a:gd name="adj" fmla="val 699"/>
              </a:avLst>
            </a:prstGeom>
            <a:blipFill dpi="0" rotWithShape="1">
              <a:blip r:embed="rId5" cstate="print"/>
              <a:srcRect/>
              <a:stretch>
                <a:fillRect/>
              </a:stretch>
            </a:blipFill>
            <a:ln w="9525" algn="ctr">
              <a:solidFill>
                <a:srgbClr val="808989"/>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endParaRPr lang="en-US" sz="2400" dirty="0">
                <a:latin typeface="Times" pitchFamily="18" charset="0"/>
              </a:endParaRPr>
            </a:p>
          </p:txBody>
        </p:sp>
        <p:sp>
          <p:nvSpPr>
            <p:cNvPr id="12" name="TextBox 42"/>
            <p:cNvSpPr txBox="1">
              <a:spLocks noChangeArrowheads="1"/>
            </p:cNvSpPr>
            <p:nvPr/>
          </p:nvSpPr>
          <p:spPr bwMode="auto">
            <a:xfrm rot="347102">
              <a:off x="2190" y="3095"/>
              <a:ext cx="938" cy="320"/>
            </a:xfrm>
            <a:prstGeom prst="rect">
              <a:avLst/>
            </a:prstGeom>
            <a:noFill/>
            <a:ln w="9525">
              <a:noFill/>
              <a:miter lim="800000"/>
              <a:headEnd/>
              <a:tailEnd/>
            </a:ln>
          </p:spPr>
          <p:txBody>
            <a:bodyPr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lnSpc>
                  <a:spcPct val="80000"/>
                </a:lnSpc>
              </a:pPr>
              <a:r>
                <a:rPr lang="en-US" sz="1700" b="1" i="1" dirty="0">
                  <a:solidFill>
                    <a:srgbClr val="7030A0"/>
                  </a:solidFill>
                  <a:latin typeface="Akbar"/>
                </a:rPr>
                <a:t>I Am a </a:t>
              </a:r>
              <a:br>
                <a:rPr lang="en-US" sz="1700" b="1" i="1" dirty="0">
                  <a:solidFill>
                    <a:srgbClr val="7030A0"/>
                  </a:solidFill>
                  <a:latin typeface="Akbar"/>
                </a:rPr>
              </a:br>
              <a:r>
                <a:rPr lang="en-US" sz="1700" b="1" i="1" dirty="0">
                  <a:solidFill>
                    <a:srgbClr val="7030A0"/>
                  </a:solidFill>
                  <a:latin typeface="Akbar"/>
                </a:rPr>
                <a:t>Lost Cause</a:t>
              </a:r>
            </a:p>
          </p:txBody>
        </p:sp>
      </p:grpSp>
      <p:grpSp>
        <p:nvGrpSpPr>
          <p:cNvPr id="19" name="Group 5"/>
          <p:cNvGrpSpPr>
            <a:grpSpLocks/>
          </p:cNvGrpSpPr>
          <p:nvPr/>
        </p:nvGrpSpPr>
        <p:grpSpPr bwMode="auto">
          <a:xfrm>
            <a:off x="4715492" y="1649072"/>
            <a:ext cx="1808163" cy="2031494"/>
            <a:chOff x="2176" y="873"/>
            <a:chExt cx="1139" cy="1332"/>
          </a:xfrm>
        </p:grpSpPr>
        <p:sp>
          <p:nvSpPr>
            <p:cNvPr id="7" name="Rounded Rectangle 6"/>
            <p:cNvSpPr>
              <a:spLocks noChangeArrowheads="1"/>
            </p:cNvSpPr>
            <p:nvPr/>
          </p:nvSpPr>
          <p:spPr bwMode="auto">
            <a:xfrm rot="-759226">
              <a:off x="2176" y="873"/>
              <a:ext cx="1019" cy="1332"/>
            </a:xfrm>
            <a:prstGeom prst="roundRect">
              <a:avLst>
                <a:gd name="adj" fmla="val 2514"/>
              </a:avLst>
            </a:prstGeom>
            <a:solidFill>
              <a:srgbClr val="F2F2F2"/>
            </a:solidFill>
            <a:ln w="9525" algn="ctr">
              <a:solidFill>
                <a:srgbClr val="D8DCDA"/>
              </a:solidFill>
              <a:round/>
              <a:headEnd/>
              <a:tailEnd/>
            </a:ln>
            <a:effectLst>
              <a:outerShdw blurRad="50800" dist="38100" dir="2700000" algn="tl" rotWithShape="0">
                <a:prstClr val="black">
                  <a:alpha val="40000"/>
                </a:prstClr>
              </a:outerShdw>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endParaRPr lang="en-US" sz="2400" dirty="0">
                <a:latin typeface="Times" pitchFamily="18" charset="0"/>
              </a:endParaRPr>
            </a:p>
          </p:txBody>
        </p:sp>
        <p:sp>
          <p:nvSpPr>
            <p:cNvPr id="8" name="Rounded Rectangle 7"/>
            <p:cNvSpPr>
              <a:spLocks noChangeArrowheads="1"/>
            </p:cNvSpPr>
            <p:nvPr/>
          </p:nvSpPr>
          <p:spPr bwMode="auto">
            <a:xfrm rot="20840774">
              <a:off x="2245" y="980"/>
              <a:ext cx="833" cy="912"/>
            </a:xfrm>
            <a:prstGeom prst="roundRect">
              <a:avLst>
                <a:gd name="adj" fmla="val 699"/>
              </a:avLst>
            </a:prstGeom>
            <a:blipFill dpi="0" rotWithShape="1">
              <a:blip r:embed="rId6" cstate="print"/>
              <a:srcRect/>
              <a:stretch>
                <a:fillRect/>
              </a:stretch>
            </a:blipFill>
            <a:ln w="9525" algn="ctr">
              <a:solidFill>
                <a:srgbClr val="808989"/>
              </a:solidFill>
              <a:round/>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0" hangingPunct="0">
                <a:defRPr/>
              </a:pPr>
              <a:endParaRPr lang="en-US" sz="2400" dirty="0">
                <a:latin typeface="Times" pitchFamily="18" charset="0"/>
              </a:endParaRPr>
            </a:p>
          </p:txBody>
        </p:sp>
        <p:sp>
          <p:nvSpPr>
            <p:cNvPr id="9" name="TextBox 46"/>
            <p:cNvSpPr txBox="1">
              <a:spLocks noChangeArrowheads="1"/>
            </p:cNvSpPr>
            <p:nvPr/>
          </p:nvSpPr>
          <p:spPr bwMode="auto">
            <a:xfrm rot="20840774">
              <a:off x="2255" y="1862"/>
              <a:ext cx="1060" cy="343"/>
            </a:xfrm>
            <a:prstGeom prst="rect">
              <a:avLst/>
            </a:prstGeom>
            <a:noFill/>
            <a:ln w="9525">
              <a:noFill/>
              <a:miter lim="800000"/>
              <a:headEnd/>
              <a:tailEnd/>
            </a:ln>
          </p:spPr>
          <p:txBody>
            <a:bodyPr anchor="ct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lnSpc>
                  <a:spcPct val="80000"/>
                </a:lnSpc>
              </a:pPr>
              <a:r>
                <a:rPr lang="en-US" sz="1700" b="1" i="1" dirty="0">
                  <a:solidFill>
                    <a:srgbClr val="7030A0"/>
                  </a:solidFill>
                  <a:latin typeface="Akbar"/>
                </a:rPr>
                <a:t>I Am</a:t>
              </a:r>
              <a:br>
                <a:rPr lang="en-US" sz="1700" b="1" i="1" dirty="0">
                  <a:solidFill>
                    <a:srgbClr val="7030A0"/>
                  </a:solidFill>
                  <a:latin typeface="Akbar"/>
                </a:rPr>
              </a:br>
              <a:r>
                <a:rPr lang="en-US" sz="1700" b="1" i="1" dirty="0">
                  <a:solidFill>
                    <a:srgbClr val="7030A0"/>
                  </a:solidFill>
                  <a:latin typeface="Akbar"/>
                </a:rPr>
                <a:t>Persuadable</a:t>
              </a:r>
              <a:r>
                <a:rPr lang="en-US" b="1" i="1" dirty="0">
                  <a:solidFill>
                    <a:srgbClr val="7030A0"/>
                  </a:solidFill>
                  <a:latin typeface="Akbar"/>
                </a:rPr>
                <a:t>!</a:t>
              </a:r>
            </a:p>
          </p:txBody>
        </p:sp>
      </p:grpSp>
      <p:grpSp>
        <p:nvGrpSpPr>
          <p:cNvPr id="20" name="Group 34"/>
          <p:cNvGrpSpPr/>
          <p:nvPr/>
        </p:nvGrpSpPr>
        <p:grpSpPr>
          <a:xfrm>
            <a:off x="1800305" y="3698052"/>
            <a:ext cx="7880983" cy="584775"/>
            <a:chOff x="-38483" y="3812351"/>
            <a:chExt cx="7880983" cy="584775"/>
          </a:xfrm>
        </p:grpSpPr>
        <p:cxnSp>
          <p:nvCxnSpPr>
            <p:cNvPr id="22" name="Straight Arrow Connector 21"/>
            <p:cNvCxnSpPr/>
            <p:nvPr/>
          </p:nvCxnSpPr>
          <p:spPr>
            <a:xfrm>
              <a:off x="2610427" y="4099165"/>
              <a:ext cx="4646645" cy="0"/>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Rectangle 8"/>
            <p:cNvSpPr>
              <a:spLocks/>
            </p:cNvSpPr>
            <p:nvPr/>
          </p:nvSpPr>
          <p:spPr bwMode="auto">
            <a:xfrm>
              <a:off x="7279845" y="3902315"/>
              <a:ext cx="562655" cy="384721"/>
            </a:xfrm>
            <a:prstGeom prst="rect">
              <a:avLst/>
            </a:prstGeom>
            <a:noFill/>
            <a:ln w="9525">
              <a:noFill/>
              <a:miter lim="800000"/>
              <a:headEnd/>
              <a:tailEnd/>
            </a:ln>
          </p:spPr>
          <p:txBody>
            <a:bodyPr wrap="none" lIns="38100" tIns="38100" rIns="38100" bIns="38100">
              <a:spAutoFit/>
            </a:bodyPr>
            <a:lstStyle/>
            <a:p>
              <a:r>
                <a:rPr lang="en-US" sz="2000" dirty="0">
                  <a:solidFill>
                    <a:schemeClr val="tx1">
                      <a:lumMod val="50000"/>
                      <a:lumOff val="50000"/>
                    </a:schemeClr>
                  </a:solidFill>
                  <a:cs typeface="Arial" charset="0"/>
                  <a:sym typeface="Arial" charset="0"/>
                </a:rPr>
                <a:t>Stay</a:t>
              </a:r>
            </a:p>
          </p:txBody>
        </p:sp>
        <p:sp>
          <p:nvSpPr>
            <p:cNvPr id="32" name="Rectangle 9"/>
            <p:cNvSpPr>
              <a:spLocks/>
            </p:cNvSpPr>
            <p:nvPr/>
          </p:nvSpPr>
          <p:spPr bwMode="auto">
            <a:xfrm>
              <a:off x="1804734" y="3904796"/>
              <a:ext cx="748603" cy="384721"/>
            </a:xfrm>
            <a:prstGeom prst="rect">
              <a:avLst/>
            </a:prstGeom>
            <a:noFill/>
            <a:ln w="9525">
              <a:noFill/>
              <a:miter lim="800000"/>
              <a:headEnd/>
              <a:tailEnd/>
            </a:ln>
          </p:spPr>
          <p:txBody>
            <a:bodyPr wrap="none" lIns="38100" tIns="38100" rIns="38100" bIns="38100">
              <a:spAutoFit/>
            </a:bodyPr>
            <a:lstStyle/>
            <a:p>
              <a:r>
                <a:rPr lang="en-US" sz="2000" dirty="0">
                  <a:solidFill>
                    <a:schemeClr val="tx1">
                      <a:lumMod val="50000"/>
                      <a:lumOff val="50000"/>
                    </a:schemeClr>
                  </a:solidFill>
                  <a:cs typeface="Arial" charset="0"/>
                  <a:sym typeface="Arial" charset="0"/>
                </a:rPr>
                <a:t>Churn</a:t>
              </a:r>
            </a:p>
          </p:txBody>
        </p:sp>
        <p:sp>
          <p:nvSpPr>
            <p:cNvPr id="33" name="TextBox 32"/>
            <p:cNvSpPr txBox="1"/>
            <p:nvPr/>
          </p:nvSpPr>
          <p:spPr>
            <a:xfrm>
              <a:off x="-38483" y="3812351"/>
              <a:ext cx="2041852" cy="584775"/>
            </a:xfrm>
            <a:prstGeom prst="rect">
              <a:avLst/>
            </a:prstGeom>
            <a:noFill/>
          </p:spPr>
          <p:txBody>
            <a:bodyPr wrap="square" rtlCol="0">
              <a:spAutoFit/>
            </a:bodyPr>
            <a:lstStyle/>
            <a:p>
              <a:r>
                <a:rPr lang="en-US" sz="1600" dirty="0">
                  <a:solidFill>
                    <a:schemeClr val="tx2">
                      <a:lumMod val="75000"/>
                    </a:schemeClr>
                  </a:solidFill>
                </a:rPr>
                <a:t>If we </a:t>
              </a:r>
              <a:r>
                <a:rPr lang="en-US" sz="1600" b="1" dirty="0">
                  <a:solidFill>
                    <a:schemeClr val="tx2">
                      <a:lumMod val="75000"/>
                    </a:schemeClr>
                  </a:solidFill>
                </a:rPr>
                <a:t>do nothing,</a:t>
              </a:r>
              <a:br>
                <a:rPr lang="en-US" sz="1600" dirty="0">
                  <a:solidFill>
                    <a:schemeClr val="tx2">
                      <a:lumMod val="75000"/>
                    </a:schemeClr>
                  </a:solidFill>
                </a:rPr>
              </a:br>
              <a:r>
                <a:rPr lang="en-US" sz="1600" dirty="0">
                  <a:solidFill>
                    <a:schemeClr val="tx2">
                      <a:lumMod val="75000"/>
                    </a:schemeClr>
                  </a:solidFill>
                </a:rPr>
                <a:t>the customer will:</a:t>
              </a:r>
            </a:p>
          </p:txBody>
        </p:sp>
      </p:grpSp>
      <p:grpSp>
        <p:nvGrpSpPr>
          <p:cNvPr id="21" name="Group 38"/>
          <p:cNvGrpSpPr/>
          <p:nvPr/>
        </p:nvGrpSpPr>
        <p:grpSpPr>
          <a:xfrm>
            <a:off x="4536924" y="828099"/>
            <a:ext cx="3809538" cy="5839661"/>
            <a:chOff x="2420350" y="731285"/>
            <a:chExt cx="3809538" cy="5839661"/>
          </a:xfrm>
        </p:grpSpPr>
        <p:sp>
          <p:nvSpPr>
            <p:cNvPr id="24" name="Rectangle 9"/>
            <p:cNvSpPr>
              <a:spLocks/>
            </p:cNvSpPr>
            <p:nvPr/>
          </p:nvSpPr>
          <p:spPr bwMode="auto">
            <a:xfrm>
              <a:off x="4239567" y="6186225"/>
              <a:ext cx="748603" cy="384721"/>
            </a:xfrm>
            <a:prstGeom prst="rect">
              <a:avLst/>
            </a:prstGeom>
            <a:noFill/>
            <a:ln w="9525">
              <a:noFill/>
              <a:miter lim="800000"/>
              <a:headEnd/>
              <a:tailEnd/>
            </a:ln>
          </p:spPr>
          <p:txBody>
            <a:bodyPr wrap="none" lIns="38100" tIns="38100" rIns="38100" bIns="38100">
              <a:spAutoFit/>
            </a:bodyPr>
            <a:lstStyle/>
            <a:p>
              <a:r>
                <a:rPr lang="en-US" sz="2000" dirty="0">
                  <a:solidFill>
                    <a:schemeClr val="tx1">
                      <a:lumMod val="50000"/>
                      <a:lumOff val="50000"/>
                    </a:schemeClr>
                  </a:solidFill>
                  <a:cs typeface="Arial" charset="0"/>
                  <a:sym typeface="Arial" charset="0"/>
                </a:rPr>
                <a:t>Churn</a:t>
              </a:r>
            </a:p>
          </p:txBody>
        </p:sp>
        <p:cxnSp>
          <p:nvCxnSpPr>
            <p:cNvPr id="25" name="Straight Arrow Connector 24"/>
            <p:cNvCxnSpPr/>
            <p:nvPr/>
          </p:nvCxnSpPr>
          <p:spPr>
            <a:xfrm flipV="1">
              <a:off x="4655965" y="1755571"/>
              <a:ext cx="0" cy="4430655"/>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Rectangle 8"/>
            <p:cNvSpPr>
              <a:spLocks/>
            </p:cNvSpPr>
            <p:nvPr/>
          </p:nvSpPr>
          <p:spPr bwMode="auto">
            <a:xfrm>
              <a:off x="4340999" y="1375287"/>
              <a:ext cx="562655" cy="384721"/>
            </a:xfrm>
            <a:prstGeom prst="rect">
              <a:avLst/>
            </a:prstGeom>
            <a:noFill/>
            <a:ln w="9525">
              <a:noFill/>
              <a:miter lim="800000"/>
              <a:headEnd/>
              <a:tailEnd/>
            </a:ln>
          </p:spPr>
          <p:txBody>
            <a:bodyPr wrap="none" lIns="38100" tIns="38100" rIns="38100" bIns="38100">
              <a:spAutoFit/>
            </a:bodyPr>
            <a:lstStyle/>
            <a:p>
              <a:r>
                <a:rPr lang="en-US" sz="2000" dirty="0">
                  <a:solidFill>
                    <a:schemeClr val="tx1">
                      <a:lumMod val="50000"/>
                      <a:lumOff val="50000"/>
                    </a:schemeClr>
                  </a:solidFill>
                  <a:cs typeface="Arial" charset="0"/>
                  <a:sym typeface="Arial" charset="0"/>
                </a:rPr>
                <a:t>Stay</a:t>
              </a:r>
            </a:p>
          </p:txBody>
        </p:sp>
        <p:sp>
          <p:nvSpPr>
            <p:cNvPr id="34" name="TextBox 33"/>
            <p:cNvSpPr txBox="1"/>
            <p:nvPr/>
          </p:nvSpPr>
          <p:spPr>
            <a:xfrm>
              <a:off x="2420350" y="731285"/>
              <a:ext cx="3809538" cy="338554"/>
            </a:xfrm>
            <a:prstGeom prst="rect">
              <a:avLst/>
            </a:prstGeom>
            <a:noFill/>
          </p:spPr>
          <p:txBody>
            <a:bodyPr wrap="square" rtlCol="0">
              <a:spAutoFit/>
            </a:bodyPr>
            <a:lstStyle/>
            <a:p>
              <a:pPr algn="ctr"/>
              <a:r>
                <a:rPr lang="en-US" sz="1600" b="1" dirty="0">
                  <a:solidFill>
                    <a:schemeClr val="tx2">
                      <a:lumMod val="90000"/>
                    </a:schemeClr>
                  </a:solidFill>
                </a:rPr>
                <a:t>If we target, the customer will:</a:t>
              </a:r>
            </a:p>
          </p:txBody>
        </p:sp>
      </p:grpSp>
      <p:sp>
        <p:nvSpPr>
          <p:cNvPr id="35" name="Rectangle 10"/>
          <p:cNvSpPr>
            <a:spLocks noChangeArrowheads="1"/>
          </p:cNvSpPr>
          <p:nvPr/>
        </p:nvSpPr>
        <p:spPr bwMode="auto">
          <a:xfrm>
            <a:off x="613818" y="6144539"/>
            <a:ext cx="1804340" cy="461665"/>
          </a:xfrm>
          <a:prstGeom prst="rect">
            <a:avLst/>
          </a:prstGeom>
          <a:noFill/>
          <a:ln w="9525" algn="ctr">
            <a:noFill/>
            <a:miter lim="800000"/>
            <a:headEnd/>
            <a:tailEnd/>
          </a:ln>
        </p:spPr>
        <p:txBody>
          <a:bodyPr wrap="square" lIns="0" tIns="91440" bIns="91440" anchor="b">
            <a:spAutoFit/>
          </a:bodyPr>
          <a:lstStyle/>
          <a:p>
            <a:pPr>
              <a:defRPr/>
            </a:pPr>
            <a:r>
              <a:rPr lang="en-US" sz="900" kern="0" dirty="0">
                <a:solidFill>
                  <a:sysClr val="windowText" lastClr="000000"/>
                </a:solidFill>
              </a:rPr>
              <a:t>Copyright Pitney Bowes Software</a:t>
            </a:r>
          </a:p>
          <a:p>
            <a:pPr>
              <a:defRPr/>
            </a:pPr>
            <a:r>
              <a:rPr lang="en-US" sz="900" kern="0" dirty="0">
                <a:solidFill>
                  <a:sysClr val="windowText" lastClr="000000"/>
                </a:solidFill>
              </a:rPr>
              <a:t>Garner, Herschel</a:t>
            </a:r>
          </a:p>
        </p:txBody>
      </p:sp>
      <p:sp>
        <p:nvSpPr>
          <p:cNvPr id="26" name="TextBox 25">
            <a:extLst>
              <a:ext uri="{FF2B5EF4-FFF2-40B4-BE49-F238E27FC236}">
                <a16:creationId xmlns:a16="http://schemas.microsoft.com/office/drawing/2014/main" id="{08381EC9-539D-4CF2-9393-D72DE7B5344C}"/>
              </a:ext>
            </a:extLst>
          </p:cNvPr>
          <p:cNvSpPr txBox="1"/>
          <p:nvPr/>
        </p:nvSpPr>
        <p:spPr>
          <a:xfrm>
            <a:off x="268541" y="5112622"/>
            <a:ext cx="2201571" cy="646331"/>
          </a:xfrm>
          <a:prstGeom prst="rect">
            <a:avLst/>
          </a:prstGeom>
          <a:noFill/>
        </p:spPr>
        <p:txBody>
          <a:bodyPr wrap="square" rtlCol="0">
            <a:spAutoFit/>
          </a:bodyPr>
          <a:lstStyle/>
          <a:p>
            <a:r>
              <a:rPr lang="en-US" dirty="0"/>
              <a:t>Managerial implications?</a:t>
            </a:r>
          </a:p>
        </p:txBody>
      </p:sp>
    </p:spTree>
    <p:extLst>
      <p:ext uri="{BB962C8B-B14F-4D97-AF65-F5344CB8AC3E}">
        <p14:creationId xmlns:p14="http://schemas.microsoft.com/office/powerpoint/2010/main" val="1359950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out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0" presetClass="entr" presetSubtype="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Custom 4">
      <a:dk1>
        <a:srgbClr val="000000"/>
      </a:dk1>
      <a:lt1>
        <a:srgbClr val="FFFFFF"/>
      </a:lt1>
      <a:dk2>
        <a:srgbClr val="000000"/>
      </a:dk2>
      <a:lt2>
        <a:srgbClr val="808080"/>
      </a:lt2>
      <a:accent1>
        <a:srgbClr val="006600"/>
      </a:accent1>
      <a:accent2>
        <a:srgbClr val="CCCCFF"/>
      </a:accent2>
      <a:accent3>
        <a:srgbClr val="FFFFFF"/>
      </a:accent3>
      <a:accent4>
        <a:srgbClr val="000000"/>
      </a:accent4>
      <a:accent5>
        <a:srgbClr val="2BCB05"/>
      </a:accent5>
      <a:accent6>
        <a:srgbClr val="B9B9E7"/>
      </a:accent6>
      <a:hlink>
        <a:srgbClr val="5400B3"/>
      </a:hlink>
      <a:folHlink>
        <a:srgbClr val="AF67F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360</TotalTime>
  <Words>602</Words>
  <Application>Microsoft Office PowerPoint</Application>
  <PresentationFormat>Widescreen</PresentationFormat>
  <Paragraphs>98</Paragraphs>
  <Slides>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Akbar</vt:lpstr>
      <vt:lpstr>Arial</vt:lpstr>
      <vt:lpstr>Calibri</vt:lpstr>
      <vt:lpstr>Tahoma</vt:lpstr>
      <vt:lpstr>Times</vt:lpstr>
      <vt:lpstr>Times New Roman</vt:lpstr>
      <vt:lpstr>Trebuchet MS</vt:lpstr>
      <vt:lpstr>Wingdings 3</vt:lpstr>
      <vt:lpstr>Facet</vt:lpstr>
      <vt:lpstr>Data Mining Applications Revisited</vt:lpstr>
      <vt:lpstr>Important: Business Case for Business Intelligence</vt:lpstr>
      <vt:lpstr>Data Mining (Recall)</vt:lpstr>
      <vt:lpstr>Figure 12-25  Convergence of Disciplines for Data Mining</vt:lpstr>
      <vt:lpstr>Important: Knowledge Production</vt:lpstr>
      <vt:lpstr>Data Mining: Applications</vt:lpstr>
      <vt:lpstr>Example: Predictive analytics (Herschel)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Revisit</dc:title>
  <dc:creator>My Info Rogers</dc:creator>
  <cp:lastModifiedBy>Veda C Storey</cp:lastModifiedBy>
  <cp:revision>4</cp:revision>
  <dcterms:created xsi:type="dcterms:W3CDTF">2017-11-13T01:46:58Z</dcterms:created>
  <dcterms:modified xsi:type="dcterms:W3CDTF">2024-01-31T17:42:15Z</dcterms:modified>
</cp:coreProperties>
</file>