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1D70-7CD2-8737-9E87-5427FC70F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AAC9C-42DB-13BA-B67B-CBD9FDF4D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7ADB-C47B-E056-4C5D-DA9A47B8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D86F-7038-DDEB-7234-E80A69B5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0C8F-16AA-1ADF-18BF-6A91CA64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9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6C15-61DD-1080-2C6F-9A213844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D964A-9C11-1647-B0E8-2B0AB03FE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2AB56-4D87-FEDE-B1DF-253C8751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F77F4-3D40-8422-164C-BFF18538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B156-43B7-9AEB-0AAE-AECD6A2B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3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2AC0C-350D-4EA7-66C2-97BD1375B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B1ADD-3B90-7A86-A277-C131CC7D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7096A-63F8-7A11-6E3B-61C39D40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72F1-AC61-0721-42C0-553C13BA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40AF-AA32-A57B-4A25-BAE0F5B1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6CCB-0CB4-380B-FE3E-4FAA516D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B92C-A4BD-73E9-3783-67A98E1F1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5468-BD22-0D3D-6FD9-1578AFBD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64F0-3216-DEA5-1093-689AB51A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9AB03-5B88-4CEF-8FF3-0615010C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7D1E-CFD4-F21C-FEE9-F05CB551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9DBC0-4E67-3E0A-CD52-DD4D6B81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3D4D-0AD8-6A93-0F64-50A8DEF7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7B3C-43F8-C0B3-9E84-4E428DB3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D109-F7F5-3392-5CB0-3FF4E13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30F6-BFD4-7476-E980-2C4B8E92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A33C-91DE-C144-6E26-0BFC6C0F2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8889A-5F4F-1E37-D163-FD6B733C5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9368F-6B74-F0EF-C84C-5830334C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6D7A2-B5D2-8BC8-FD52-94C57BA5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324D3-9AF7-F44B-1A30-6EFEA902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871B-E2B0-75F5-ED08-3A32DA7E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55620-9F1C-2096-0768-02D7DE49E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808E-FB58-0F25-060F-200316303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614CE-F8AC-8E01-1155-CF10DBFFA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A885D-AB21-962B-E69A-D8340334C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1E5DD-40E0-69B8-0B81-C022B34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D66E3-9294-0FC7-CA98-DA8A1722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B4ECB-FB12-C91E-AE53-9162EB1E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06CC-7F21-3559-D95D-ED71FDEB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21BF4-6B25-D550-1767-7E055E64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37DB1-93B2-943C-3F27-6661D0A0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D4923-3504-A09D-A892-2CBAA0F3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0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D5807-94BF-5CEA-4630-C8625BED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9EB99-DA80-F7A9-8364-D1DC65C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EA44A-62EF-8C95-9AB6-A9F23E37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D8AC-226B-8F18-0F30-69B5FDD6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501EA-2128-6798-C5D3-B8BE5CF4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99835-8D00-2B33-3627-9234B9458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25D1-FD35-05DB-36A9-3B3B299A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9BA40-5C10-5189-9DAA-F259AA8E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F47D4-190A-68B4-242C-7F314028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AFA4-E995-EB65-C338-099316FB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2F296-E5E3-82F0-403D-C45C855E7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E44D9-8867-DE6D-C013-9EAB7B2BE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5D684-2356-00F2-46DE-EF515142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31EE3-EEBA-C728-0F39-FBAAFCC7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926B-C046-B520-F005-B41F46B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17BD-33C2-731E-2A63-FE8A53F9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44987-38E4-BE10-9E5C-2AF764F8A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3A1-8324-2FC2-A8D1-5E09A4BBE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EEE6-EDC1-4E84-8151-DF9807F3CEE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ACACE-E570-478D-2042-86F9CB177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C267-E93F-ABDD-DF75-DF924B0E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F121-17EA-496F-8C35-2EC69B6C3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7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72515-0EDA-C133-65FF-9C1A41C0E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Chef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C8123-3513-F740-026F-C92E1E104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66409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07A9-E006-4C42-9FEA-11466770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6" y="67146"/>
            <a:ext cx="10515600" cy="659002"/>
          </a:xfrm>
        </p:spPr>
        <p:txBody>
          <a:bodyPr>
            <a:normAutofit/>
          </a:bodyPr>
          <a:lstStyle/>
          <a:p>
            <a:r>
              <a:rPr lang="en-US" sz="4000" dirty="0"/>
              <a:t>Chef specialty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E7C3-07C2-4249-96DC-57C608D4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5" y="726148"/>
            <a:ext cx="11536070" cy="575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Suppose you want to keep track of chefs who specialize in different types of dishes as well as their expertise level and the kitchens where they trained.</a:t>
            </a:r>
          </a:p>
          <a:p>
            <a:pPr marL="0" indent="0">
              <a:buNone/>
            </a:pPr>
            <a:r>
              <a:rPr lang="en-US" sz="1800" dirty="0"/>
              <a:t>The relational model consists of the following relations.</a:t>
            </a:r>
          </a:p>
          <a:p>
            <a:pPr marL="0" indent="0">
              <a:buNone/>
            </a:pPr>
            <a:r>
              <a:rPr lang="en-US" sz="1800" dirty="0"/>
              <a:t>Dish:       (</a:t>
            </a:r>
            <a:r>
              <a:rPr lang="en-US" sz="1800" u="sng" dirty="0" err="1"/>
              <a:t>DishName</a:t>
            </a:r>
            <a:r>
              <a:rPr lang="en-US" sz="1800" dirty="0"/>
              <a:t>, description, </a:t>
            </a:r>
            <a:r>
              <a:rPr lang="en-US" sz="1800" dirty="0" err="1"/>
              <a:t>cuisine_type</a:t>
            </a:r>
            <a:r>
              <a:rPr lang="en-US" sz="1800" dirty="0"/>
              <a:t>, #ingredients)</a:t>
            </a:r>
          </a:p>
          <a:p>
            <a:pPr marL="0" indent="0">
              <a:buNone/>
            </a:pPr>
            <a:r>
              <a:rPr lang="en-US" sz="1800" dirty="0"/>
              <a:t>Chef:       (</a:t>
            </a:r>
            <a:r>
              <a:rPr lang="en-US" sz="1800" u="sng" dirty="0"/>
              <a:t>Emp#</a:t>
            </a:r>
            <a:r>
              <a:rPr lang="en-US" sz="1800" dirty="0"/>
              <a:t>, name, email, </a:t>
            </a:r>
            <a:r>
              <a:rPr lang="en-US" sz="1800" dirty="0" err="1"/>
              <a:t>cullineryschool_graduated</a:t>
            </a:r>
            <a:r>
              <a:rPr lang="en-US" sz="1800" dirty="0"/>
              <a:t>, </a:t>
            </a:r>
            <a:r>
              <a:rPr lang="en-US" sz="1800" dirty="0" err="1"/>
              <a:t>year_graduated</a:t>
            </a:r>
            <a:r>
              <a:rPr lang="en-US" sz="1800" dirty="0"/>
              <a:t>, specialty)</a:t>
            </a:r>
          </a:p>
          <a:p>
            <a:pPr marL="0" indent="0">
              <a:buNone/>
            </a:pPr>
            <a:r>
              <a:rPr lang="en-US" sz="1800" dirty="0"/>
              <a:t>Creates:  (</a:t>
            </a:r>
            <a:r>
              <a:rPr lang="en-US" sz="1800" u="sng" dirty="0" err="1"/>
              <a:t>DishName</a:t>
            </a:r>
            <a:r>
              <a:rPr lang="en-US" sz="1800" dirty="0"/>
              <a:t>, </a:t>
            </a:r>
            <a:r>
              <a:rPr lang="en-US" sz="1800" u="sng" dirty="0"/>
              <a:t>Emp#</a:t>
            </a:r>
            <a:r>
              <a:rPr lang="en-US" sz="1800" dirty="0"/>
              <a:t>, </a:t>
            </a:r>
            <a:r>
              <a:rPr lang="en-US" sz="1800" dirty="0" err="1"/>
              <a:t>expertiselevel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Suppose you want to know something about the number chefs who graduated in a certain year who had acquired a ‘master’ level of expertise in a certain dish. </a:t>
            </a:r>
          </a:p>
          <a:p>
            <a:pPr marL="457200" indent="-457200">
              <a:buAutoNum type="alphaLcParenR"/>
            </a:pPr>
            <a:r>
              <a:rPr lang="en-US" sz="1800" dirty="0"/>
              <a:t>Formulate the query.</a:t>
            </a:r>
          </a:p>
          <a:p>
            <a:pPr marL="457200" indent="-457200">
              <a:buAutoNum type="alphaLcParenR"/>
            </a:pPr>
            <a:r>
              <a:rPr lang="en-US" sz="1800" dirty="0"/>
              <a:t>Write the query.</a:t>
            </a:r>
          </a:p>
          <a:p>
            <a:pPr marL="457200" indent="-457200">
              <a:buAutoNum type="alphaLcParenR"/>
            </a:pPr>
            <a:r>
              <a:rPr lang="en-US" sz="1800" dirty="0"/>
              <a:t>Provide sample output.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1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07A9-E006-4C42-9FEA-11466770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6" y="67146"/>
            <a:ext cx="10515600" cy="659002"/>
          </a:xfrm>
        </p:spPr>
        <p:txBody>
          <a:bodyPr>
            <a:normAutofit/>
          </a:bodyPr>
          <a:lstStyle/>
          <a:p>
            <a:r>
              <a:rPr lang="en-US" sz="4000" dirty="0"/>
              <a:t>Chef specialty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E7C3-07C2-4249-96DC-57C608D4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5" y="726148"/>
            <a:ext cx="11536070" cy="57547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Suppose you want to keep track of chefs who specialize in different types of dishes as well as their expertise level and the kitchens where they trained.</a:t>
            </a:r>
          </a:p>
          <a:p>
            <a:pPr marL="0" indent="0">
              <a:buNone/>
            </a:pPr>
            <a:r>
              <a:rPr lang="en-US" sz="1800" dirty="0"/>
              <a:t>The relational model consists of the following relations.</a:t>
            </a:r>
          </a:p>
          <a:p>
            <a:pPr marL="0" indent="0">
              <a:buNone/>
            </a:pPr>
            <a:r>
              <a:rPr lang="en-US" sz="1800" dirty="0"/>
              <a:t>Dish:       (</a:t>
            </a:r>
            <a:r>
              <a:rPr lang="en-US" sz="1800" u="sng" dirty="0" err="1"/>
              <a:t>DishName</a:t>
            </a:r>
            <a:r>
              <a:rPr lang="en-US" sz="1800" dirty="0"/>
              <a:t>, description, </a:t>
            </a:r>
            <a:r>
              <a:rPr lang="en-US" sz="1800" dirty="0" err="1"/>
              <a:t>cuisine_type</a:t>
            </a:r>
            <a:r>
              <a:rPr lang="en-US" sz="1800" dirty="0"/>
              <a:t>, #ingredients)</a:t>
            </a:r>
          </a:p>
          <a:p>
            <a:pPr marL="0" indent="0">
              <a:buNone/>
            </a:pPr>
            <a:r>
              <a:rPr lang="en-US" sz="1800" dirty="0"/>
              <a:t>Chef:       (</a:t>
            </a:r>
            <a:r>
              <a:rPr lang="en-US" sz="1800" u="sng" dirty="0"/>
              <a:t>Emp#</a:t>
            </a:r>
            <a:r>
              <a:rPr lang="en-US" sz="1800" dirty="0"/>
              <a:t>, name, email, </a:t>
            </a:r>
            <a:r>
              <a:rPr lang="en-US" sz="1800" dirty="0" err="1"/>
              <a:t>cullineryschool_graduated</a:t>
            </a:r>
            <a:r>
              <a:rPr lang="en-US" sz="1800" dirty="0"/>
              <a:t>, </a:t>
            </a:r>
            <a:r>
              <a:rPr lang="en-US" sz="1800" dirty="0" err="1"/>
              <a:t>year_graduated</a:t>
            </a:r>
            <a:r>
              <a:rPr lang="en-US" sz="1800" dirty="0"/>
              <a:t>, specialty)</a:t>
            </a:r>
          </a:p>
          <a:p>
            <a:pPr marL="0" indent="0">
              <a:buNone/>
            </a:pPr>
            <a:r>
              <a:rPr lang="en-US" sz="1800" dirty="0"/>
              <a:t>Creates:  (</a:t>
            </a:r>
            <a:r>
              <a:rPr lang="en-US" sz="1800" u="sng" dirty="0" err="1"/>
              <a:t>DishName</a:t>
            </a:r>
            <a:r>
              <a:rPr lang="en-US" sz="1800" dirty="0"/>
              <a:t>, </a:t>
            </a:r>
            <a:r>
              <a:rPr lang="en-US" sz="1800" u="sng" dirty="0"/>
              <a:t>Emp#</a:t>
            </a:r>
            <a:r>
              <a:rPr lang="en-US" sz="1800" dirty="0"/>
              <a:t>, </a:t>
            </a:r>
            <a:r>
              <a:rPr lang="en-US" sz="1800" dirty="0" err="1"/>
              <a:t>expertiselevel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Suppose you want to know something about the number chefs who graduated in a certain year who had acquired a ‘master’ level of expertise in a certain dish. </a:t>
            </a:r>
          </a:p>
          <a:p>
            <a:pPr marL="457200" indent="-457200">
              <a:buAutoNum type="alphaLcParenR"/>
            </a:pPr>
            <a:r>
              <a:rPr lang="en-US" sz="1800" dirty="0"/>
              <a:t>Formulate the query.</a:t>
            </a:r>
          </a:p>
          <a:p>
            <a:pPr marL="457200" lvl="1" indent="0">
              <a:buNone/>
            </a:pPr>
            <a:r>
              <a:rPr lang="en-US" sz="1500" dirty="0"/>
              <a:t>“How many chefs who graduated in 2022 attained an </a:t>
            </a:r>
            <a:r>
              <a:rPr lang="en-US" sz="1500" dirty="0" err="1"/>
              <a:t>expertiselevel</a:t>
            </a:r>
            <a:r>
              <a:rPr lang="en-US" sz="1500" dirty="0"/>
              <a:t> of ‘master’ in Italian pasta?</a:t>
            </a:r>
          </a:p>
          <a:p>
            <a:pPr marL="457200" indent="-457200">
              <a:buAutoNum type="alphaLcParenR"/>
            </a:pPr>
            <a:r>
              <a:rPr lang="en-US" sz="1800" dirty="0"/>
              <a:t>Write the query.</a:t>
            </a:r>
          </a:p>
          <a:p>
            <a:pPr marL="457200" lvl="1" indent="0">
              <a:buNone/>
            </a:pPr>
            <a:r>
              <a:rPr lang="en-US" sz="1500" dirty="0"/>
              <a:t>Select count(Emp#) as </a:t>
            </a:r>
            <a:r>
              <a:rPr lang="en-US" sz="1500" dirty="0" err="1"/>
              <a:t>NumberOfChefs</a:t>
            </a: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From dish, chef, creates</a:t>
            </a:r>
          </a:p>
          <a:p>
            <a:pPr marL="457200" lvl="1" indent="0">
              <a:buNone/>
            </a:pPr>
            <a:r>
              <a:rPr lang="en-US" sz="1500" dirty="0"/>
              <a:t>Where </a:t>
            </a:r>
            <a:r>
              <a:rPr lang="en-US" sz="1500" dirty="0" err="1"/>
              <a:t>expertiselevel</a:t>
            </a:r>
            <a:r>
              <a:rPr lang="en-US" sz="1500" dirty="0"/>
              <a:t>=‘master’</a:t>
            </a:r>
          </a:p>
          <a:p>
            <a:pPr marL="457200" lvl="1" indent="0">
              <a:buNone/>
            </a:pPr>
            <a:r>
              <a:rPr lang="en-US" sz="1500" dirty="0"/>
              <a:t>And </a:t>
            </a:r>
            <a:r>
              <a:rPr lang="en-US" sz="1500" dirty="0" err="1"/>
              <a:t>Creates.DishName</a:t>
            </a:r>
            <a:r>
              <a:rPr lang="en-US" sz="1500" dirty="0"/>
              <a:t> = </a:t>
            </a:r>
            <a:r>
              <a:rPr lang="en-US" sz="1500" dirty="0" err="1"/>
              <a:t>Dish.DishName</a:t>
            </a: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And </a:t>
            </a:r>
            <a:r>
              <a:rPr lang="en-US" sz="1500" dirty="0" err="1"/>
              <a:t>Creates.Emp</a:t>
            </a:r>
            <a:r>
              <a:rPr lang="en-US" sz="1500" dirty="0"/>
              <a:t>#=Chef.Emp#</a:t>
            </a:r>
          </a:p>
          <a:p>
            <a:pPr marL="457200" lvl="1" indent="0">
              <a:buNone/>
            </a:pPr>
            <a:r>
              <a:rPr lang="en-US" sz="1500" dirty="0"/>
              <a:t>And </a:t>
            </a:r>
            <a:r>
              <a:rPr lang="en-US" sz="1500" dirty="0" err="1"/>
              <a:t>Dish.cuisine_type</a:t>
            </a:r>
            <a:r>
              <a:rPr lang="en-US" sz="1500" dirty="0"/>
              <a:t> = ‘Italian pasta’</a:t>
            </a:r>
          </a:p>
          <a:p>
            <a:pPr marL="457200" lvl="1" indent="0">
              <a:buNone/>
            </a:pPr>
            <a:r>
              <a:rPr lang="en-US" sz="1500" dirty="0"/>
              <a:t>And </a:t>
            </a:r>
            <a:r>
              <a:rPr lang="en-US" sz="1500" dirty="0" err="1"/>
              <a:t>year_graduated</a:t>
            </a:r>
            <a:r>
              <a:rPr lang="en-US" sz="1500" dirty="0"/>
              <a:t> = 2022</a:t>
            </a:r>
          </a:p>
          <a:p>
            <a:pPr marL="457200" lvl="1" indent="0">
              <a:buNone/>
            </a:pPr>
            <a:r>
              <a:rPr lang="en-US" sz="1500" dirty="0"/>
              <a:t>;</a:t>
            </a:r>
          </a:p>
          <a:p>
            <a:pPr marL="457200" indent="-457200">
              <a:buAutoNum type="alphaLcParenR"/>
            </a:pPr>
            <a:r>
              <a:rPr lang="en-US" sz="1800" dirty="0"/>
              <a:t>Provide sample output.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24CF6B-7CA5-A271-DE1A-F2D39E38A7AA}"/>
              </a:ext>
            </a:extLst>
          </p:cNvPr>
          <p:cNvGraphicFramePr>
            <a:graphicFrameLocks noGrp="1"/>
          </p:cNvGraphicFramePr>
          <p:nvPr/>
        </p:nvGraphicFramePr>
        <p:xfrm>
          <a:off x="826619" y="6131852"/>
          <a:ext cx="2304288" cy="570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88">
                  <a:extLst>
                    <a:ext uri="{9D8B030D-6E8A-4147-A177-3AD203B41FA5}">
                      <a16:colId xmlns:a16="http://schemas.microsoft.com/office/drawing/2014/main" val="1376387580"/>
                    </a:ext>
                  </a:extLst>
                </a:gridCol>
              </a:tblGrid>
              <a:tr h="285293"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NumberOfChefs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32668"/>
                  </a:ext>
                </a:extLst>
              </a:tr>
              <a:tr h="285293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9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90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Chef Example</vt:lpstr>
      <vt:lpstr>Chef specialty </vt:lpstr>
      <vt:lpstr>Chef specialty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Example</dc:title>
  <dc:creator>Veda C Storey</dc:creator>
  <cp:lastModifiedBy>Veda C Storey</cp:lastModifiedBy>
  <cp:revision>2</cp:revision>
  <dcterms:created xsi:type="dcterms:W3CDTF">2024-01-31T19:07:58Z</dcterms:created>
  <dcterms:modified xsi:type="dcterms:W3CDTF">2024-01-31T19:12:15Z</dcterms:modified>
</cp:coreProperties>
</file>