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148" d="100"/>
          <a:sy n="148" d="100"/>
        </p:scale>
        <p:origin x="20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2/7/2024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1806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2/7/2024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41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2/7/2024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7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2/7/2024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004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2/7/2024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87256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2/7/2024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70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2/7/2024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48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2/7/2024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0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2/7/2024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13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2/7/2024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560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2/7/2024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04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2/7/2024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236985171"/>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8D1D73-6D93-80F1-38E5-1E1634BA687E}"/>
              </a:ext>
            </a:extLst>
          </p:cNvPr>
          <p:cNvPicPr>
            <a:picLocks noChangeAspect="1"/>
          </p:cNvPicPr>
          <p:nvPr/>
        </p:nvPicPr>
        <p:blipFill rotWithShape="1">
          <a:blip r:embed="rId2"/>
          <a:srcRect l="17206" r="3603"/>
          <a:stretch/>
        </p:blipFill>
        <p:spPr>
          <a:xfrm>
            <a:off x="3427749" y="687742"/>
            <a:ext cx="7453462" cy="5482508"/>
          </a:xfrm>
          <a:prstGeom prst="rect">
            <a:avLst/>
          </a:prstGeom>
        </p:spPr>
      </p:pic>
      <p:sp>
        <p:nvSpPr>
          <p:cNvPr id="11" name="Rectangle 10">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AAE6DC9-AC49-0A94-95F6-A4828DE65931}"/>
              </a:ext>
            </a:extLst>
          </p:cNvPr>
          <p:cNvSpPr>
            <a:spLocks noGrp="1"/>
          </p:cNvSpPr>
          <p:nvPr>
            <p:ph type="ctrTitle"/>
          </p:nvPr>
        </p:nvSpPr>
        <p:spPr>
          <a:xfrm>
            <a:off x="7527701" y="1375489"/>
            <a:ext cx="3610943" cy="3450844"/>
          </a:xfrm>
        </p:spPr>
        <p:txBody>
          <a:bodyPr>
            <a:normAutofit/>
          </a:bodyPr>
          <a:lstStyle/>
          <a:p>
            <a:r>
              <a:rPr lang="en-US" sz="4800" dirty="0">
                <a:solidFill>
                  <a:schemeClr val="accent2">
                    <a:lumMod val="60000"/>
                    <a:lumOff val="40000"/>
                  </a:schemeClr>
                </a:solidFill>
              </a:rPr>
              <a:t>Bicycle Shop Example</a:t>
            </a:r>
          </a:p>
        </p:txBody>
      </p:sp>
      <p:sp>
        <p:nvSpPr>
          <p:cNvPr id="3" name="Subtitle 2">
            <a:extLst>
              <a:ext uri="{FF2B5EF4-FFF2-40B4-BE49-F238E27FC236}">
                <a16:creationId xmlns:a16="http://schemas.microsoft.com/office/drawing/2014/main" id="{818E70D1-656B-ABE1-17C1-753F6C01B69C}"/>
              </a:ext>
            </a:extLst>
          </p:cNvPr>
          <p:cNvSpPr>
            <a:spLocks noGrp="1"/>
          </p:cNvSpPr>
          <p:nvPr>
            <p:ph type="subTitle" idx="1"/>
          </p:nvPr>
        </p:nvSpPr>
        <p:spPr>
          <a:xfrm>
            <a:off x="3173051" y="3096721"/>
            <a:ext cx="3608208" cy="1268984"/>
          </a:xfrm>
        </p:spPr>
        <p:txBody>
          <a:bodyPr>
            <a:normAutofit/>
          </a:bodyPr>
          <a:lstStyle/>
          <a:p>
            <a:pPr algn="ctr"/>
            <a:r>
              <a:rPr lang="en-US" dirty="0"/>
              <a:t>CIS 8040</a:t>
            </a:r>
          </a:p>
        </p:txBody>
      </p:sp>
    </p:spTree>
    <p:extLst>
      <p:ext uri="{BB962C8B-B14F-4D97-AF65-F5344CB8AC3E}">
        <p14:creationId xmlns:p14="http://schemas.microsoft.com/office/powerpoint/2010/main" val="117733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5628-061B-FEBD-4B99-0CE8B84A1720}"/>
              </a:ext>
            </a:extLst>
          </p:cNvPr>
          <p:cNvSpPr>
            <a:spLocks noGrp="1"/>
          </p:cNvSpPr>
          <p:nvPr>
            <p:ph type="ctrTitle"/>
          </p:nvPr>
        </p:nvSpPr>
        <p:spPr>
          <a:xfrm>
            <a:off x="1539025" y="236148"/>
            <a:ext cx="10380372" cy="2577885"/>
          </a:xfrm>
        </p:spPr>
        <p:txBody>
          <a:bodyPr>
            <a:normAutofit fontScale="90000"/>
          </a:bodyPr>
          <a:lstStyle/>
          <a:p>
            <a:pPr marL="0" marR="0">
              <a:lnSpc>
                <a:spcPct val="107000"/>
              </a:lnSpc>
              <a:spcBef>
                <a:spcPts val="0"/>
              </a:spcBef>
              <a:spcAft>
                <a:spcPts val="800"/>
              </a:spcAft>
            </a:pPr>
            <a:r>
              <a:rPr lang="en-US" sz="1800" dirty="0">
                <a:solidFill>
                  <a:schemeClr val="tx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Suppose you have created a conceptual model for an application for your newly launched bicycle store. The model is somewhat complicated because of the number of suppliers and parts as well as the existence of many different types of customers (individuals, professional racers, bicycling club members). Explain the role of both DDL and DML in this application. </a:t>
            </a:r>
            <a:br>
              <a:rPr lang="en-US" sz="1800" dirty="0">
                <a:solidFill>
                  <a:schemeClr val="tx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tx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Create one table that would appear in this database and explain where it came from in the corresponding conceptual model. </a:t>
            </a:r>
            <a:br>
              <a:rPr lang="en-US" sz="180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2">
                  <a:lumMod val="25000"/>
                </a:schemeClr>
              </a:solidFill>
            </a:endParaRPr>
          </a:p>
        </p:txBody>
      </p:sp>
      <p:sp>
        <p:nvSpPr>
          <p:cNvPr id="3" name="Subtitle 2">
            <a:extLst>
              <a:ext uri="{FF2B5EF4-FFF2-40B4-BE49-F238E27FC236}">
                <a16:creationId xmlns:a16="http://schemas.microsoft.com/office/drawing/2014/main" id="{1629162E-FBF2-845F-E816-D95E403607C2}"/>
              </a:ext>
            </a:extLst>
          </p:cNvPr>
          <p:cNvSpPr>
            <a:spLocks noGrp="1"/>
          </p:cNvSpPr>
          <p:nvPr>
            <p:ph type="subTitle" idx="1"/>
          </p:nvPr>
        </p:nvSpPr>
        <p:spPr>
          <a:xfrm>
            <a:off x="3221150" y="4697984"/>
            <a:ext cx="7891760" cy="1268984"/>
          </a:xfrm>
        </p:spPr>
        <p:txBody>
          <a:bodyPr/>
          <a:lstStyle/>
          <a:p>
            <a:r>
              <a:rPr lang="en-US" dirty="0">
                <a:solidFill>
                  <a:schemeClr val="tx2">
                    <a:lumMod val="25000"/>
                  </a:schemeClr>
                </a:solidFill>
              </a:rPr>
              <a:t>Hint: Recall the definition and role of each. </a:t>
            </a:r>
          </a:p>
        </p:txBody>
      </p:sp>
    </p:spTree>
    <p:extLst>
      <p:ext uri="{BB962C8B-B14F-4D97-AF65-F5344CB8AC3E}">
        <p14:creationId xmlns:p14="http://schemas.microsoft.com/office/powerpoint/2010/main" val="2655163013"/>
      </p:ext>
    </p:extLst>
  </p:cSld>
  <p:clrMapOvr>
    <a:masterClrMapping/>
  </p:clrMapOvr>
</p:sld>
</file>

<file path=ppt/theme/theme1.xml><?xml version="1.0" encoding="utf-8"?>
<a:theme xmlns:a="http://schemas.openxmlformats.org/drawingml/2006/main" name="InterweaveVTI">
  <a:themeElements>
    <a:clrScheme name="Custom 2">
      <a:dk1>
        <a:srgbClr val="FFFFFF"/>
      </a:dk1>
      <a:lt1>
        <a:sysClr val="window" lastClr="FFFFFF"/>
      </a:lt1>
      <a:dk2>
        <a:srgbClr val="FFFFFF"/>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4</TotalTime>
  <Words>104</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Neue Haas Grotesk Text Pro</vt:lpstr>
      <vt:lpstr>Times New Roman</vt:lpstr>
      <vt:lpstr>InterweaveVTI</vt:lpstr>
      <vt:lpstr>Bicycle Shop Example</vt:lpstr>
      <vt:lpstr>Suppose you have created a conceptual model for an application for your newly launched bicycle store. The model is somewhat complicated because of the number of suppliers and parts as well as the existence of many different types of customers (individuals, professional racers, bicycling club members). Explain the role of both DDL and DML in this application.   Create one table that would appear in this database and explain where it came from in the corresponding conceptual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Bicycle Shop Example</dc:title>
  <dc:creator>Veda Storey</dc:creator>
  <cp:lastModifiedBy>Veda C Storey</cp:lastModifiedBy>
  <cp:revision>3</cp:revision>
  <dcterms:created xsi:type="dcterms:W3CDTF">2022-09-27T02:12:39Z</dcterms:created>
  <dcterms:modified xsi:type="dcterms:W3CDTF">2024-02-07T17:35:33Z</dcterms:modified>
</cp:coreProperties>
</file>