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
  </p:notesMasterIdLst>
  <p:sldIdLst>
    <p:sldId id="256" r:id="rId2"/>
    <p:sldId id="2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05" d="100"/>
          <a:sy n="105" d="100"/>
        </p:scale>
        <p:origin x="144" y="1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A150B-19FD-42AD-8707-8DBDFE5CFB86}"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601E7-B075-4E8B-BE52-FC88B696BD8F}" type="slidenum">
              <a:rPr lang="en-US" smtClean="0"/>
              <a:t>‹#›</a:t>
            </a:fld>
            <a:endParaRPr lang="en-US"/>
          </a:p>
        </p:txBody>
      </p:sp>
    </p:spTree>
    <p:extLst>
      <p:ext uri="{BB962C8B-B14F-4D97-AF65-F5344CB8AC3E}">
        <p14:creationId xmlns:p14="http://schemas.microsoft.com/office/powerpoint/2010/main" val="246081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801551" indent="-308288">
              <a:defRPr>
                <a:solidFill>
                  <a:schemeClr val="tx1"/>
                </a:solidFill>
                <a:latin typeface="Arial" charset="0"/>
              </a:defRPr>
            </a:lvl2pPr>
            <a:lvl3pPr marL="1233156" indent="-246631">
              <a:defRPr>
                <a:solidFill>
                  <a:schemeClr val="tx1"/>
                </a:solidFill>
                <a:latin typeface="Arial" charset="0"/>
              </a:defRPr>
            </a:lvl3pPr>
            <a:lvl4pPr marL="1726418" indent="-246631">
              <a:defRPr>
                <a:solidFill>
                  <a:schemeClr val="tx1"/>
                </a:solidFill>
                <a:latin typeface="Arial" charset="0"/>
              </a:defRPr>
            </a:lvl4pPr>
            <a:lvl5pPr marL="2219680" indent="-246631">
              <a:defRPr>
                <a:solidFill>
                  <a:schemeClr val="tx1"/>
                </a:solidFill>
                <a:latin typeface="Arial" charset="0"/>
              </a:defRPr>
            </a:lvl5pPr>
            <a:lvl6pPr marL="2712942" indent="-246631" eaLnBrk="0" fontAlgn="base" hangingPunct="0">
              <a:spcBef>
                <a:spcPct val="0"/>
              </a:spcBef>
              <a:spcAft>
                <a:spcPct val="0"/>
              </a:spcAft>
              <a:defRPr>
                <a:solidFill>
                  <a:schemeClr val="tx1"/>
                </a:solidFill>
                <a:latin typeface="Arial" charset="0"/>
              </a:defRPr>
            </a:lvl6pPr>
            <a:lvl7pPr marL="3206204" indent="-246631" eaLnBrk="0" fontAlgn="base" hangingPunct="0">
              <a:spcBef>
                <a:spcPct val="0"/>
              </a:spcBef>
              <a:spcAft>
                <a:spcPct val="0"/>
              </a:spcAft>
              <a:defRPr>
                <a:solidFill>
                  <a:schemeClr val="tx1"/>
                </a:solidFill>
                <a:latin typeface="Arial" charset="0"/>
              </a:defRPr>
            </a:lvl7pPr>
            <a:lvl8pPr marL="3699466" indent="-246631" eaLnBrk="0" fontAlgn="base" hangingPunct="0">
              <a:spcBef>
                <a:spcPct val="0"/>
              </a:spcBef>
              <a:spcAft>
                <a:spcPct val="0"/>
              </a:spcAft>
              <a:defRPr>
                <a:solidFill>
                  <a:schemeClr val="tx1"/>
                </a:solidFill>
                <a:latin typeface="Arial" charset="0"/>
              </a:defRPr>
            </a:lvl8pPr>
            <a:lvl9pPr marL="4192729" indent="-246631" eaLnBrk="0" fontAlgn="base" hangingPunct="0">
              <a:spcBef>
                <a:spcPct val="0"/>
              </a:spcBef>
              <a:spcAft>
                <a:spcPct val="0"/>
              </a:spcAft>
              <a:defRPr>
                <a:solidFill>
                  <a:schemeClr val="tx1"/>
                </a:solidFill>
                <a:latin typeface="Arial" charset="0"/>
              </a:defRPr>
            </a:lvl9pPr>
          </a:lstStyle>
          <a:p>
            <a:fld id="{6EC924CF-9DE9-44F8-9127-223D2F4CFBDD}" type="slidenum">
              <a:rPr lang="en-US" smtClean="0">
                <a:latin typeface="Times New Roman" pitchFamily="18" charset="0"/>
              </a:rPr>
              <a:pPr/>
              <a:t>2</a:t>
            </a:fld>
            <a:endParaRPr lang="en-US">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 that different parts of this can repeat.</a:t>
            </a:r>
          </a:p>
          <a:p>
            <a:pPr eaLnBrk="1" hangingPunct="1"/>
            <a:r>
              <a:rPr lang="en-US" dirty="0"/>
              <a:t>If you obtain patterns via data mining, but evaluate them to not be useful, then you need to start over again with the data mining process, mostly likely including different variables. Different subsets of the data. Perhaps apply different techniques.</a:t>
            </a:r>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68642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3933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9567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5009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4036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9/27/2022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8845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168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1988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7164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0129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1718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9/27/2022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9382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9/27/2022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64189457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353ABB-F85F-51D2-A5A8-59080AF2E428}"/>
              </a:ext>
            </a:extLst>
          </p:cNvPr>
          <p:cNvSpPr>
            <a:spLocks noGrp="1"/>
          </p:cNvSpPr>
          <p:nvPr>
            <p:ph type="ctrTitle"/>
          </p:nvPr>
        </p:nvSpPr>
        <p:spPr>
          <a:xfrm>
            <a:off x="540000" y="540000"/>
            <a:ext cx="5437187" cy="4792050"/>
          </a:xfrm>
        </p:spPr>
        <p:txBody>
          <a:bodyPr anchor="t">
            <a:normAutofit/>
          </a:bodyPr>
          <a:lstStyle/>
          <a:p>
            <a:r>
              <a:rPr lang="en-US" dirty="0"/>
              <a:t>Data Mining</a:t>
            </a:r>
          </a:p>
        </p:txBody>
      </p:sp>
      <p:sp>
        <p:nvSpPr>
          <p:cNvPr id="3" name="Subtitle 2">
            <a:extLst>
              <a:ext uri="{FF2B5EF4-FFF2-40B4-BE49-F238E27FC236}">
                <a16:creationId xmlns:a16="http://schemas.microsoft.com/office/drawing/2014/main" id="{57734642-83D4-0A3F-47AC-61E6EEDADE19}"/>
              </a:ext>
            </a:extLst>
          </p:cNvPr>
          <p:cNvSpPr>
            <a:spLocks noGrp="1"/>
          </p:cNvSpPr>
          <p:nvPr>
            <p:ph type="subTitle" idx="1"/>
          </p:nvPr>
        </p:nvSpPr>
        <p:spPr>
          <a:xfrm>
            <a:off x="550864" y="5516562"/>
            <a:ext cx="4500562" cy="796311"/>
          </a:xfrm>
        </p:spPr>
        <p:txBody>
          <a:bodyPr anchor="b">
            <a:normAutofit/>
          </a:bodyPr>
          <a:lstStyle/>
          <a:p>
            <a:r>
              <a:rPr lang="en-US" dirty="0"/>
              <a:t>CIS 8040</a:t>
            </a:r>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Jigsaw puzzles in plastic figures">
            <a:extLst>
              <a:ext uri="{FF2B5EF4-FFF2-40B4-BE49-F238E27FC236}">
                <a16:creationId xmlns:a16="http://schemas.microsoft.com/office/drawing/2014/main" id="{6AF72F48-737E-7E00-EC72-B6CE5FBD01CB}"/>
              </a:ext>
            </a:extLst>
          </p:cNvPr>
          <p:cNvPicPr>
            <a:picLocks noChangeAspect="1"/>
          </p:cNvPicPr>
          <p:nvPr/>
        </p:nvPicPr>
        <p:blipFill rotWithShape="1">
          <a:blip r:embed="rId2"/>
          <a:srcRect l="17459" r="1329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56994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87063" y="174451"/>
            <a:ext cx="11354073" cy="374824"/>
          </a:xfrm>
        </p:spPr>
        <p:txBody>
          <a:bodyPr>
            <a:noAutofit/>
          </a:bodyPr>
          <a:lstStyle/>
          <a:p>
            <a:pPr algn="ctr"/>
            <a:r>
              <a:rPr lang="en-US" sz="2800" b="1" dirty="0">
                <a:solidFill>
                  <a:schemeClr val="bg1"/>
                </a:solidFill>
              </a:rPr>
              <a:t>Explain the significance of this diagram for knowledge production.</a:t>
            </a:r>
          </a:p>
        </p:txBody>
      </p:sp>
      <p:sp>
        <p:nvSpPr>
          <p:cNvPr id="2" name="Slide Number Placeholder 1"/>
          <p:cNvSpPr>
            <a:spLocks noGrp="1"/>
          </p:cNvSpPr>
          <p:nvPr>
            <p:ph type="sldNum" sz="quarter" idx="12"/>
          </p:nvPr>
        </p:nvSpPr>
        <p:spPr/>
        <p:txBody>
          <a:bodyPr/>
          <a:lstStyle/>
          <a:p>
            <a:pPr>
              <a:defRPr/>
            </a:pPr>
            <a:fld id="{D55B0C3B-5CC9-4CD0-8477-5A8FA4772673}" type="slidenum">
              <a:rPr lang="en-US" smtClean="0"/>
              <a:pPr>
                <a:defRPr/>
              </a:pPr>
              <a:t>2</a:t>
            </a:fld>
            <a:endParaRPr lang="en-US"/>
          </a:p>
        </p:txBody>
      </p:sp>
      <p:grpSp>
        <p:nvGrpSpPr>
          <p:cNvPr id="37" name="Group 36"/>
          <p:cNvGrpSpPr/>
          <p:nvPr/>
        </p:nvGrpSpPr>
        <p:grpSpPr>
          <a:xfrm>
            <a:off x="1752601" y="1219200"/>
            <a:ext cx="8757879" cy="5505450"/>
            <a:chOff x="228600" y="1219200"/>
            <a:chExt cx="8757879" cy="5505450"/>
          </a:xfrm>
        </p:grpSpPr>
        <p:sp>
          <p:nvSpPr>
            <p:cNvPr id="69635" name="Oval 11"/>
            <p:cNvSpPr>
              <a:spLocks noChangeArrowheads="1"/>
            </p:cNvSpPr>
            <p:nvPr/>
          </p:nvSpPr>
          <p:spPr bwMode="ltGray">
            <a:xfrm>
              <a:off x="228600" y="5124450"/>
              <a:ext cx="838200" cy="1066800"/>
            </a:xfrm>
            <a:prstGeom prst="ellipse">
              <a:avLst/>
            </a:prstGeom>
            <a:solidFill>
              <a:srgbClr val="FF6600"/>
            </a:solidFill>
            <a:ln w="9525">
              <a:round/>
              <a:headEnd/>
              <a:tailEnd/>
            </a:ln>
            <a:scene3d>
              <a:camera prst="legacyPerspectiveBottom">
                <a:rot lat="17699992" lon="0" rev="0"/>
              </a:camera>
              <a:lightRig rig="legacyFlat3" dir="t"/>
            </a:scene3d>
            <a:sp3d extrusionH="290500" prstMaterial="legacyPlastic">
              <a:bevelT w="13500" h="13500" prst="angle"/>
              <a:bevelB w="13500" h="13500" prst="angle"/>
              <a:extrusionClr>
                <a:srgbClr val="FF6600"/>
              </a:extrusionClr>
            </a:sp3d>
          </p:spPr>
          <p:txBody>
            <a:bodyPr wrap="none" anchor="ctr">
              <a:flatTx/>
            </a:bodyPr>
            <a:lstStyle/>
            <a:p>
              <a:endParaRPr lang="en-US"/>
            </a:p>
          </p:txBody>
        </p:sp>
        <p:sp>
          <p:nvSpPr>
            <p:cNvPr id="69636" name="Line 6"/>
            <p:cNvSpPr>
              <a:spLocks noChangeShapeType="1"/>
            </p:cNvSpPr>
            <p:nvPr/>
          </p:nvSpPr>
          <p:spPr bwMode="auto">
            <a:xfrm flipV="1">
              <a:off x="3276600" y="3676650"/>
              <a:ext cx="1066800" cy="6858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3"/>
            <p:cNvSpPr>
              <a:spLocks noChangeShapeType="1"/>
            </p:cNvSpPr>
            <p:nvPr/>
          </p:nvSpPr>
          <p:spPr bwMode="auto">
            <a:xfrm flipV="1">
              <a:off x="1219200" y="504825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4"/>
            <p:cNvSpPr>
              <a:spLocks noChangeShapeType="1"/>
            </p:cNvSpPr>
            <p:nvPr/>
          </p:nvSpPr>
          <p:spPr bwMode="auto">
            <a:xfrm flipV="1">
              <a:off x="6705600" y="17526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5"/>
            <p:cNvSpPr>
              <a:spLocks noChangeShapeType="1"/>
            </p:cNvSpPr>
            <p:nvPr/>
          </p:nvSpPr>
          <p:spPr bwMode="auto">
            <a:xfrm flipV="1">
              <a:off x="5105400" y="2743200"/>
              <a:ext cx="838200" cy="47625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0" name="Text Box 16"/>
            <p:cNvSpPr txBox="1">
              <a:spLocks noChangeArrowheads="1"/>
            </p:cNvSpPr>
            <p:nvPr/>
          </p:nvSpPr>
          <p:spPr bwMode="auto">
            <a:xfrm>
              <a:off x="304800" y="4819650"/>
              <a:ext cx="174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 Cleaning</a:t>
              </a:r>
              <a:endParaRPr lang="en-US">
                <a:solidFill>
                  <a:schemeClr val="tx2"/>
                </a:solidFill>
                <a:latin typeface="Times New Roman" pitchFamily="18" charset="0"/>
              </a:endParaRPr>
            </a:p>
          </p:txBody>
        </p:sp>
        <p:sp>
          <p:nvSpPr>
            <p:cNvPr id="69641" name="Text Box 17"/>
            <p:cNvSpPr txBox="1">
              <a:spLocks noChangeArrowheads="1"/>
            </p:cNvSpPr>
            <p:nvPr/>
          </p:nvSpPr>
          <p:spPr bwMode="auto">
            <a:xfrm>
              <a:off x="2043113" y="5353050"/>
              <a:ext cx="1995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 Integration</a:t>
              </a:r>
              <a:endParaRPr lang="en-US">
                <a:solidFill>
                  <a:schemeClr val="tx2"/>
                </a:solidFill>
                <a:latin typeface="Times New Roman" pitchFamily="18" charset="0"/>
              </a:endParaRPr>
            </a:p>
          </p:txBody>
        </p:sp>
        <p:sp>
          <p:nvSpPr>
            <p:cNvPr id="69642" name="Text Box 18"/>
            <p:cNvSpPr txBox="1">
              <a:spLocks noChangeArrowheads="1"/>
            </p:cNvSpPr>
            <p:nvPr/>
          </p:nvSpPr>
          <p:spPr bwMode="auto">
            <a:xfrm>
              <a:off x="1371600" y="626745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Databases</a:t>
              </a:r>
            </a:p>
          </p:txBody>
        </p:sp>
        <p:sp>
          <p:nvSpPr>
            <p:cNvPr id="69643" name="Text Box 19"/>
            <p:cNvSpPr txBox="1">
              <a:spLocks noChangeArrowheads="1"/>
            </p:cNvSpPr>
            <p:nvPr/>
          </p:nvSpPr>
          <p:spPr bwMode="auto">
            <a:xfrm>
              <a:off x="1066800" y="398145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 Warehouse</a:t>
              </a:r>
            </a:p>
          </p:txBody>
        </p:sp>
        <p:sp>
          <p:nvSpPr>
            <p:cNvPr id="69645" name="Text Box 29"/>
            <p:cNvSpPr txBox="1">
              <a:spLocks noChangeArrowheads="1"/>
            </p:cNvSpPr>
            <p:nvPr/>
          </p:nvSpPr>
          <p:spPr bwMode="auto">
            <a:xfrm>
              <a:off x="2133600" y="3219450"/>
              <a:ext cx="227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Task-relevant Data</a:t>
              </a:r>
            </a:p>
          </p:txBody>
        </p:sp>
        <p:sp>
          <p:nvSpPr>
            <p:cNvPr id="69646" name="Text Box 30"/>
            <p:cNvSpPr txBox="1">
              <a:spLocks noChangeArrowheads="1"/>
            </p:cNvSpPr>
            <p:nvPr/>
          </p:nvSpPr>
          <p:spPr bwMode="auto">
            <a:xfrm>
              <a:off x="3641725" y="3995738"/>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Selection</a:t>
              </a:r>
            </a:p>
          </p:txBody>
        </p:sp>
        <p:sp>
          <p:nvSpPr>
            <p:cNvPr id="69647" name="Text Box 31"/>
            <p:cNvSpPr txBox="1">
              <a:spLocks noChangeArrowheads="1"/>
            </p:cNvSpPr>
            <p:nvPr/>
          </p:nvSpPr>
          <p:spPr bwMode="auto">
            <a:xfrm>
              <a:off x="4038600" y="2514600"/>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tx2"/>
                  </a:solidFill>
                  <a:latin typeface="Times New Roman" pitchFamily="18" charset="0"/>
                </a:rPr>
                <a:t>Data Mining</a:t>
              </a:r>
            </a:p>
          </p:txBody>
        </p:sp>
        <p:sp>
          <p:nvSpPr>
            <p:cNvPr id="69649" name="Line 33"/>
            <p:cNvSpPr>
              <a:spLocks noChangeShapeType="1"/>
            </p:cNvSpPr>
            <p:nvPr/>
          </p:nvSpPr>
          <p:spPr bwMode="auto">
            <a:xfrm>
              <a:off x="5638800" y="3067050"/>
              <a:ext cx="0" cy="2133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Line 34"/>
            <p:cNvSpPr>
              <a:spLocks noChangeShapeType="1"/>
            </p:cNvSpPr>
            <p:nvPr/>
          </p:nvSpPr>
          <p:spPr bwMode="auto">
            <a:xfrm>
              <a:off x="7315200" y="2133600"/>
              <a:ext cx="0" cy="30670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1" name="Line 35"/>
            <p:cNvSpPr>
              <a:spLocks noChangeShapeType="1"/>
            </p:cNvSpPr>
            <p:nvPr/>
          </p:nvSpPr>
          <p:spPr bwMode="auto">
            <a:xfrm flipH="1">
              <a:off x="3962400" y="5200650"/>
              <a:ext cx="3352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2" name="Line 36"/>
            <p:cNvSpPr>
              <a:spLocks noChangeShapeType="1"/>
            </p:cNvSpPr>
            <p:nvPr/>
          </p:nvSpPr>
          <p:spPr bwMode="auto">
            <a:xfrm flipV="1">
              <a:off x="3962400" y="4286250"/>
              <a:ext cx="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3" name="Line 37"/>
            <p:cNvSpPr>
              <a:spLocks noChangeShapeType="1"/>
            </p:cNvSpPr>
            <p:nvPr/>
          </p:nvSpPr>
          <p:spPr bwMode="auto">
            <a:xfrm>
              <a:off x="7315200" y="5200650"/>
              <a:ext cx="0" cy="8382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4" name="Line 38"/>
            <p:cNvSpPr>
              <a:spLocks noChangeShapeType="1"/>
            </p:cNvSpPr>
            <p:nvPr/>
          </p:nvSpPr>
          <p:spPr bwMode="auto">
            <a:xfrm flipH="1">
              <a:off x="2286000" y="6038850"/>
              <a:ext cx="5029200"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5" name="Line 39"/>
            <p:cNvSpPr>
              <a:spLocks noChangeShapeType="1"/>
            </p:cNvSpPr>
            <p:nvPr/>
          </p:nvSpPr>
          <p:spPr bwMode="auto">
            <a:xfrm flipH="1" flipV="1">
              <a:off x="1905000" y="5353050"/>
              <a:ext cx="381000" cy="6858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6" name="Oval 9"/>
            <p:cNvSpPr>
              <a:spLocks noChangeArrowheads="1"/>
            </p:cNvSpPr>
            <p:nvPr/>
          </p:nvSpPr>
          <p:spPr bwMode="ltGray">
            <a:xfrm>
              <a:off x="990600" y="5353050"/>
              <a:ext cx="838200" cy="1066800"/>
            </a:xfrm>
            <a:prstGeom prst="ellipse">
              <a:avLst/>
            </a:prstGeom>
            <a:solidFill>
              <a:srgbClr val="FFFF00"/>
            </a:solidFill>
            <a:ln w="9525">
              <a:round/>
              <a:headEnd/>
              <a:tailEnd/>
            </a:ln>
            <a:scene3d>
              <a:camera prst="legacyPerspectiveBottom">
                <a:rot lat="17699992" lon="0" rev="0"/>
              </a:camera>
              <a:lightRig rig="legacyFlat3" dir="t"/>
            </a:scene3d>
            <a:sp3d extrusionH="290500" prstMaterial="legacyPlastic">
              <a:bevelT w="13500" h="13500" prst="angle"/>
              <a:bevelB w="13500" h="13500" prst="angle"/>
              <a:extrusionClr>
                <a:srgbClr val="FFFF00"/>
              </a:extrusionClr>
            </a:sp3d>
          </p:spPr>
          <p:txBody>
            <a:bodyPr wrap="none" anchor="ctr">
              <a:flatTx/>
            </a:bodyPr>
            <a:lstStyle/>
            <a:p>
              <a:endParaRPr lang="en-US"/>
            </a:p>
          </p:txBody>
        </p:sp>
        <p:sp>
          <p:nvSpPr>
            <p:cNvPr id="69657" name="Oval 10"/>
            <p:cNvSpPr>
              <a:spLocks noChangeArrowheads="1"/>
            </p:cNvSpPr>
            <p:nvPr/>
          </p:nvSpPr>
          <p:spPr bwMode="ltGray">
            <a:xfrm>
              <a:off x="457200" y="5657850"/>
              <a:ext cx="838200" cy="1066800"/>
            </a:xfrm>
            <a:prstGeom prst="ellipse">
              <a:avLst/>
            </a:prstGeom>
            <a:solidFill>
              <a:srgbClr val="993366"/>
            </a:solidFill>
            <a:ln w="9525">
              <a:round/>
              <a:headEnd/>
              <a:tailEnd/>
            </a:ln>
            <a:scene3d>
              <a:camera prst="legacyPerspectiveBottom">
                <a:rot lat="17699992" lon="0" rev="0"/>
              </a:camera>
              <a:lightRig rig="legacyFlat3" dir="t"/>
            </a:scene3d>
            <a:sp3d extrusionH="290500" prstMaterial="legacyPlastic">
              <a:bevelT w="13500" h="13500" prst="angle"/>
              <a:bevelB w="13500" h="13500" prst="angle"/>
              <a:extrusionClr>
                <a:srgbClr val="993366"/>
              </a:extrusionClr>
            </a:sp3d>
          </p:spPr>
          <p:txBody>
            <a:bodyPr wrap="none" anchor="ctr">
              <a:flatTx/>
            </a:bodyPr>
            <a:lstStyle/>
            <a:p>
              <a:endParaRPr lang="en-US"/>
            </a:p>
          </p:txBody>
        </p:sp>
        <p:sp>
          <p:nvSpPr>
            <p:cNvPr id="69658" name="Oval 12"/>
            <p:cNvSpPr>
              <a:spLocks noChangeArrowheads="1"/>
            </p:cNvSpPr>
            <p:nvPr/>
          </p:nvSpPr>
          <p:spPr bwMode="ltGray">
            <a:xfrm>
              <a:off x="2209800" y="4133850"/>
              <a:ext cx="1143000" cy="762000"/>
            </a:xfrm>
            <a:prstGeom prst="ellipse">
              <a:avLst/>
            </a:prstGeom>
            <a:solidFill>
              <a:srgbClr val="008000"/>
            </a:solidFill>
            <a:ln w="9525">
              <a:round/>
              <a:headEnd/>
              <a:tailEnd/>
            </a:ln>
            <a:scene3d>
              <a:camera prst="legacyPerspectiveBottom">
                <a:rot lat="18300000" lon="0" rev="0"/>
              </a:camera>
              <a:lightRig rig="legacyFlat3" dir="t"/>
            </a:scene3d>
            <a:sp3d extrusionH="735000" prstMaterial="legacyPlastic">
              <a:bevelT w="13500" h="13500" prst="angle"/>
              <a:bevelB w="13500" h="13500" prst="angle"/>
              <a:extrusionClr>
                <a:srgbClr val="008000"/>
              </a:extrusionClr>
            </a:sp3d>
          </p:spPr>
          <p:txBody>
            <a:bodyPr wrap="none" anchor="ctr">
              <a:flatTx/>
            </a:bodyPr>
            <a:lstStyle/>
            <a:p>
              <a:endParaRPr lang="en-US"/>
            </a:p>
          </p:txBody>
        </p:sp>
        <p:sp>
          <p:nvSpPr>
            <p:cNvPr id="69659" name="Oval 13"/>
            <p:cNvSpPr>
              <a:spLocks noChangeArrowheads="1"/>
            </p:cNvSpPr>
            <p:nvPr/>
          </p:nvSpPr>
          <p:spPr bwMode="ltGray">
            <a:xfrm>
              <a:off x="4419600" y="2990850"/>
              <a:ext cx="609600" cy="457200"/>
            </a:xfrm>
            <a:prstGeom prst="ellipse">
              <a:avLst/>
            </a:prstGeom>
            <a:solidFill>
              <a:srgbClr val="008000"/>
            </a:solidFill>
            <a:ln w="9525">
              <a:round/>
              <a:headEnd/>
              <a:tailEnd/>
            </a:ln>
            <a:scene3d>
              <a:camera prst="legacyPerspectiveBottom">
                <a:rot lat="18300000" lon="0" rev="0"/>
              </a:camera>
              <a:lightRig rig="legacyFlat3" dir="t"/>
            </a:scene3d>
            <a:sp3d extrusionH="481000" prstMaterial="legacyPlastic">
              <a:bevelT w="13500" h="13500" prst="angle"/>
              <a:bevelB w="13500" h="13500" prst="angle"/>
              <a:extrusionClr>
                <a:srgbClr val="008000"/>
              </a:extrusionClr>
            </a:sp3d>
          </p:spPr>
          <p:txBody>
            <a:bodyPr wrap="none" anchor="ctr">
              <a:flatTx/>
            </a:bodyPr>
            <a:lstStyle/>
            <a:p>
              <a:endParaRPr lang="en-US"/>
            </a:p>
          </p:txBody>
        </p:sp>
        <p:grpSp>
          <p:nvGrpSpPr>
            <p:cNvPr id="69660" name="Group 15"/>
            <p:cNvGrpSpPr>
              <a:grpSpLocks/>
            </p:cNvGrpSpPr>
            <p:nvPr/>
          </p:nvGrpSpPr>
          <p:grpSpPr bwMode="auto">
            <a:xfrm>
              <a:off x="6019800" y="2133600"/>
              <a:ext cx="457200" cy="685800"/>
              <a:chOff x="3840" y="1200"/>
              <a:chExt cx="288" cy="432"/>
            </a:xfrm>
          </p:grpSpPr>
          <p:sp>
            <p:nvSpPr>
              <p:cNvPr id="69661" name="Rectangle 26"/>
              <p:cNvSpPr>
                <a:spLocks noChangeArrowheads="1"/>
              </p:cNvSpPr>
              <p:nvPr/>
            </p:nvSpPr>
            <p:spPr bwMode="auto">
              <a:xfrm>
                <a:off x="3840" y="1584"/>
                <a:ext cx="288" cy="48"/>
              </a:xfrm>
              <a:prstGeom prst="rect">
                <a:avLst/>
              </a:prstGeom>
              <a:solidFill>
                <a:schemeClr val="accent1"/>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accent1"/>
                </a:extrusionClr>
              </a:sp3d>
            </p:spPr>
            <p:txBody>
              <a:bodyPr wrap="none" anchor="ctr">
                <a:flatTx/>
              </a:bodyPr>
              <a:lstStyle/>
              <a:p>
                <a:endParaRPr lang="en-US"/>
              </a:p>
            </p:txBody>
          </p:sp>
          <p:sp>
            <p:nvSpPr>
              <p:cNvPr id="69662" name="Rectangle 27"/>
              <p:cNvSpPr>
                <a:spLocks noChangeArrowheads="1"/>
              </p:cNvSpPr>
              <p:nvPr/>
            </p:nvSpPr>
            <p:spPr bwMode="auto">
              <a:xfrm>
                <a:off x="3840" y="1440"/>
                <a:ext cx="96" cy="144"/>
              </a:xfrm>
              <a:prstGeom prst="rect">
                <a:avLst/>
              </a:prstGeom>
              <a:solidFill>
                <a:srgbClr val="FF99FF"/>
              </a:solidFill>
              <a:ln w="9525">
                <a:miter lim="800000"/>
                <a:headEnd/>
                <a:tailEnd/>
              </a:ln>
              <a:scene3d>
                <a:camera prst="legacyPerspectiveTopRight"/>
                <a:lightRig rig="legacyFlat3" dir="b"/>
              </a:scene3d>
              <a:sp3d extrusionH="887400" prstMaterial="legacyPlastic">
                <a:bevelT w="13500" h="13500" prst="angle"/>
                <a:bevelB w="13500" h="13500" prst="angle"/>
                <a:extrusionClr>
                  <a:srgbClr val="FF99FF"/>
                </a:extrusionClr>
              </a:sp3d>
            </p:spPr>
            <p:txBody>
              <a:bodyPr wrap="none" anchor="ctr">
                <a:flatTx/>
              </a:bodyPr>
              <a:lstStyle/>
              <a:p>
                <a:endParaRPr lang="en-US"/>
              </a:p>
            </p:txBody>
          </p:sp>
          <p:sp>
            <p:nvSpPr>
              <p:cNvPr id="69663" name="Rectangle 24"/>
              <p:cNvSpPr>
                <a:spLocks noChangeArrowheads="1"/>
              </p:cNvSpPr>
              <p:nvPr/>
            </p:nvSpPr>
            <p:spPr bwMode="auto">
              <a:xfrm>
                <a:off x="3936" y="1296"/>
                <a:ext cx="48" cy="288"/>
              </a:xfrm>
              <a:prstGeom prst="rect">
                <a:avLst/>
              </a:prstGeom>
              <a:solidFill>
                <a:schemeClr val="accent1"/>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accent1"/>
                </a:extrusionClr>
              </a:sp3d>
            </p:spPr>
            <p:txBody>
              <a:bodyPr wrap="none" anchor="ctr">
                <a:flatTx/>
              </a:bodyPr>
              <a:lstStyle/>
              <a:p>
                <a:endParaRPr lang="en-US"/>
              </a:p>
            </p:txBody>
          </p:sp>
          <p:sp>
            <p:nvSpPr>
              <p:cNvPr id="69664" name="Rectangle 22"/>
              <p:cNvSpPr>
                <a:spLocks noChangeArrowheads="1"/>
              </p:cNvSpPr>
              <p:nvPr/>
            </p:nvSpPr>
            <p:spPr bwMode="auto">
              <a:xfrm>
                <a:off x="3984" y="1200"/>
                <a:ext cx="48" cy="384"/>
              </a:xfrm>
              <a:prstGeom prst="rect">
                <a:avLst/>
              </a:prstGeom>
              <a:solidFill>
                <a:schemeClr val="hlink"/>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hlink"/>
                </a:extrusionClr>
              </a:sp3d>
            </p:spPr>
            <p:txBody>
              <a:bodyPr wrap="none" anchor="ctr">
                <a:flatTx/>
              </a:bodyPr>
              <a:lstStyle/>
              <a:p>
                <a:endParaRPr lang="en-US"/>
              </a:p>
            </p:txBody>
          </p:sp>
          <p:sp>
            <p:nvSpPr>
              <p:cNvPr id="69665" name="Rectangle 23"/>
              <p:cNvSpPr>
                <a:spLocks noChangeArrowheads="1"/>
              </p:cNvSpPr>
              <p:nvPr/>
            </p:nvSpPr>
            <p:spPr bwMode="auto">
              <a:xfrm>
                <a:off x="4032" y="1344"/>
                <a:ext cx="48" cy="240"/>
              </a:xfrm>
              <a:prstGeom prst="rect">
                <a:avLst/>
              </a:prstGeom>
              <a:solidFill>
                <a:schemeClr val="accent2"/>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accent2"/>
                </a:extrusionClr>
              </a:sp3d>
            </p:spPr>
            <p:txBody>
              <a:bodyPr wrap="none" anchor="ctr">
                <a:flatTx/>
              </a:bodyPr>
              <a:lstStyle/>
              <a:p>
                <a:endParaRPr lang="en-US"/>
              </a:p>
            </p:txBody>
          </p:sp>
          <p:sp>
            <p:nvSpPr>
              <p:cNvPr id="69666" name="Rectangle 25"/>
              <p:cNvSpPr>
                <a:spLocks noChangeArrowheads="1"/>
              </p:cNvSpPr>
              <p:nvPr/>
            </p:nvSpPr>
            <p:spPr bwMode="auto">
              <a:xfrm>
                <a:off x="4080" y="1440"/>
                <a:ext cx="48" cy="144"/>
              </a:xfrm>
              <a:prstGeom prst="rect">
                <a:avLst/>
              </a:prstGeom>
              <a:solidFill>
                <a:schemeClr val="tx1"/>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tx1"/>
                </a:extrusionClr>
              </a:sp3d>
            </p:spPr>
            <p:txBody>
              <a:bodyPr wrap="none" anchor="ctr">
                <a:flatTx/>
              </a:bodyPr>
              <a:lstStyle/>
              <a:p>
                <a:endParaRPr lang="en-US"/>
              </a:p>
            </p:txBody>
          </p:sp>
        </p:grpSp>
        <p:sp>
          <p:nvSpPr>
            <p:cNvPr id="39" name="Text Box 32"/>
            <p:cNvSpPr txBox="1">
              <a:spLocks noChangeArrowheads="1"/>
            </p:cNvSpPr>
            <p:nvPr/>
          </p:nvSpPr>
          <p:spPr bwMode="auto">
            <a:xfrm>
              <a:off x="7086600" y="1219200"/>
              <a:ext cx="18998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b="1" dirty="0">
                  <a:solidFill>
                    <a:srgbClr val="C00000"/>
                  </a:solidFill>
                  <a:latin typeface="Times New Roman" pitchFamily="18" charset="0"/>
                </a:rPr>
                <a:t>Knowledge</a:t>
              </a:r>
            </a:p>
          </p:txBody>
        </p:sp>
      </p:grpSp>
      <p:sp>
        <p:nvSpPr>
          <p:cNvPr id="3" name="Text Box 31">
            <a:extLst>
              <a:ext uri="{FF2B5EF4-FFF2-40B4-BE49-F238E27FC236}">
                <a16:creationId xmlns:a16="http://schemas.microsoft.com/office/drawing/2014/main" id="{15D34BC7-13F6-0A00-E79A-AEC5736C4E1F}"/>
              </a:ext>
            </a:extLst>
          </p:cNvPr>
          <p:cNvSpPr txBox="1">
            <a:spLocks noChangeArrowheads="1"/>
          </p:cNvSpPr>
          <p:nvPr/>
        </p:nvSpPr>
        <p:spPr bwMode="auto">
          <a:xfrm>
            <a:off x="6512436" y="1627572"/>
            <a:ext cx="22124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tx2"/>
                </a:solidFill>
                <a:latin typeface="Times New Roman" pitchFamily="18" charset="0"/>
              </a:rPr>
              <a:t>Pattern evaluation</a:t>
            </a:r>
          </a:p>
        </p:txBody>
      </p:sp>
    </p:spTree>
    <p:extLst>
      <p:ext uri="{BB962C8B-B14F-4D97-AF65-F5344CB8AC3E}">
        <p14:creationId xmlns:p14="http://schemas.microsoft.com/office/powerpoint/2010/main" val="3688873575"/>
      </p:ext>
    </p:extLst>
  </p:cSld>
  <p:clrMapOvr>
    <a:masterClrMapping/>
  </p:clrMapOvr>
  <p:transition>
    <p:wipe dir="d"/>
  </p:transition>
</p:sld>
</file>

<file path=ppt/theme/theme1.xml><?xml version="1.0" encoding="utf-8"?>
<a:theme xmlns:a="http://schemas.openxmlformats.org/drawingml/2006/main" name="Glow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86</Words>
  <Application>Microsoft Office PowerPoint</Application>
  <PresentationFormat>Widescreen</PresentationFormat>
  <Paragraphs>16</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 LT Pro</vt:lpstr>
      <vt:lpstr>Bell MT</vt:lpstr>
      <vt:lpstr>Calibri</vt:lpstr>
      <vt:lpstr>Times New Roman</vt:lpstr>
      <vt:lpstr>GlowVTI</vt:lpstr>
      <vt:lpstr>Data Mining</vt:lpstr>
      <vt:lpstr>Explain the significance of this diagram for knowledge production.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Veda Storey</dc:creator>
  <cp:lastModifiedBy>Veda Storey</cp:lastModifiedBy>
  <cp:revision>1</cp:revision>
  <dcterms:created xsi:type="dcterms:W3CDTF">2022-09-27T22:54:07Z</dcterms:created>
  <dcterms:modified xsi:type="dcterms:W3CDTF">2022-09-27T22:58:18Z</dcterms:modified>
</cp:coreProperties>
</file>