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C3500-FCED-492B-A6CB-F6F53C6CF2B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7DA36-E624-4C1D-AA9C-50A6EA5B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01551" indent="-308288">
              <a:defRPr>
                <a:solidFill>
                  <a:schemeClr val="tx1"/>
                </a:solidFill>
                <a:latin typeface="Arial" charset="0"/>
              </a:defRPr>
            </a:lvl2pPr>
            <a:lvl3pPr marL="1233156" indent="-246631">
              <a:defRPr>
                <a:solidFill>
                  <a:schemeClr val="tx1"/>
                </a:solidFill>
                <a:latin typeface="Arial" charset="0"/>
              </a:defRPr>
            </a:lvl3pPr>
            <a:lvl4pPr marL="1726418" indent="-246631">
              <a:defRPr>
                <a:solidFill>
                  <a:schemeClr val="tx1"/>
                </a:solidFill>
                <a:latin typeface="Arial" charset="0"/>
              </a:defRPr>
            </a:lvl4pPr>
            <a:lvl5pPr marL="2219680" indent="-246631">
              <a:defRPr>
                <a:solidFill>
                  <a:schemeClr val="tx1"/>
                </a:solidFill>
                <a:latin typeface="Arial" charset="0"/>
              </a:defRPr>
            </a:lvl5pPr>
            <a:lvl6pPr marL="2712942" indent="-2466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6204" indent="-2466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99466" indent="-2466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92729" indent="-2466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A070F7-EAB3-4DD7-993E-0F63A774B45A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8950" y="735013"/>
            <a:ext cx="6515100" cy="36639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842" y="4641218"/>
            <a:ext cx="5493625" cy="4398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87" tIns="48394" rIns="96787" bIns="48394"/>
          <a:lstStyle/>
          <a:p>
            <a:pPr marL="130166" indent="-130166"/>
            <a:r>
              <a:rPr lang="en-US" dirty="0"/>
              <a:t>Need to be able to ask relevant questions of the data.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83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8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orcegloba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B4201A0A-B005-14D1-48B6-C2E2EE4D6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" b="170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D720C-8F52-BE34-E8D2-D54CD50C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428546" cy="2030150"/>
          </a:xfrm>
        </p:spPr>
        <p:txBody>
          <a:bodyPr>
            <a:normAutofit/>
          </a:bodyPr>
          <a:lstStyle/>
          <a:p>
            <a:r>
              <a:rPr lang="en-US" dirty="0"/>
              <a:t>Business Intelligence &amp;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1A4E2-506E-F691-FC61-56CB36A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CIS 8040 </a:t>
            </a:r>
          </a:p>
        </p:txBody>
      </p:sp>
    </p:spTree>
    <p:extLst>
      <p:ext uri="{BB962C8B-B14F-4D97-AF65-F5344CB8AC3E}">
        <p14:creationId xmlns:p14="http://schemas.microsoft.com/office/powerpoint/2010/main" val="17484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3111501" y="1576036"/>
            <a:ext cx="6861175" cy="2943225"/>
            <a:chOff x="1125" y="1365"/>
            <a:chExt cx="3825" cy="1887"/>
          </a:xfrm>
        </p:grpSpPr>
        <p:sp>
          <p:nvSpPr>
            <p:cNvPr id="51222" name="Line 5"/>
            <p:cNvSpPr>
              <a:spLocks noChangeShapeType="1"/>
            </p:cNvSpPr>
            <p:nvPr/>
          </p:nvSpPr>
          <p:spPr bwMode="auto">
            <a:xfrm flipV="1">
              <a:off x="1141" y="1365"/>
              <a:ext cx="0" cy="1887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3" name="Line 6"/>
            <p:cNvSpPr>
              <a:spLocks noChangeShapeType="1"/>
            </p:cNvSpPr>
            <p:nvPr/>
          </p:nvSpPr>
          <p:spPr bwMode="auto">
            <a:xfrm rot="5400000" flipV="1">
              <a:off x="3038" y="1339"/>
              <a:ext cx="0" cy="3825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76400" y="1575199"/>
            <a:ext cx="8743950" cy="4865132"/>
            <a:chOff x="152400" y="1524000"/>
            <a:chExt cx="8743950" cy="4865132"/>
          </a:xfrm>
        </p:grpSpPr>
        <p:sp>
          <p:nvSpPr>
            <p:cNvPr id="51204" name="Text Box 7"/>
            <p:cNvSpPr txBox="1">
              <a:spLocks noChangeArrowheads="1"/>
            </p:cNvSpPr>
            <p:nvPr/>
          </p:nvSpPr>
          <p:spPr bwMode="auto">
            <a:xfrm>
              <a:off x="696913" y="2165350"/>
              <a:ext cx="952500" cy="339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CC3300"/>
                  </a:solidFill>
                  <a:latin typeface="Tahoma" pitchFamily="34" charset="0"/>
                  <a:cs typeface="Arial" charset="0"/>
                </a:rPr>
                <a:t>Higher</a:t>
              </a:r>
            </a:p>
          </p:txBody>
        </p:sp>
        <p:sp>
          <p:nvSpPr>
            <p:cNvPr id="51205" name="Text Box 8"/>
            <p:cNvSpPr txBox="1">
              <a:spLocks noChangeArrowheads="1"/>
            </p:cNvSpPr>
            <p:nvPr/>
          </p:nvSpPr>
          <p:spPr bwMode="auto">
            <a:xfrm>
              <a:off x="152400" y="3217862"/>
              <a:ext cx="1524000" cy="64135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2000" b="1" i="1">
                  <a:latin typeface="Tahoma" pitchFamily="34" charset="0"/>
                  <a:cs typeface="Arial" charset="0"/>
                </a:rPr>
                <a:t>Business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b="1" i="1">
                  <a:latin typeface="Tahoma" pitchFamily="34" charset="0"/>
                  <a:cs typeface="Arial" charset="0"/>
                </a:rPr>
                <a:t>Value</a:t>
              </a:r>
            </a:p>
          </p:txBody>
        </p:sp>
        <p:sp>
          <p:nvSpPr>
            <p:cNvPr id="51206" name="Text Box 9"/>
            <p:cNvSpPr txBox="1">
              <a:spLocks noChangeArrowheads="1"/>
            </p:cNvSpPr>
            <p:nvPr/>
          </p:nvSpPr>
          <p:spPr bwMode="auto">
            <a:xfrm>
              <a:off x="741363" y="4876800"/>
              <a:ext cx="893762" cy="339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rgbClr val="CC3300"/>
                  </a:solidFill>
                  <a:latin typeface="Tahoma" pitchFamily="34" charset="0"/>
                  <a:cs typeface="Arial" charset="0"/>
                </a:rPr>
                <a:t>Lower</a:t>
              </a:r>
            </a:p>
          </p:txBody>
        </p:sp>
        <p:sp>
          <p:nvSpPr>
            <p:cNvPr id="51207" name="Text Box 10"/>
            <p:cNvSpPr txBox="1">
              <a:spLocks noChangeArrowheads="1"/>
            </p:cNvSpPr>
            <p:nvPr/>
          </p:nvSpPr>
          <p:spPr bwMode="auto">
            <a:xfrm>
              <a:off x="7404100" y="4900612"/>
              <a:ext cx="952500" cy="339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rgbClr val="CC3300"/>
                  </a:solidFill>
                  <a:latin typeface="Tahoma" pitchFamily="34" charset="0"/>
                  <a:cs typeface="Arial" charset="0"/>
                </a:rPr>
                <a:t>Higher</a:t>
              </a:r>
            </a:p>
          </p:txBody>
        </p:sp>
        <p:sp>
          <p:nvSpPr>
            <p:cNvPr id="632843" name="Text Box 11"/>
            <p:cNvSpPr txBox="1">
              <a:spLocks noChangeArrowheads="1"/>
            </p:cNvSpPr>
            <p:nvPr/>
          </p:nvSpPr>
          <p:spPr bwMode="auto">
            <a:xfrm>
              <a:off x="2895600" y="6019800"/>
              <a:ext cx="33528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000" b="1" dirty="0">
                  <a:latin typeface="Tahoma" pitchFamily="34" charset="0"/>
                  <a:cs typeface="Arial" charset="0"/>
                </a:rPr>
                <a:t>Complexity of Analysis</a:t>
              </a:r>
            </a:p>
          </p:txBody>
        </p:sp>
        <p:sp>
          <p:nvSpPr>
            <p:cNvPr id="51209" name="Rectangle 12"/>
            <p:cNvSpPr>
              <a:spLocks noChangeArrowheads="1"/>
            </p:cNvSpPr>
            <p:nvPr/>
          </p:nvSpPr>
          <p:spPr bwMode="auto">
            <a:xfrm>
              <a:off x="1752600" y="4529137"/>
              <a:ext cx="2895600" cy="530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latin typeface="Tahoma" pitchFamily="34" charset="0"/>
                  <a:cs typeface="Arial" charset="0"/>
                </a:rPr>
                <a:t>“What has happened?”</a:t>
              </a:r>
            </a:p>
          </p:txBody>
        </p:sp>
        <p:sp>
          <p:nvSpPr>
            <p:cNvPr id="51210" name="Rectangle 13"/>
            <p:cNvSpPr>
              <a:spLocks noChangeArrowheads="1"/>
            </p:cNvSpPr>
            <p:nvPr/>
          </p:nvSpPr>
          <p:spPr bwMode="auto">
            <a:xfrm>
              <a:off x="3429000" y="3505200"/>
              <a:ext cx="2971800" cy="530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latin typeface="Tahoma" pitchFamily="34" charset="0"/>
                  <a:cs typeface="Arial" charset="0"/>
                </a:rPr>
                <a:t>“Why has it happened?”</a:t>
              </a:r>
            </a:p>
          </p:txBody>
        </p:sp>
        <p:sp>
          <p:nvSpPr>
            <p:cNvPr id="51211" name="Rectangle 14"/>
            <p:cNvSpPr>
              <a:spLocks noChangeArrowheads="1"/>
            </p:cNvSpPr>
            <p:nvPr/>
          </p:nvSpPr>
          <p:spPr bwMode="auto">
            <a:xfrm>
              <a:off x="4800600" y="2471737"/>
              <a:ext cx="2667000" cy="533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latin typeface="Tahoma" pitchFamily="34" charset="0"/>
                  <a:cs typeface="Arial" charset="0"/>
                </a:rPr>
                <a:t>“What will happen?”</a:t>
              </a:r>
            </a:p>
          </p:txBody>
        </p:sp>
        <p:sp>
          <p:nvSpPr>
            <p:cNvPr id="51212" name="AutoShape 15"/>
            <p:cNvSpPr>
              <a:spLocks noChangeArrowheads="1"/>
            </p:cNvSpPr>
            <p:nvPr/>
          </p:nvSpPr>
          <p:spPr bwMode="auto">
            <a:xfrm>
              <a:off x="6400800" y="5334000"/>
              <a:ext cx="1765300" cy="566737"/>
            </a:xfrm>
            <a:prstGeom prst="chevron">
              <a:avLst>
                <a:gd name="adj" fmla="val 37036"/>
              </a:avLst>
            </a:prstGeom>
            <a:solidFill>
              <a:srgbClr val="0A5374"/>
            </a:solidFill>
            <a:ln>
              <a:noFill/>
            </a:ln>
            <a:effectLst>
              <a:prstShdw prst="shdw17" dist="17961" dir="2700000">
                <a:srgbClr val="063246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CC"/>
                  </a:solidFill>
                  <a:latin typeface="Tahoma" pitchFamily="34" charset="0"/>
                  <a:cs typeface="Arial" charset="0"/>
                </a:rPr>
                <a:t>Recommended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CC"/>
                  </a:solidFill>
                  <a:latin typeface="Tahoma" pitchFamily="34" charset="0"/>
                  <a:cs typeface="Arial" charset="0"/>
                </a:rPr>
                <a:t>Actions</a:t>
              </a:r>
            </a:p>
          </p:txBody>
        </p:sp>
        <p:sp>
          <p:nvSpPr>
            <p:cNvPr id="51213" name="AutoShape 16"/>
            <p:cNvSpPr>
              <a:spLocks noChangeArrowheads="1"/>
            </p:cNvSpPr>
            <p:nvPr/>
          </p:nvSpPr>
          <p:spPr bwMode="auto">
            <a:xfrm>
              <a:off x="5032375" y="5334000"/>
              <a:ext cx="1470025" cy="566737"/>
            </a:xfrm>
            <a:prstGeom prst="chevron">
              <a:avLst>
                <a:gd name="adj" fmla="val 37036"/>
              </a:avLst>
            </a:prstGeom>
            <a:solidFill>
              <a:srgbClr val="0A5374"/>
            </a:solidFill>
            <a:ln>
              <a:noFill/>
            </a:ln>
            <a:effectLst>
              <a:prstShdw prst="shdw17" dist="17961" dir="2700000">
                <a:srgbClr val="063246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CC"/>
                  </a:solidFill>
                  <a:latin typeface="Tahoma" pitchFamily="34" charset="0"/>
                  <a:cs typeface="Arial" charset="0"/>
                </a:rPr>
                <a:t>Insight</a:t>
              </a:r>
            </a:p>
          </p:txBody>
        </p:sp>
        <p:sp>
          <p:nvSpPr>
            <p:cNvPr id="51214" name="AutoShape 17"/>
            <p:cNvSpPr>
              <a:spLocks noChangeArrowheads="1"/>
            </p:cNvSpPr>
            <p:nvPr/>
          </p:nvSpPr>
          <p:spPr bwMode="auto">
            <a:xfrm>
              <a:off x="3663950" y="5334000"/>
              <a:ext cx="1470025" cy="566737"/>
            </a:xfrm>
            <a:prstGeom prst="chevron">
              <a:avLst>
                <a:gd name="adj" fmla="val 37036"/>
              </a:avLst>
            </a:prstGeom>
            <a:solidFill>
              <a:srgbClr val="0A5374"/>
            </a:solidFill>
            <a:ln>
              <a:noFill/>
            </a:ln>
            <a:effectLst>
              <a:prstShdw prst="shdw17" dist="17961" dir="2700000">
                <a:srgbClr val="063246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CC"/>
                  </a:solidFill>
                  <a:latin typeface="Tahoma" pitchFamily="34" charset="0"/>
                  <a:cs typeface="Arial" charset="0"/>
                </a:rPr>
                <a:t>Analysis</a:t>
              </a:r>
            </a:p>
          </p:txBody>
        </p:sp>
        <p:sp>
          <p:nvSpPr>
            <p:cNvPr id="51215" name="AutoShape 18"/>
            <p:cNvSpPr>
              <a:spLocks noChangeArrowheads="1"/>
            </p:cNvSpPr>
            <p:nvPr/>
          </p:nvSpPr>
          <p:spPr bwMode="auto">
            <a:xfrm>
              <a:off x="2295525" y="5334000"/>
              <a:ext cx="1470025" cy="566737"/>
            </a:xfrm>
            <a:prstGeom prst="chevron">
              <a:avLst>
                <a:gd name="adj" fmla="val 37036"/>
              </a:avLst>
            </a:prstGeom>
            <a:solidFill>
              <a:srgbClr val="0A5374"/>
            </a:solidFill>
            <a:ln>
              <a:noFill/>
            </a:ln>
            <a:effectLst>
              <a:prstShdw prst="shdw17" dist="17961" dir="2700000">
                <a:srgbClr val="063246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CC"/>
                  </a:solidFill>
                  <a:latin typeface="Tahoma" pitchFamily="34" charset="0"/>
                  <a:cs typeface="Arial" charset="0"/>
                </a:rPr>
                <a:t>  Information</a:t>
              </a:r>
            </a:p>
          </p:txBody>
        </p:sp>
        <p:sp>
          <p:nvSpPr>
            <p:cNvPr id="51216" name="AutoShape 19"/>
            <p:cNvSpPr>
              <a:spLocks noChangeArrowheads="1"/>
            </p:cNvSpPr>
            <p:nvPr/>
          </p:nvSpPr>
          <p:spPr bwMode="auto">
            <a:xfrm>
              <a:off x="927100" y="5334000"/>
              <a:ext cx="1470025" cy="566737"/>
            </a:xfrm>
            <a:prstGeom prst="chevron">
              <a:avLst>
                <a:gd name="adj" fmla="val 37036"/>
              </a:avLst>
            </a:prstGeom>
            <a:solidFill>
              <a:srgbClr val="0A5374"/>
            </a:solidFill>
            <a:ln>
              <a:noFill/>
            </a:ln>
            <a:effectLst>
              <a:prstShdw prst="shdw17" dist="17961" dir="2700000">
                <a:srgbClr val="063246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CC"/>
                  </a:solidFill>
                  <a:latin typeface="Tahoma" pitchFamily="34" charset="0"/>
                  <a:cs typeface="Arial" charset="0"/>
                </a:rPr>
                <a:t>   Data</a:t>
              </a:r>
            </a:p>
          </p:txBody>
        </p:sp>
        <p:sp>
          <p:nvSpPr>
            <p:cNvPr id="51217" name="Text Box 20"/>
            <p:cNvSpPr txBox="1">
              <a:spLocks noChangeArrowheads="1"/>
            </p:cNvSpPr>
            <p:nvPr/>
          </p:nvSpPr>
          <p:spPr bwMode="auto">
            <a:xfrm>
              <a:off x="6019800" y="1524000"/>
              <a:ext cx="2876550" cy="560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828385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b="1" i="1" dirty="0">
                  <a:latin typeface="Tahoma" pitchFamily="34" charset="0"/>
                  <a:cs typeface="Arial" charset="0"/>
                </a:rPr>
                <a:t>Competitive</a:t>
              </a:r>
              <a:r>
                <a:rPr lang="en-US" sz="1600" b="1" i="1" dirty="0">
                  <a:latin typeface="Tahoma" pitchFamily="34" charset="0"/>
                  <a:cs typeface="Arial" charset="0"/>
                </a:rPr>
                <a:t>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i="1" dirty="0">
                  <a:latin typeface="Tahoma" pitchFamily="34" charset="0"/>
                  <a:cs typeface="Arial" charset="0"/>
                </a:rPr>
                <a:t>Advantage</a:t>
              </a:r>
            </a:p>
          </p:txBody>
        </p:sp>
        <p:sp>
          <p:nvSpPr>
            <p:cNvPr id="51218" name="Text Box 21"/>
            <p:cNvSpPr txBox="1">
              <a:spLocks noChangeArrowheads="1"/>
            </p:cNvSpPr>
            <p:nvPr/>
          </p:nvSpPr>
          <p:spPr bwMode="auto">
            <a:xfrm>
              <a:off x="2133600" y="4224337"/>
              <a:ext cx="185578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 b="1">
                  <a:solidFill>
                    <a:srgbClr val="000099"/>
                  </a:solidFill>
                  <a:latin typeface="Tahoma" pitchFamily="34" charset="0"/>
                  <a:cs typeface="Arial" charset="0"/>
                </a:rPr>
                <a:t>Baseline Metrics</a:t>
              </a:r>
            </a:p>
          </p:txBody>
        </p:sp>
        <p:sp>
          <p:nvSpPr>
            <p:cNvPr id="51219" name="Text Box 22"/>
            <p:cNvSpPr txBox="1">
              <a:spLocks noChangeArrowheads="1"/>
            </p:cNvSpPr>
            <p:nvPr/>
          </p:nvSpPr>
          <p:spPr bwMode="auto">
            <a:xfrm>
              <a:off x="5257800" y="2166937"/>
              <a:ext cx="20193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 b="1">
                  <a:solidFill>
                    <a:srgbClr val="000099"/>
                  </a:solidFill>
                  <a:latin typeface="Tahoma" pitchFamily="34" charset="0"/>
                  <a:cs typeface="Arial" charset="0"/>
                </a:rPr>
                <a:t>Predictive Metrics</a:t>
              </a:r>
            </a:p>
          </p:txBody>
        </p:sp>
        <p:sp>
          <p:nvSpPr>
            <p:cNvPr id="51220" name="Text Box 23"/>
            <p:cNvSpPr txBox="1">
              <a:spLocks noChangeArrowheads="1"/>
            </p:cNvSpPr>
            <p:nvPr/>
          </p:nvSpPr>
          <p:spPr bwMode="auto">
            <a:xfrm>
              <a:off x="3810000" y="3157537"/>
              <a:ext cx="350288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rgbClr val="000099"/>
                  </a:solidFill>
                  <a:latin typeface="Tahoma" pitchFamily="34" charset="0"/>
                  <a:cs typeface="Arial" charset="0"/>
                </a:rPr>
                <a:t>Descriptive/Assessment Metrics</a:t>
              </a:r>
            </a:p>
          </p:txBody>
        </p:sp>
      </p:grpSp>
      <p:sp>
        <p:nvSpPr>
          <p:cNvPr id="25" name="Date Placeholder 3"/>
          <p:cNvSpPr txBox="1">
            <a:spLocks noGrp="1"/>
          </p:cNvSpPr>
          <p:nvPr/>
        </p:nvSpPr>
        <p:spPr bwMode="auto">
          <a:xfrm>
            <a:off x="1676400" y="6400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alibri" pitchFamily="34" charset="0"/>
                <a:cs typeface="Arial" charset="0"/>
              </a:rPr>
              <a:t>Source: </a:t>
            </a:r>
            <a:r>
              <a:rPr lang="en-US" sz="1200" dirty="0">
                <a:latin typeface="Calibri" pitchFamily="34" charset="0"/>
                <a:cs typeface="Arial" charset="0"/>
                <a:hlinkClick r:id="rId3"/>
              </a:rPr>
              <a:t>www.eforceglobal.com</a:t>
            </a:r>
            <a:r>
              <a:rPr lang="en-US" sz="1200" dirty="0">
                <a:latin typeface="Calibri" pitchFamily="34" charset="0"/>
                <a:cs typeface="Arial" charset="0"/>
              </a:rPr>
              <a:t> 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82231" y="566066"/>
            <a:ext cx="10062575" cy="5542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Recall: Business Case for Business Intelligence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21920-A020-4755-AD66-05FAD551EC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57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938E-D245-9148-155F-9A86C33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6319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Explain/Answer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9E1F-22C2-DC11-7B4F-C76A2F3E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56898"/>
            <a:ext cx="10134600" cy="3969342"/>
          </a:xfrm>
        </p:spPr>
        <p:txBody>
          <a:bodyPr/>
          <a:lstStyle/>
          <a:p>
            <a:r>
              <a:rPr lang="en-US" dirty="0"/>
              <a:t>What is business intelligence?</a:t>
            </a:r>
          </a:p>
          <a:p>
            <a:r>
              <a:rPr lang="en-US" dirty="0"/>
              <a:t>What does this slide tell you about business intelligence?</a:t>
            </a:r>
          </a:p>
          <a:p>
            <a:r>
              <a:rPr lang="en-US" dirty="0"/>
              <a:t>What, exactly, is the role of data?</a:t>
            </a:r>
          </a:p>
          <a:p>
            <a:r>
              <a:rPr lang="en-US" dirty="0"/>
              <a:t>What are the risks involved? </a:t>
            </a:r>
          </a:p>
        </p:txBody>
      </p:sp>
    </p:spTree>
    <p:extLst>
      <p:ext uri="{BB962C8B-B14F-4D97-AF65-F5344CB8AC3E}">
        <p14:creationId xmlns:p14="http://schemas.microsoft.com/office/powerpoint/2010/main" val="12349683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Bembo</vt:lpstr>
      <vt:lpstr>Calibri</vt:lpstr>
      <vt:lpstr>Tahoma</vt:lpstr>
      <vt:lpstr>Times New Roman</vt:lpstr>
      <vt:lpstr>AdornVTI</vt:lpstr>
      <vt:lpstr>Business Intelligence &amp; Analytics</vt:lpstr>
      <vt:lpstr>Recall: Business Case for Business Intelligence</vt:lpstr>
      <vt:lpstr>Explain/Answer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Veda Storey</dc:creator>
  <cp:lastModifiedBy>Veda Storey</cp:lastModifiedBy>
  <cp:revision>3</cp:revision>
  <dcterms:created xsi:type="dcterms:W3CDTF">2022-09-27T19:35:12Z</dcterms:created>
  <dcterms:modified xsi:type="dcterms:W3CDTF">2022-09-27T19:40:09Z</dcterms:modified>
</cp:coreProperties>
</file>