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148" d="100"/>
          <a:sy n="148" d="100"/>
        </p:scale>
        <p:origin x="20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1603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744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120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32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684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9769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7469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932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104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18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22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684564301"/>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pink paint mixture">
            <a:extLst>
              <a:ext uri="{FF2B5EF4-FFF2-40B4-BE49-F238E27FC236}">
                <a16:creationId xmlns:a16="http://schemas.microsoft.com/office/drawing/2014/main" id="{13BD2D5D-3526-3A77-5D30-73480CB39C57}"/>
              </a:ext>
            </a:extLst>
          </p:cNvPr>
          <p:cNvPicPr>
            <a:picLocks noChangeAspect="1"/>
          </p:cNvPicPr>
          <p:nvPr/>
        </p:nvPicPr>
        <p:blipFill rotWithShape="1">
          <a:blip r:embed="rId2"/>
          <a:srcRect l="1068" r="14559" b="-1"/>
          <a:stretch/>
        </p:blipFill>
        <p:spPr>
          <a:xfrm>
            <a:off x="3523488" y="-45710"/>
            <a:ext cx="8668512" cy="6857990"/>
          </a:xfrm>
          <a:prstGeom prst="rect">
            <a:avLst/>
          </a:prstGeom>
        </p:spPr>
      </p:pic>
      <p:sp>
        <p:nvSpPr>
          <p:cNvPr id="26" name="Rectangle 2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4B925A-3191-0C8D-6254-E84340F026E8}"/>
              </a:ext>
            </a:extLst>
          </p:cNvPr>
          <p:cNvSpPr>
            <a:spLocks noGrp="1"/>
          </p:cNvSpPr>
          <p:nvPr>
            <p:ph type="ctrTitle"/>
          </p:nvPr>
        </p:nvSpPr>
        <p:spPr>
          <a:xfrm>
            <a:off x="477981" y="1122363"/>
            <a:ext cx="4023360" cy="3204134"/>
          </a:xfrm>
        </p:spPr>
        <p:txBody>
          <a:bodyPr anchor="b">
            <a:normAutofit/>
          </a:bodyPr>
          <a:lstStyle/>
          <a:p>
            <a:r>
              <a:rPr lang="en-US" sz="4800" dirty="0"/>
              <a:t>Book Publishing	</a:t>
            </a:r>
            <a:endParaRPr lang="en-US" sz="4800"/>
          </a:p>
        </p:txBody>
      </p:sp>
      <p:sp>
        <p:nvSpPr>
          <p:cNvPr id="3" name="Subtitle 2">
            <a:extLst>
              <a:ext uri="{FF2B5EF4-FFF2-40B4-BE49-F238E27FC236}">
                <a16:creationId xmlns:a16="http://schemas.microsoft.com/office/drawing/2014/main" id="{293E2D21-1565-D260-260A-1F6B0D349689}"/>
              </a:ext>
            </a:extLst>
          </p:cNvPr>
          <p:cNvSpPr>
            <a:spLocks noGrp="1"/>
          </p:cNvSpPr>
          <p:nvPr>
            <p:ph type="subTitle" idx="1"/>
          </p:nvPr>
        </p:nvSpPr>
        <p:spPr>
          <a:xfrm>
            <a:off x="477980" y="4872922"/>
            <a:ext cx="4023359" cy="1208141"/>
          </a:xfrm>
        </p:spPr>
        <p:txBody>
          <a:bodyPr>
            <a:normAutofit/>
          </a:bodyPr>
          <a:lstStyle/>
          <a:p>
            <a:r>
              <a:rPr lang="en-US" sz="2000" dirty="0"/>
              <a:t>CIS 8040</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200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D5AF0-4A0B-1B40-71CC-75E716A00AA4}"/>
              </a:ext>
            </a:extLst>
          </p:cNvPr>
          <p:cNvSpPr>
            <a:spLocks noGrp="1"/>
          </p:cNvSpPr>
          <p:nvPr>
            <p:ph idx="1"/>
          </p:nvPr>
        </p:nvSpPr>
        <p:spPr>
          <a:xfrm>
            <a:off x="852407" y="573437"/>
            <a:ext cx="10980549" cy="5920353"/>
          </a:xfrm>
          <a:solidFill>
            <a:schemeClr val="accent5">
              <a:lumMod val="20000"/>
              <a:lumOff val="80000"/>
            </a:schemeClr>
          </a:solidFill>
        </p:spPr>
        <p:txBody>
          <a:bodyPr>
            <a:normAutofit/>
          </a:bodyPr>
          <a:lstStyle/>
          <a:p>
            <a:pPr marL="0" indent="0">
              <a:buNone/>
            </a:pPr>
            <a:r>
              <a:rPr lang="en-US" sz="1600" dirty="0"/>
              <a:t>Consider the following set of relations that can be used to keep track of authors and the books they  publish as well as the types of books (genres) that the authors write.</a:t>
            </a:r>
          </a:p>
          <a:p>
            <a:pPr marL="0" indent="0">
              <a:buNone/>
            </a:pPr>
            <a:r>
              <a:rPr lang="en-US" sz="1600" dirty="0"/>
              <a:t> Book:                     (</a:t>
            </a:r>
            <a:r>
              <a:rPr lang="en-US" sz="1600" u="sng" dirty="0"/>
              <a:t>ISBN</a:t>
            </a:r>
            <a:r>
              <a:rPr lang="en-US" sz="1600" dirty="0"/>
              <a:t>, title, </a:t>
            </a:r>
            <a:r>
              <a:rPr lang="en-US" sz="1600" dirty="0" err="1"/>
              <a:t>copyright_date</a:t>
            </a:r>
            <a:r>
              <a:rPr lang="en-US" sz="1600" dirty="0"/>
              <a:t>, genre)</a:t>
            </a:r>
          </a:p>
          <a:p>
            <a:pPr marL="0" indent="0">
              <a:buNone/>
            </a:pPr>
            <a:r>
              <a:rPr lang="en-US" sz="1600" dirty="0"/>
              <a:t>Author:                  (</a:t>
            </a:r>
            <a:r>
              <a:rPr lang="en-US" sz="1600" u="sng" dirty="0" err="1"/>
              <a:t>Author_ID</a:t>
            </a:r>
            <a:r>
              <a:rPr lang="en-US" sz="1600" dirty="0"/>
              <a:t>, name, email, address, degree)</a:t>
            </a:r>
          </a:p>
          <a:p>
            <a:pPr marL="0" indent="0">
              <a:buNone/>
            </a:pPr>
            <a:r>
              <a:rPr lang="en-US" sz="1600" dirty="0"/>
              <a:t>Publisher:              (</a:t>
            </a:r>
            <a:r>
              <a:rPr lang="en-US" sz="1600" u="sng" dirty="0"/>
              <a:t>Publisher-Name</a:t>
            </a:r>
            <a:r>
              <a:rPr lang="en-US" sz="1600" dirty="0"/>
              <a:t>, address, </a:t>
            </a:r>
            <a:r>
              <a:rPr lang="en-US" sz="1600" dirty="0" err="1"/>
              <a:t>year_established</a:t>
            </a:r>
            <a:r>
              <a:rPr lang="en-US" sz="1600" dirty="0"/>
              <a:t>)</a:t>
            </a:r>
          </a:p>
          <a:p>
            <a:pPr marL="0" indent="0">
              <a:buNone/>
            </a:pPr>
            <a:r>
              <a:rPr lang="en-US" sz="1600" dirty="0" err="1"/>
              <a:t>Publisher_Author</a:t>
            </a:r>
            <a:r>
              <a:rPr lang="en-US" sz="1600" dirty="0"/>
              <a:t>: (</a:t>
            </a:r>
            <a:r>
              <a:rPr lang="en-US" sz="1600" u="sng" dirty="0"/>
              <a:t>Publisher-Name</a:t>
            </a:r>
            <a:r>
              <a:rPr lang="en-US" sz="1600" dirty="0"/>
              <a:t>, </a:t>
            </a:r>
            <a:r>
              <a:rPr lang="en-US" sz="1600" u="sng" dirty="0" err="1"/>
              <a:t>Author_ID</a:t>
            </a:r>
            <a:r>
              <a:rPr lang="en-US" sz="1600" u="sng" dirty="0"/>
              <a:t>,</a:t>
            </a:r>
            <a:r>
              <a:rPr lang="en-US" sz="1600" dirty="0"/>
              <a:t>)</a:t>
            </a:r>
          </a:p>
          <a:p>
            <a:pPr marL="0" indent="0">
              <a:buNone/>
            </a:pPr>
            <a:r>
              <a:rPr lang="en-US" sz="1600" dirty="0" err="1"/>
              <a:t>Author_Book</a:t>
            </a:r>
            <a:r>
              <a:rPr lang="en-US" sz="1600" dirty="0"/>
              <a:t>:        (</a:t>
            </a:r>
            <a:r>
              <a:rPr lang="en-US" sz="1600" u="sng" dirty="0"/>
              <a:t>ISBN</a:t>
            </a:r>
            <a:r>
              <a:rPr lang="en-US" sz="1600" dirty="0"/>
              <a:t>, </a:t>
            </a:r>
            <a:r>
              <a:rPr lang="en-US" sz="1600" u="sng" dirty="0" err="1"/>
              <a:t>Author_ID</a:t>
            </a:r>
            <a:r>
              <a:rPr lang="en-US" sz="1600" u="sng" dirty="0"/>
              <a:t>,</a:t>
            </a:r>
            <a:r>
              <a:rPr lang="en-US" sz="1600" dirty="0"/>
              <a:t> </a:t>
            </a:r>
            <a:r>
              <a:rPr lang="en-US" sz="1600" dirty="0" err="1"/>
              <a:t>published_year</a:t>
            </a:r>
            <a:r>
              <a:rPr lang="en-US" sz="1600" dirty="0"/>
              <a:t>)</a:t>
            </a:r>
          </a:p>
          <a:p>
            <a:pPr marL="0" indent="0">
              <a:buNone/>
            </a:pPr>
            <a:r>
              <a:rPr lang="en-US" sz="1600" dirty="0"/>
              <a:t>Write an SQL statement for the following query.</a:t>
            </a:r>
          </a:p>
          <a:p>
            <a:pPr marL="0" indent="0">
              <a:buNone/>
            </a:pPr>
            <a:r>
              <a:rPr lang="en-US" sz="1600" dirty="0"/>
              <a:t>List the names of the authors who have written books that were published </a:t>
            </a:r>
            <a:r>
              <a:rPr lang="en-US" sz="1600"/>
              <a:t>in 2024 </a:t>
            </a:r>
            <a:r>
              <a:rPr lang="en-US" sz="1600" dirty="0"/>
              <a:t>and have a genre of 'education.'</a:t>
            </a:r>
          </a:p>
          <a:p>
            <a:pPr marL="0" indent="0">
              <a:buNone/>
            </a:pPr>
            <a:endParaRPr lang="en-US" dirty="0"/>
          </a:p>
        </p:txBody>
      </p:sp>
    </p:spTree>
    <p:extLst>
      <p:ext uri="{BB962C8B-B14F-4D97-AF65-F5344CB8AC3E}">
        <p14:creationId xmlns:p14="http://schemas.microsoft.com/office/powerpoint/2010/main" val="42568479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19</TotalTime>
  <Words>137</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Neue Haas Grotesk Text Pro</vt:lpstr>
      <vt:lpstr>AccentBoxVTI</vt:lpstr>
      <vt:lpstr>Book Publishing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Publishing </dc:title>
  <dc:creator>Veda Storey</dc:creator>
  <cp:lastModifiedBy>Veda C Storey</cp:lastModifiedBy>
  <cp:revision>6</cp:revision>
  <dcterms:created xsi:type="dcterms:W3CDTF">2022-09-21T16:54:50Z</dcterms:created>
  <dcterms:modified xsi:type="dcterms:W3CDTF">2024-02-07T19:27:50Z</dcterms:modified>
</cp:coreProperties>
</file>