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23" d="100"/>
          <a:sy n="123" d="100"/>
        </p:scale>
        <p:origin x="108"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20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429147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233524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1A8AF-4FF7-4EF4-AB34-57D2C7B24641}"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380579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E1A8AF-4FF7-4EF4-AB34-57D2C7B24641}"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C6C13-8DCC-46AF-AD15-5F22361B50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91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1A8AF-4FF7-4EF4-AB34-57D2C7B24641}"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6040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1A8AF-4FF7-4EF4-AB34-57D2C7B24641}"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4046479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E1A8AF-4FF7-4EF4-AB34-57D2C7B24641}"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298648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E1A8AF-4FF7-4EF4-AB34-57D2C7B24641}" type="datetimeFigureOut">
              <a:rPr lang="en-US" smtClean="0"/>
              <a:t>9/20/2022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324409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E1A8AF-4FF7-4EF4-AB34-57D2C7B24641}" type="datetimeFigureOut">
              <a:rPr lang="en-US" smtClean="0"/>
              <a:t>9/20/2022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9C6C13-8DCC-46AF-AD15-5F22361B505D}" type="slidenum">
              <a:rPr lang="en-US" smtClean="0"/>
              <a:t>‹#›</a:t>
            </a:fld>
            <a:endParaRPr lang="en-US"/>
          </a:p>
        </p:txBody>
      </p:sp>
    </p:spTree>
    <p:extLst>
      <p:ext uri="{BB962C8B-B14F-4D97-AF65-F5344CB8AC3E}">
        <p14:creationId xmlns:p14="http://schemas.microsoft.com/office/powerpoint/2010/main" val="373246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E1A8AF-4FF7-4EF4-AB34-57D2C7B24641}"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C6C13-8DCC-46AF-AD15-5F22361B505D}" type="slidenum">
              <a:rPr lang="en-US" smtClean="0"/>
              <a:t>‹#›</a:t>
            </a:fld>
            <a:endParaRPr lang="en-US"/>
          </a:p>
        </p:txBody>
      </p:sp>
    </p:spTree>
    <p:extLst>
      <p:ext uri="{BB962C8B-B14F-4D97-AF65-F5344CB8AC3E}">
        <p14:creationId xmlns:p14="http://schemas.microsoft.com/office/powerpoint/2010/main" val="22771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E1A8AF-4FF7-4EF4-AB34-57D2C7B24641}" type="datetimeFigureOut">
              <a:rPr lang="en-US" smtClean="0"/>
              <a:t>9/20/2022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9C6C13-8DCC-46AF-AD15-5F22361B505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570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9074-2808-4E74-BF3B-C81A8A072414}"/>
              </a:ext>
            </a:extLst>
          </p:cNvPr>
          <p:cNvSpPr>
            <a:spLocks noGrp="1"/>
          </p:cNvSpPr>
          <p:nvPr>
            <p:ph type="ctrTitle"/>
          </p:nvPr>
        </p:nvSpPr>
        <p:spPr/>
        <p:txBody>
          <a:bodyPr>
            <a:normAutofit/>
          </a:bodyPr>
          <a:lstStyle/>
          <a:p>
            <a:pPr algn="ctr"/>
            <a:r>
              <a:rPr lang="en-US" sz="6600" b="1" dirty="0">
                <a:solidFill>
                  <a:srgbClr val="C00000"/>
                </a:solidFill>
              </a:rPr>
              <a:t>Conceptual Modeling</a:t>
            </a:r>
            <a:br>
              <a:rPr lang="en-US" sz="6600" b="1" dirty="0">
                <a:solidFill>
                  <a:srgbClr val="C00000"/>
                </a:solidFill>
              </a:rPr>
            </a:br>
            <a:r>
              <a:rPr lang="en-US" sz="6600" b="1" dirty="0">
                <a:solidFill>
                  <a:srgbClr val="C00000"/>
                </a:solidFill>
              </a:rPr>
              <a:t> </a:t>
            </a:r>
            <a:r>
              <a:rPr lang="en-US" sz="5400" dirty="0"/>
              <a:t>University Hiring Example</a:t>
            </a:r>
            <a:endParaRPr lang="en-US" sz="6600" dirty="0"/>
          </a:p>
        </p:txBody>
      </p:sp>
    </p:spTree>
    <p:extLst>
      <p:ext uri="{BB962C8B-B14F-4D97-AF65-F5344CB8AC3E}">
        <p14:creationId xmlns:p14="http://schemas.microsoft.com/office/powerpoint/2010/main" val="40014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C897-1A6C-492E-9344-47C8EBB052F0}"/>
              </a:ext>
            </a:extLst>
          </p:cNvPr>
          <p:cNvSpPr>
            <a:spLocks noGrp="1"/>
          </p:cNvSpPr>
          <p:nvPr>
            <p:ph type="title"/>
          </p:nvPr>
        </p:nvSpPr>
        <p:spPr>
          <a:xfrm>
            <a:off x="324395" y="253947"/>
            <a:ext cx="10058400" cy="812854"/>
          </a:xfrm>
        </p:spPr>
        <p:txBody>
          <a:bodyPr/>
          <a:lstStyle/>
          <a:p>
            <a:r>
              <a:rPr lang="en-US" dirty="0"/>
              <a:t>Hiring Example</a:t>
            </a:r>
          </a:p>
        </p:txBody>
      </p:sp>
      <p:sp>
        <p:nvSpPr>
          <p:cNvPr id="3" name="Content Placeholder 2">
            <a:extLst>
              <a:ext uri="{FF2B5EF4-FFF2-40B4-BE49-F238E27FC236}">
                <a16:creationId xmlns:a16="http://schemas.microsoft.com/office/drawing/2014/main" id="{06ED3237-CA6B-4502-AEC5-64BC28B9A4B5}"/>
              </a:ext>
            </a:extLst>
          </p:cNvPr>
          <p:cNvSpPr>
            <a:spLocks noGrp="1"/>
          </p:cNvSpPr>
          <p:nvPr>
            <p:ph idx="1"/>
          </p:nvPr>
        </p:nvSpPr>
        <p:spPr>
          <a:xfrm>
            <a:off x="657546" y="1428108"/>
            <a:ext cx="10869890" cy="4118253"/>
          </a:xfrm>
          <a:solidFill>
            <a:schemeClr val="bg1"/>
          </a:solidFill>
        </p:spPr>
        <p:txBody>
          <a:bodyPr>
            <a:normAutofit fontScale="92500" lnSpcReduction="20000"/>
          </a:bodyPr>
          <a:lstStyle/>
          <a:p>
            <a:r>
              <a:rPr lang="en-US" sz="2800" dirty="0"/>
              <a:t>You wish to develop a database to keep track of new instructor hires for departments within a university: who they are and when they were hired. An instructor can be hired by more than one department, not necessarily at the same time, so you would like to know the date of hire. Each instructor has a set of skills. The university wants to be able to track which skills an instructor possesses, as well as basic data about instructors and departments.  It is not necessary to include a University entity, but if you do, make some reasonable assumptions about what attributes to include in the database.   </a:t>
            </a:r>
          </a:p>
          <a:p>
            <a:endParaRPr lang="en-US" sz="2800" dirty="0"/>
          </a:p>
          <a:p>
            <a:r>
              <a:rPr lang="en-US" sz="2800" dirty="0"/>
              <a:t>Draw a conceptual model (entity-relationship model) to represent this real- world situation.  Use both the Chen notation and the Crow’s Feet notation.</a:t>
            </a:r>
          </a:p>
          <a:p>
            <a:r>
              <a:rPr lang="en-US" sz="2800" dirty="0"/>
              <a:t>Transform the conceptual model to a relational model.  </a:t>
            </a:r>
          </a:p>
        </p:txBody>
      </p:sp>
    </p:spTree>
    <p:extLst>
      <p:ext uri="{BB962C8B-B14F-4D97-AF65-F5344CB8AC3E}">
        <p14:creationId xmlns:p14="http://schemas.microsoft.com/office/powerpoint/2010/main" val="124835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C897-1A6C-492E-9344-47C8EBB052F0}"/>
              </a:ext>
            </a:extLst>
          </p:cNvPr>
          <p:cNvSpPr>
            <a:spLocks noGrp="1"/>
          </p:cNvSpPr>
          <p:nvPr>
            <p:ph type="title"/>
          </p:nvPr>
        </p:nvSpPr>
        <p:spPr>
          <a:xfrm>
            <a:off x="324395" y="253947"/>
            <a:ext cx="10058400" cy="812854"/>
          </a:xfrm>
        </p:spPr>
        <p:txBody>
          <a:bodyPr/>
          <a:lstStyle/>
          <a:p>
            <a:r>
              <a:rPr lang="en-US" dirty="0"/>
              <a:t>Hiring Example</a:t>
            </a:r>
          </a:p>
        </p:txBody>
      </p:sp>
      <p:sp>
        <p:nvSpPr>
          <p:cNvPr id="3" name="Content Placeholder 2">
            <a:extLst>
              <a:ext uri="{FF2B5EF4-FFF2-40B4-BE49-F238E27FC236}">
                <a16:creationId xmlns:a16="http://schemas.microsoft.com/office/drawing/2014/main" id="{06ED3237-CA6B-4502-AEC5-64BC28B9A4B5}"/>
              </a:ext>
            </a:extLst>
          </p:cNvPr>
          <p:cNvSpPr>
            <a:spLocks noGrp="1"/>
          </p:cNvSpPr>
          <p:nvPr>
            <p:ph idx="1"/>
          </p:nvPr>
        </p:nvSpPr>
        <p:spPr>
          <a:xfrm>
            <a:off x="657546" y="1428108"/>
            <a:ext cx="10869890" cy="4118253"/>
          </a:xfrm>
          <a:solidFill>
            <a:schemeClr val="bg1"/>
          </a:solidFill>
        </p:spPr>
        <p:txBody>
          <a:bodyPr>
            <a:normAutofit fontScale="92500" lnSpcReduction="10000"/>
          </a:bodyPr>
          <a:lstStyle/>
          <a:p>
            <a:r>
              <a:rPr lang="en-US" sz="2800" dirty="0"/>
              <a:t>You wish to develop a database to keep track of new </a:t>
            </a:r>
            <a:r>
              <a:rPr lang="en-US" sz="2800" dirty="0">
                <a:highlight>
                  <a:srgbClr val="FFFF00"/>
                </a:highlight>
              </a:rPr>
              <a:t>instructor</a:t>
            </a:r>
            <a:r>
              <a:rPr lang="en-US" sz="2800" dirty="0"/>
              <a:t> hires for departments within a university: who they are and when they were hired. An instructor can be hired by more than one </a:t>
            </a:r>
            <a:r>
              <a:rPr lang="en-US" sz="2800" dirty="0">
                <a:highlight>
                  <a:srgbClr val="FFFF00"/>
                </a:highlight>
              </a:rPr>
              <a:t>department</a:t>
            </a:r>
            <a:r>
              <a:rPr lang="en-US" sz="2800" dirty="0"/>
              <a:t>, not necessarily at the same time. Each instructor has a set of </a:t>
            </a:r>
            <a:r>
              <a:rPr lang="en-US" sz="2800" dirty="0">
                <a:highlight>
                  <a:srgbClr val="FFFF00"/>
                </a:highlight>
              </a:rPr>
              <a:t>skills</a:t>
            </a:r>
            <a:r>
              <a:rPr lang="en-US" sz="2800" dirty="0"/>
              <a:t>. The university wants to be able to track which skills an instructor possesses, as well as </a:t>
            </a:r>
            <a:r>
              <a:rPr lang="en-US" sz="2800" dirty="0">
                <a:highlight>
                  <a:srgbClr val="00FFFF"/>
                </a:highlight>
              </a:rPr>
              <a:t>basic data </a:t>
            </a:r>
            <a:r>
              <a:rPr lang="en-US" sz="2800" dirty="0"/>
              <a:t>about instructors and departments.  It is not necessary to include a University entity, but if you do, make some reasonable assumptions about what attributes to include in the database.   </a:t>
            </a:r>
          </a:p>
          <a:p>
            <a:endParaRPr lang="en-US" sz="2800" dirty="0"/>
          </a:p>
          <a:p>
            <a:r>
              <a:rPr lang="en-US" sz="2800" dirty="0"/>
              <a:t>Draw a conceptual model (entity-relationship model) to represent this real- world situation.  Use both the Chen notation and the Crow’s Feet notation. </a:t>
            </a:r>
          </a:p>
        </p:txBody>
      </p:sp>
    </p:spTree>
    <p:extLst>
      <p:ext uri="{BB962C8B-B14F-4D97-AF65-F5344CB8AC3E}">
        <p14:creationId xmlns:p14="http://schemas.microsoft.com/office/powerpoint/2010/main" val="408794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DF64-1EE2-4D24-AE2E-F3A1E3DEDB4E}"/>
              </a:ext>
            </a:extLst>
          </p:cNvPr>
          <p:cNvSpPr>
            <a:spLocks noGrp="1"/>
          </p:cNvSpPr>
          <p:nvPr>
            <p:ph type="title"/>
          </p:nvPr>
        </p:nvSpPr>
        <p:spPr>
          <a:xfrm>
            <a:off x="1104358" y="174281"/>
            <a:ext cx="10058400" cy="519385"/>
          </a:xfrm>
        </p:spPr>
        <p:txBody>
          <a:bodyPr>
            <a:normAutofit fontScale="90000"/>
          </a:bodyPr>
          <a:lstStyle/>
          <a:p>
            <a:pPr algn="ctr"/>
            <a:r>
              <a:rPr lang="en-US" dirty="0"/>
              <a:t>Entity-Relationship Model: Chen Notation</a:t>
            </a:r>
          </a:p>
        </p:txBody>
      </p:sp>
      <p:sp>
        <p:nvSpPr>
          <p:cNvPr id="4" name="Oval 3">
            <a:extLst>
              <a:ext uri="{FF2B5EF4-FFF2-40B4-BE49-F238E27FC236}">
                <a16:creationId xmlns:a16="http://schemas.microsoft.com/office/drawing/2014/main" id="{23C2DA05-ECD9-4E19-8832-3ECE2494B97E}"/>
              </a:ext>
            </a:extLst>
          </p:cNvPr>
          <p:cNvSpPr/>
          <p:nvPr/>
        </p:nvSpPr>
        <p:spPr>
          <a:xfrm>
            <a:off x="4531145" y="2801539"/>
            <a:ext cx="729938" cy="297949"/>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location</a:t>
            </a:r>
          </a:p>
        </p:txBody>
      </p:sp>
      <p:cxnSp>
        <p:nvCxnSpPr>
          <p:cNvPr id="5" name="Straight Connector 4">
            <a:extLst>
              <a:ext uri="{FF2B5EF4-FFF2-40B4-BE49-F238E27FC236}">
                <a16:creationId xmlns:a16="http://schemas.microsoft.com/office/drawing/2014/main" id="{39CAA5E5-3E93-495B-BB54-ED805BA39914}"/>
              </a:ext>
            </a:extLst>
          </p:cNvPr>
          <p:cNvCxnSpPr>
            <a:stCxn id="21" idx="4"/>
            <a:endCxn id="13" idx="0"/>
          </p:cNvCxnSpPr>
          <p:nvPr/>
        </p:nvCxnSpPr>
        <p:spPr>
          <a:xfrm>
            <a:off x="3917686" y="3123022"/>
            <a:ext cx="494331" cy="3214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7D837AF-14C8-40AB-BDE8-64D7C8C82433}"/>
              </a:ext>
            </a:extLst>
          </p:cNvPr>
          <p:cNvCxnSpPr>
            <a:cxnSpLocks/>
            <a:stCxn id="4" idx="4"/>
            <a:endCxn id="13" idx="0"/>
          </p:cNvCxnSpPr>
          <p:nvPr/>
        </p:nvCxnSpPr>
        <p:spPr>
          <a:xfrm flipH="1">
            <a:off x="4412017" y="3099488"/>
            <a:ext cx="484097" cy="3449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8008777-BE1E-4B37-A53E-98B1DA298082}"/>
              </a:ext>
            </a:extLst>
          </p:cNvPr>
          <p:cNvSpPr/>
          <p:nvPr/>
        </p:nvSpPr>
        <p:spPr>
          <a:xfrm>
            <a:off x="6997790" y="2758945"/>
            <a:ext cx="742616" cy="359595"/>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u="sng" dirty="0" err="1">
                <a:solidFill>
                  <a:schemeClr val="tx1"/>
                </a:solidFill>
              </a:rPr>
              <a:t>EmpID</a:t>
            </a:r>
            <a:endParaRPr lang="en-US" sz="1400" u="sng" dirty="0">
              <a:solidFill>
                <a:schemeClr val="tx1"/>
              </a:solidFill>
            </a:endParaRPr>
          </a:p>
        </p:txBody>
      </p:sp>
      <p:sp>
        <p:nvSpPr>
          <p:cNvPr id="8" name="Oval 7">
            <a:extLst>
              <a:ext uri="{FF2B5EF4-FFF2-40B4-BE49-F238E27FC236}">
                <a16:creationId xmlns:a16="http://schemas.microsoft.com/office/drawing/2014/main" id="{D13BD99E-CF85-47C2-B727-84880956D0B1}"/>
              </a:ext>
            </a:extLst>
          </p:cNvPr>
          <p:cNvSpPr/>
          <p:nvPr/>
        </p:nvSpPr>
        <p:spPr>
          <a:xfrm>
            <a:off x="8349535" y="2757010"/>
            <a:ext cx="783631" cy="315130"/>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r>
              <a:rPr lang="en-US" sz="1200" dirty="0">
                <a:solidFill>
                  <a:schemeClr val="tx1"/>
                </a:solidFill>
              </a:rPr>
              <a:t>email</a:t>
            </a:r>
          </a:p>
          <a:p>
            <a:pPr algn="ctr"/>
            <a:endParaRPr lang="en-US" sz="1200" dirty="0">
              <a:solidFill>
                <a:schemeClr val="tx1"/>
              </a:solidFill>
            </a:endParaRPr>
          </a:p>
        </p:txBody>
      </p:sp>
      <p:cxnSp>
        <p:nvCxnSpPr>
          <p:cNvPr id="9" name="Straight Connector 8">
            <a:extLst>
              <a:ext uri="{FF2B5EF4-FFF2-40B4-BE49-F238E27FC236}">
                <a16:creationId xmlns:a16="http://schemas.microsoft.com/office/drawing/2014/main" id="{71539B7C-40E7-4100-A6D6-76ED5E271098}"/>
              </a:ext>
            </a:extLst>
          </p:cNvPr>
          <p:cNvCxnSpPr>
            <a:stCxn id="7" idx="4"/>
            <a:endCxn id="12" idx="0"/>
          </p:cNvCxnSpPr>
          <p:nvPr/>
        </p:nvCxnSpPr>
        <p:spPr>
          <a:xfrm>
            <a:off x="7369098" y="3118540"/>
            <a:ext cx="515580" cy="325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A5A3F6-5AEC-4389-91B1-82448D1D85CA}"/>
              </a:ext>
            </a:extLst>
          </p:cNvPr>
          <p:cNvCxnSpPr>
            <a:cxnSpLocks/>
            <a:stCxn id="8" idx="4"/>
            <a:endCxn id="12" idx="0"/>
          </p:cNvCxnSpPr>
          <p:nvPr/>
        </p:nvCxnSpPr>
        <p:spPr>
          <a:xfrm flipH="1">
            <a:off x="7884678" y="3072140"/>
            <a:ext cx="856673" cy="3715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EA5DFD7-D0C8-4A9B-BBE6-664991EDB295}"/>
              </a:ext>
            </a:extLst>
          </p:cNvPr>
          <p:cNvGrpSpPr/>
          <p:nvPr/>
        </p:nvGrpSpPr>
        <p:grpSpPr>
          <a:xfrm>
            <a:off x="3655573" y="3347417"/>
            <a:ext cx="4893473" cy="522736"/>
            <a:chOff x="397315" y="5374632"/>
            <a:chExt cx="4893473" cy="522736"/>
          </a:xfrm>
        </p:grpSpPr>
        <p:sp>
          <p:nvSpPr>
            <p:cNvPr id="12" name="Rectangle 4">
              <a:extLst>
                <a:ext uri="{FF2B5EF4-FFF2-40B4-BE49-F238E27FC236}">
                  <a16:creationId xmlns:a16="http://schemas.microsoft.com/office/drawing/2014/main" id="{3E8B945D-EDD0-474C-9C54-5D745BE09A79}"/>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Instructor</a:t>
              </a:r>
            </a:p>
          </p:txBody>
        </p:sp>
        <p:sp>
          <p:nvSpPr>
            <p:cNvPr id="13" name="Rectangle 5">
              <a:extLst>
                <a:ext uri="{FF2B5EF4-FFF2-40B4-BE49-F238E27FC236}">
                  <a16:creationId xmlns:a16="http://schemas.microsoft.com/office/drawing/2014/main" id="{C5CDF8B2-324E-438E-871F-EEC8E8E4A16D}"/>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Department</a:t>
              </a:r>
            </a:p>
          </p:txBody>
        </p:sp>
        <p:sp>
          <p:nvSpPr>
            <p:cNvPr id="14" name="Rectangle 14">
              <a:extLst>
                <a:ext uri="{FF2B5EF4-FFF2-40B4-BE49-F238E27FC236}">
                  <a16:creationId xmlns:a16="http://schemas.microsoft.com/office/drawing/2014/main" id="{7D246931-3C3A-4F5D-9C96-8758AE8E01CF}"/>
                </a:ext>
              </a:extLst>
            </p:cNvPr>
            <p:cNvSpPr>
              <a:spLocks noChangeArrowheads="1"/>
            </p:cNvSpPr>
            <p:nvPr/>
          </p:nvSpPr>
          <p:spPr bwMode="auto">
            <a:xfrm>
              <a:off x="3375885" y="5383529"/>
              <a:ext cx="652423" cy="2868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(1,M) </a:t>
              </a:r>
            </a:p>
          </p:txBody>
        </p:sp>
        <p:sp>
          <p:nvSpPr>
            <p:cNvPr id="15" name="Rectangle 21">
              <a:extLst>
                <a:ext uri="{FF2B5EF4-FFF2-40B4-BE49-F238E27FC236}">
                  <a16:creationId xmlns:a16="http://schemas.microsoft.com/office/drawing/2014/main" id="{104D1B58-4C13-4E06-94F0-B266019B484F}"/>
                </a:ext>
              </a:extLst>
            </p:cNvPr>
            <p:cNvSpPr>
              <a:spLocks noChangeArrowheads="1"/>
            </p:cNvSpPr>
            <p:nvPr/>
          </p:nvSpPr>
          <p:spPr bwMode="auto">
            <a:xfrm>
              <a:off x="1911287" y="5380791"/>
              <a:ext cx="583493" cy="2868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(1,N)</a:t>
              </a:r>
            </a:p>
          </p:txBody>
        </p:sp>
        <p:sp>
          <p:nvSpPr>
            <p:cNvPr id="16" name="AutoShape 66">
              <a:extLst>
                <a:ext uri="{FF2B5EF4-FFF2-40B4-BE49-F238E27FC236}">
                  <a16:creationId xmlns:a16="http://schemas.microsoft.com/office/drawing/2014/main" id="{0A3E5CFB-095B-49A1-9E0F-4595007A6C89}"/>
                </a:ext>
              </a:extLst>
            </p:cNvPr>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r>
                <a:rPr lang="en-US" sz="1400" dirty="0">
                  <a:solidFill>
                    <a:srgbClr val="000000"/>
                  </a:solidFill>
                  <a:latin typeface="Helv" charset="0"/>
                </a:rPr>
                <a:t>hires</a:t>
              </a:r>
            </a:p>
          </p:txBody>
        </p:sp>
        <p:cxnSp>
          <p:nvCxnSpPr>
            <p:cNvPr id="17" name="Straight Connector 16">
              <a:extLst>
                <a:ext uri="{FF2B5EF4-FFF2-40B4-BE49-F238E27FC236}">
                  <a16:creationId xmlns:a16="http://schemas.microsoft.com/office/drawing/2014/main" id="{F0AFFCF9-C0DE-4E8C-9C82-820A2EA9B615}"/>
                </a:ext>
              </a:extLst>
            </p:cNvPr>
            <p:cNvCxnSpPr>
              <a:stCxn id="12" idx="1"/>
              <a:endCxn id="16"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7D0BB67-0B0F-438A-A0B2-E9D57B634250}"/>
                </a:ext>
              </a:extLst>
            </p:cNvPr>
            <p:cNvCxnSpPr>
              <a:stCxn id="16" idx="1"/>
              <a:endCxn id="13"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A0603083-99EA-44D1-8B37-D0DF4E8B3FD3}"/>
              </a:ext>
            </a:extLst>
          </p:cNvPr>
          <p:cNvSpPr/>
          <p:nvPr/>
        </p:nvSpPr>
        <p:spPr>
          <a:xfrm>
            <a:off x="5877639" y="2360880"/>
            <a:ext cx="866113" cy="35959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date-of-hire</a:t>
            </a:r>
          </a:p>
        </p:txBody>
      </p:sp>
      <p:cxnSp>
        <p:nvCxnSpPr>
          <p:cNvPr id="20" name="Straight Connector 19">
            <a:extLst>
              <a:ext uri="{FF2B5EF4-FFF2-40B4-BE49-F238E27FC236}">
                <a16:creationId xmlns:a16="http://schemas.microsoft.com/office/drawing/2014/main" id="{0A33DDEC-7AD6-4EC1-864F-DECFD2F645F4}"/>
              </a:ext>
            </a:extLst>
          </p:cNvPr>
          <p:cNvCxnSpPr>
            <a:cxnSpLocks/>
            <a:stCxn id="25" idx="4"/>
            <a:endCxn id="12" idx="0"/>
          </p:cNvCxnSpPr>
          <p:nvPr/>
        </p:nvCxnSpPr>
        <p:spPr>
          <a:xfrm flipH="1">
            <a:off x="7884678" y="2781178"/>
            <a:ext cx="130498" cy="6625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C317D1-7203-414E-8B7B-87C168B735F0}"/>
              </a:ext>
            </a:extLst>
          </p:cNvPr>
          <p:cNvSpPr/>
          <p:nvPr/>
        </p:nvSpPr>
        <p:spPr>
          <a:xfrm>
            <a:off x="3546378" y="2763427"/>
            <a:ext cx="742616" cy="359595"/>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u="sng" dirty="0" err="1">
                <a:solidFill>
                  <a:schemeClr val="tx1"/>
                </a:solidFill>
              </a:rPr>
              <a:t>DeptID</a:t>
            </a:r>
            <a:endParaRPr lang="en-US" sz="1400" u="sng" dirty="0">
              <a:solidFill>
                <a:schemeClr val="tx1"/>
              </a:solidFill>
            </a:endParaRPr>
          </a:p>
        </p:txBody>
      </p:sp>
      <p:sp>
        <p:nvSpPr>
          <p:cNvPr id="22" name="Oval 21">
            <a:extLst>
              <a:ext uri="{FF2B5EF4-FFF2-40B4-BE49-F238E27FC236}">
                <a16:creationId xmlns:a16="http://schemas.microsoft.com/office/drawing/2014/main" id="{ED65ACA4-B5BD-4D50-9A68-ADBFCBF92486}"/>
              </a:ext>
            </a:extLst>
          </p:cNvPr>
          <p:cNvSpPr/>
          <p:nvPr/>
        </p:nvSpPr>
        <p:spPr>
          <a:xfrm>
            <a:off x="4057365" y="2413804"/>
            <a:ext cx="872604" cy="35959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name</a:t>
            </a:r>
          </a:p>
        </p:txBody>
      </p:sp>
      <p:cxnSp>
        <p:nvCxnSpPr>
          <p:cNvPr id="23" name="Straight Connector 22">
            <a:extLst>
              <a:ext uri="{FF2B5EF4-FFF2-40B4-BE49-F238E27FC236}">
                <a16:creationId xmlns:a16="http://schemas.microsoft.com/office/drawing/2014/main" id="{CC96DE25-D995-4368-955F-620CAD1E5413}"/>
              </a:ext>
            </a:extLst>
          </p:cNvPr>
          <p:cNvCxnSpPr>
            <a:stCxn id="22" idx="4"/>
            <a:endCxn id="13" idx="0"/>
          </p:cNvCxnSpPr>
          <p:nvPr/>
        </p:nvCxnSpPr>
        <p:spPr>
          <a:xfrm flipH="1">
            <a:off x="4412017" y="2773399"/>
            <a:ext cx="81650" cy="6710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66E8BE0-E8AD-4AFC-807E-9E8F87BE4724}"/>
              </a:ext>
            </a:extLst>
          </p:cNvPr>
          <p:cNvCxnSpPr/>
          <p:nvPr/>
        </p:nvCxnSpPr>
        <p:spPr>
          <a:xfrm flipH="1">
            <a:off x="6160183" y="2734679"/>
            <a:ext cx="150513" cy="5696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4CF71E9-15F4-4C13-A89D-7CC9D7A0E4B1}"/>
              </a:ext>
            </a:extLst>
          </p:cNvPr>
          <p:cNvSpPr/>
          <p:nvPr/>
        </p:nvSpPr>
        <p:spPr>
          <a:xfrm>
            <a:off x="7582119" y="2421583"/>
            <a:ext cx="866113" cy="35959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name</a:t>
            </a:r>
          </a:p>
        </p:txBody>
      </p:sp>
      <p:sp>
        <p:nvSpPr>
          <p:cNvPr id="27" name="AutoShape 66">
            <a:extLst>
              <a:ext uri="{FF2B5EF4-FFF2-40B4-BE49-F238E27FC236}">
                <a16:creationId xmlns:a16="http://schemas.microsoft.com/office/drawing/2014/main" id="{E03F52D0-B66C-4E0B-8B87-56B8C202238A}"/>
              </a:ext>
            </a:extLst>
          </p:cNvPr>
          <p:cNvSpPr>
            <a:spLocks noChangeArrowheads="1"/>
          </p:cNvSpPr>
          <p:nvPr/>
        </p:nvSpPr>
        <p:spPr bwMode="auto">
          <a:xfrm>
            <a:off x="7569842" y="4335795"/>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r>
              <a:rPr lang="en-US" sz="1400" dirty="0">
                <a:solidFill>
                  <a:srgbClr val="000000"/>
                </a:solidFill>
                <a:latin typeface="Helv" charset="0"/>
              </a:rPr>
              <a:t>has</a:t>
            </a:r>
          </a:p>
        </p:txBody>
      </p:sp>
      <p:cxnSp>
        <p:nvCxnSpPr>
          <p:cNvPr id="28" name="Straight Connector 27">
            <a:extLst>
              <a:ext uri="{FF2B5EF4-FFF2-40B4-BE49-F238E27FC236}">
                <a16:creationId xmlns:a16="http://schemas.microsoft.com/office/drawing/2014/main" id="{A0800E6B-971D-4DA7-AC30-8E031B073760}"/>
              </a:ext>
            </a:extLst>
          </p:cNvPr>
          <p:cNvCxnSpPr>
            <a:cxnSpLocks/>
            <a:endCxn id="27" idx="0"/>
          </p:cNvCxnSpPr>
          <p:nvPr/>
        </p:nvCxnSpPr>
        <p:spPr>
          <a:xfrm>
            <a:off x="7965553" y="3769035"/>
            <a:ext cx="0" cy="5667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A93193-31F7-4F51-8CDA-08DBDC9E3D46}"/>
              </a:ext>
            </a:extLst>
          </p:cNvPr>
          <p:cNvCxnSpPr>
            <a:cxnSpLocks/>
          </p:cNvCxnSpPr>
          <p:nvPr/>
        </p:nvCxnSpPr>
        <p:spPr>
          <a:xfrm flipH="1">
            <a:off x="7965553" y="4905990"/>
            <a:ext cx="1" cy="6112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4">
            <a:extLst>
              <a:ext uri="{FF2B5EF4-FFF2-40B4-BE49-F238E27FC236}">
                <a16:creationId xmlns:a16="http://schemas.microsoft.com/office/drawing/2014/main" id="{91830C22-7A89-4FC2-B409-94EEDA1695BD}"/>
              </a:ext>
            </a:extLst>
          </p:cNvPr>
          <p:cNvSpPr>
            <a:spLocks noChangeArrowheads="1"/>
          </p:cNvSpPr>
          <p:nvPr/>
        </p:nvSpPr>
        <p:spPr bwMode="auto">
          <a:xfrm>
            <a:off x="7317818" y="5517283"/>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Skill</a:t>
            </a:r>
          </a:p>
        </p:txBody>
      </p:sp>
      <p:sp>
        <p:nvSpPr>
          <p:cNvPr id="33" name="Rectangle 21">
            <a:extLst>
              <a:ext uri="{FF2B5EF4-FFF2-40B4-BE49-F238E27FC236}">
                <a16:creationId xmlns:a16="http://schemas.microsoft.com/office/drawing/2014/main" id="{9FDA28AF-7BE8-4EA3-A3EF-2196A82AD9F0}"/>
              </a:ext>
            </a:extLst>
          </p:cNvPr>
          <p:cNvSpPr>
            <a:spLocks noChangeArrowheads="1"/>
          </p:cNvSpPr>
          <p:nvPr/>
        </p:nvSpPr>
        <p:spPr bwMode="auto">
          <a:xfrm>
            <a:off x="7965553" y="3809654"/>
            <a:ext cx="583493" cy="2868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(1,N)</a:t>
            </a:r>
          </a:p>
        </p:txBody>
      </p:sp>
      <p:sp>
        <p:nvSpPr>
          <p:cNvPr id="34" name="Rectangle 21">
            <a:extLst>
              <a:ext uri="{FF2B5EF4-FFF2-40B4-BE49-F238E27FC236}">
                <a16:creationId xmlns:a16="http://schemas.microsoft.com/office/drawing/2014/main" id="{F263686D-8B09-445C-93D6-D79CE5DFA758}"/>
              </a:ext>
            </a:extLst>
          </p:cNvPr>
          <p:cNvSpPr>
            <a:spLocks noChangeArrowheads="1"/>
          </p:cNvSpPr>
          <p:nvPr/>
        </p:nvSpPr>
        <p:spPr bwMode="auto">
          <a:xfrm>
            <a:off x="7965553" y="5182809"/>
            <a:ext cx="583493"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(0,N)</a:t>
            </a:r>
          </a:p>
        </p:txBody>
      </p:sp>
      <p:sp>
        <p:nvSpPr>
          <p:cNvPr id="39" name="Oval 38">
            <a:extLst>
              <a:ext uri="{FF2B5EF4-FFF2-40B4-BE49-F238E27FC236}">
                <a16:creationId xmlns:a16="http://schemas.microsoft.com/office/drawing/2014/main" id="{BE4EE977-CD8C-4277-B971-A0A9454A48B3}"/>
              </a:ext>
            </a:extLst>
          </p:cNvPr>
          <p:cNvSpPr/>
          <p:nvPr/>
        </p:nvSpPr>
        <p:spPr>
          <a:xfrm>
            <a:off x="9326393" y="4694755"/>
            <a:ext cx="1323693" cy="48805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r>
              <a:rPr lang="en-US" sz="1200" u="sng" dirty="0">
                <a:solidFill>
                  <a:schemeClr val="tx1"/>
                </a:solidFill>
              </a:rPr>
              <a:t>Skill-ID</a:t>
            </a:r>
          </a:p>
          <a:p>
            <a:pPr algn="ctr"/>
            <a:endParaRPr lang="en-US" sz="1200" dirty="0">
              <a:solidFill>
                <a:schemeClr val="tx1"/>
              </a:solidFill>
            </a:endParaRPr>
          </a:p>
        </p:txBody>
      </p:sp>
      <p:sp>
        <p:nvSpPr>
          <p:cNvPr id="40" name="Oval 39">
            <a:extLst>
              <a:ext uri="{FF2B5EF4-FFF2-40B4-BE49-F238E27FC236}">
                <a16:creationId xmlns:a16="http://schemas.microsoft.com/office/drawing/2014/main" id="{4EE3D416-3C78-4390-B7BA-F5CABC9245D9}"/>
              </a:ext>
            </a:extLst>
          </p:cNvPr>
          <p:cNvSpPr/>
          <p:nvPr/>
        </p:nvSpPr>
        <p:spPr>
          <a:xfrm>
            <a:off x="9523764" y="5396677"/>
            <a:ext cx="1638994" cy="330200"/>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r>
              <a:rPr lang="en-US" sz="1200" dirty="0">
                <a:solidFill>
                  <a:schemeClr val="tx1"/>
                </a:solidFill>
              </a:rPr>
              <a:t>description</a:t>
            </a:r>
          </a:p>
          <a:p>
            <a:pPr algn="ctr"/>
            <a:endParaRPr lang="en-US" sz="1200" dirty="0">
              <a:solidFill>
                <a:schemeClr val="tx1"/>
              </a:solidFill>
            </a:endParaRPr>
          </a:p>
        </p:txBody>
      </p:sp>
      <p:cxnSp>
        <p:nvCxnSpPr>
          <p:cNvPr id="41" name="Straight Connector 40">
            <a:extLst>
              <a:ext uri="{FF2B5EF4-FFF2-40B4-BE49-F238E27FC236}">
                <a16:creationId xmlns:a16="http://schemas.microsoft.com/office/drawing/2014/main" id="{F1381908-B977-4A28-800B-D7A40CD14455}"/>
              </a:ext>
            </a:extLst>
          </p:cNvPr>
          <p:cNvCxnSpPr>
            <a:cxnSpLocks/>
            <a:stCxn id="39" idx="3"/>
          </p:cNvCxnSpPr>
          <p:nvPr/>
        </p:nvCxnSpPr>
        <p:spPr>
          <a:xfrm flipH="1">
            <a:off x="8656301" y="5111335"/>
            <a:ext cx="863942" cy="547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529848-420E-44B0-BC67-F9482FD81CF7}"/>
              </a:ext>
            </a:extLst>
          </p:cNvPr>
          <p:cNvCxnSpPr>
            <a:cxnSpLocks/>
            <a:stCxn id="40" idx="2"/>
            <a:endCxn id="32" idx="3"/>
          </p:cNvCxnSpPr>
          <p:nvPr/>
        </p:nvCxnSpPr>
        <p:spPr>
          <a:xfrm flipH="1">
            <a:off x="8646555" y="5561777"/>
            <a:ext cx="877209" cy="1206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5">
            <a:extLst>
              <a:ext uri="{FF2B5EF4-FFF2-40B4-BE49-F238E27FC236}">
                <a16:creationId xmlns:a16="http://schemas.microsoft.com/office/drawing/2014/main" id="{E421836A-2DF8-6BC0-6789-7A2D3F0D7F0A}"/>
              </a:ext>
            </a:extLst>
          </p:cNvPr>
          <p:cNvSpPr>
            <a:spLocks noChangeArrowheads="1"/>
          </p:cNvSpPr>
          <p:nvPr/>
        </p:nvSpPr>
        <p:spPr bwMode="auto">
          <a:xfrm>
            <a:off x="428153" y="1856347"/>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400" dirty="0"/>
              <a:t>University</a:t>
            </a:r>
          </a:p>
        </p:txBody>
      </p:sp>
      <p:sp>
        <p:nvSpPr>
          <p:cNvPr id="30" name="AutoShape 66">
            <a:extLst>
              <a:ext uri="{FF2B5EF4-FFF2-40B4-BE49-F238E27FC236}">
                <a16:creationId xmlns:a16="http://schemas.microsoft.com/office/drawing/2014/main" id="{A691E1BD-6ED9-C8CC-E8DA-3AAB3EBCF5C9}"/>
              </a:ext>
            </a:extLst>
          </p:cNvPr>
          <p:cNvSpPr>
            <a:spLocks noChangeArrowheads="1"/>
          </p:cNvSpPr>
          <p:nvPr/>
        </p:nvSpPr>
        <p:spPr bwMode="auto">
          <a:xfrm>
            <a:off x="1658866" y="2653207"/>
            <a:ext cx="1200417" cy="522384"/>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00" dirty="0">
                <a:solidFill>
                  <a:srgbClr val="000000"/>
                </a:solidFill>
                <a:latin typeface="Helv" charset="0"/>
              </a:rPr>
              <a:t>comprised</a:t>
            </a:r>
          </a:p>
          <a:p>
            <a:pPr algn="ctr"/>
            <a:r>
              <a:rPr lang="en-US" sz="1200" dirty="0">
                <a:solidFill>
                  <a:srgbClr val="000000"/>
                </a:solidFill>
                <a:latin typeface="Helv" charset="0"/>
              </a:rPr>
              <a:t>of</a:t>
            </a:r>
            <a:endParaRPr lang="en-US" sz="1400" dirty="0">
              <a:solidFill>
                <a:srgbClr val="000000"/>
              </a:solidFill>
              <a:latin typeface="Helv" charset="0"/>
            </a:endParaRPr>
          </a:p>
        </p:txBody>
      </p:sp>
      <p:cxnSp>
        <p:nvCxnSpPr>
          <p:cNvPr id="31" name="Straight Connector 30">
            <a:extLst>
              <a:ext uri="{FF2B5EF4-FFF2-40B4-BE49-F238E27FC236}">
                <a16:creationId xmlns:a16="http://schemas.microsoft.com/office/drawing/2014/main" id="{BA7CC6AC-657A-0B95-F7AD-F3A1FF606874}"/>
              </a:ext>
            </a:extLst>
          </p:cNvPr>
          <p:cNvCxnSpPr>
            <a:cxnSpLocks/>
            <a:endCxn id="13" idx="1"/>
          </p:cNvCxnSpPr>
          <p:nvPr/>
        </p:nvCxnSpPr>
        <p:spPr>
          <a:xfrm>
            <a:off x="2477193" y="3111254"/>
            <a:ext cx="1178380" cy="497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BB930D-7A97-5998-B583-BEC98503E141}"/>
              </a:ext>
            </a:extLst>
          </p:cNvPr>
          <p:cNvCxnSpPr>
            <a:cxnSpLocks/>
          </p:cNvCxnSpPr>
          <p:nvPr/>
        </p:nvCxnSpPr>
        <p:spPr>
          <a:xfrm>
            <a:off x="971771" y="2196062"/>
            <a:ext cx="1055503" cy="5244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21">
            <a:extLst>
              <a:ext uri="{FF2B5EF4-FFF2-40B4-BE49-F238E27FC236}">
                <a16:creationId xmlns:a16="http://schemas.microsoft.com/office/drawing/2014/main" id="{497DE2A0-BDB7-4DD0-8D93-91B028E8901A}"/>
              </a:ext>
            </a:extLst>
          </p:cNvPr>
          <p:cNvSpPr>
            <a:spLocks noChangeArrowheads="1"/>
          </p:cNvSpPr>
          <p:nvPr/>
        </p:nvSpPr>
        <p:spPr bwMode="auto">
          <a:xfrm>
            <a:off x="1443781" y="2188631"/>
            <a:ext cx="583493" cy="2868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(1,N)</a:t>
            </a:r>
          </a:p>
        </p:txBody>
      </p:sp>
      <p:sp>
        <p:nvSpPr>
          <p:cNvPr id="43" name="Rectangle 21">
            <a:extLst>
              <a:ext uri="{FF2B5EF4-FFF2-40B4-BE49-F238E27FC236}">
                <a16:creationId xmlns:a16="http://schemas.microsoft.com/office/drawing/2014/main" id="{4131568C-E5BB-33A0-71FA-6558BBD8FF6B}"/>
              </a:ext>
            </a:extLst>
          </p:cNvPr>
          <p:cNvSpPr>
            <a:spLocks noChangeArrowheads="1"/>
          </p:cNvSpPr>
          <p:nvPr/>
        </p:nvSpPr>
        <p:spPr bwMode="auto">
          <a:xfrm>
            <a:off x="3070996" y="3175591"/>
            <a:ext cx="553037" cy="3084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latin typeface="Helv" charset="0"/>
              </a:rPr>
              <a:t>(1,1)</a:t>
            </a:r>
          </a:p>
        </p:txBody>
      </p:sp>
      <p:sp>
        <p:nvSpPr>
          <p:cNvPr id="44" name="Oval 43">
            <a:extLst>
              <a:ext uri="{FF2B5EF4-FFF2-40B4-BE49-F238E27FC236}">
                <a16:creationId xmlns:a16="http://schemas.microsoft.com/office/drawing/2014/main" id="{D5606C71-AA83-3AD6-E474-06206B57AE64}"/>
              </a:ext>
            </a:extLst>
          </p:cNvPr>
          <p:cNvSpPr/>
          <p:nvPr/>
        </p:nvSpPr>
        <p:spPr>
          <a:xfrm>
            <a:off x="428153" y="1162837"/>
            <a:ext cx="914926" cy="359595"/>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u="sng" dirty="0" err="1">
                <a:solidFill>
                  <a:schemeClr val="tx1"/>
                </a:solidFill>
              </a:rPr>
              <a:t>U.Name</a:t>
            </a:r>
            <a:endParaRPr lang="en-US" sz="1400" u="sng" dirty="0">
              <a:solidFill>
                <a:schemeClr val="tx1"/>
              </a:solidFill>
            </a:endParaRPr>
          </a:p>
        </p:txBody>
      </p:sp>
      <p:sp>
        <p:nvSpPr>
          <p:cNvPr id="45" name="Oval 44">
            <a:extLst>
              <a:ext uri="{FF2B5EF4-FFF2-40B4-BE49-F238E27FC236}">
                <a16:creationId xmlns:a16="http://schemas.microsoft.com/office/drawing/2014/main" id="{617AE82E-7FA3-9C7E-382C-4F46676FDD2C}"/>
              </a:ext>
            </a:extLst>
          </p:cNvPr>
          <p:cNvSpPr/>
          <p:nvPr/>
        </p:nvSpPr>
        <p:spPr>
          <a:xfrm>
            <a:off x="1579534" y="1166464"/>
            <a:ext cx="1129955" cy="330200"/>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r>
              <a:rPr lang="en-US" sz="1200" dirty="0">
                <a:solidFill>
                  <a:schemeClr val="tx1"/>
                </a:solidFill>
              </a:rPr>
              <a:t>date founded</a:t>
            </a:r>
          </a:p>
          <a:p>
            <a:pPr algn="ctr"/>
            <a:endParaRPr lang="en-US" sz="1200" dirty="0">
              <a:solidFill>
                <a:schemeClr val="tx1"/>
              </a:solidFill>
            </a:endParaRPr>
          </a:p>
        </p:txBody>
      </p:sp>
      <p:sp>
        <p:nvSpPr>
          <p:cNvPr id="46" name="Oval 45">
            <a:extLst>
              <a:ext uri="{FF2B5EF4-FFF2-40B4-BE49-F238E27FC236}">
                <a16:creationId xmlns:a16="http://schemas.microsoft.com/office/drawing/2014/main" id="{E5419447-14AA-6158-D733-E26A3A77A5D9}"/>
              </a:ext>
            </a:extLst>
          </p:cNvPr>
          <p:cNvSpPr/>
          <p:nvPr/>
        </p:nvSpPr>
        <p:spPr>
          <a:xfrm>
            <a:off x="2303988" y="1607514"/>
            <a:ext cx="1031080" cy="330200"/>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r>
              <a:rPr lang="en-US" sz="1200" dirty="0">
                <a:solidFill>
                  <a:schemeClr val="tx1"/>
                </a:solidFill>
              </a:rPr>
              <a:t>address</a:t>
            </a:r>
          </a:p>
          <a:p>
            <a:pPr algn="ctr"/>
            <a:endParaRPr lang="en-US" sz="1200" dirty="0">
              <a:solidFill>
                <a:schemeClr val="tx1"/>
              </a:solidFill>
            </a:endParaRPr>
          </a:p>
        </p:txBody>
      </p:sp>
      <p:sp>
        <p:nvSpPr>
          <p:cNvPr id="47" name="Oval 46">
            <a:extLst>
              <a:ext uri="{FF2B5EF4-FFF2-40B4-BE49-F238E27FC236}">
                <a16:creationId xmlns:a16="http://schemas.microsoft.com/office/drawing/2014/main" id="{5E9F3292-1BEA-3DD6-05AD-161FB5B58514}"/>
              </a:ext>
            </a:extLst>
          </p:cNvPr>
          <p:cNvSpPr/>
          <p:nvPr/>
        </p:nvSpPr>
        <p:spPr>
          <a:xfrm>
            <a:off x="2759105" y="1177534"/>
            <a:ext cx="1347876" cy="330200"/>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r>
              <a:rPr lang="en-US" sz="1200" dirty="0">
                <a:solidFill>
                  <a:schemeClr val="tx1"/>
                </a:solidFill>
              </a:rPr>
              <a:t>max enrollment</a:t>
            </a:r>
          </a:p>
          <a:p>
            <a:pPr algn="ctr"/>
            <a:endParaRPr lang="en-US" sz="1200" dirty="0">
              <a:solidFill>
                <a:schemeClr val="tx1"/>
              </a:solidFill>
            </a:endParaRPr>
          </a:p>
        </p:txBody>
      </p:sp>
      <p:cxnSp>
        <p:nvCxnSpPr>
          <p:cNvPr id="48" name="Straight Connector 47">
            <a:extLst>
              <a:ext uri="{FF2B5EF4-FFF2-40B4-BE49-F238E27FC236}">
                <a16:creationId xmlns:a16="http://schemas.microsoft.com/office/drawing/2014/main" id="{24C24CEB-CEE2-5E46-4DA5-16989EEF5F8D}"/>
              </a:ext>
            </a:extLst>
          </p:cNvPr>
          <p:cNvCxnSpPr>
            <a:cxnSpLocks/>
            <a:stCxn id="46" idx="3"/>
          </p:cNvCxnSpPr>
          <p:nvPr/>
        </p:nvCxnSpPr>
        <p:spPr>
          <a:xfrm flipH="1">
            <a:off x="1943851" y="1889357"/>
            <a:ext cx="511135" cy="1650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25422B0-29F4-AC9E-B7C7-C56A6F81477C}"/>
              </a:ext>
            </a:extLst>
          </p:cNvPr>
          <p:cNvCxnSpPr>
            <a:cxnSpLocks/>
            <a:stCxn id="47" idx="3"/>
          </p:cNvCxnSpPr>
          <p:nvPr/>
        </p:nvCxnSpPr>
        <p:spPr>
          <a:xfrm flipH="1">
            <a:off x="1499522" y="1459377"/>
            <a:ext cx="1456975" cy="3860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C611CC-163C-7003-C1B6-CD9CA1FAE213}"/>
              </a:ext>
            </a:extLst>
          </p:cNvPr>
          <p:cNvCxnSpPr>
            <a:cxnSpLocks/>
          </p:cNvCxnSpPr>
          <p:nvPr/>
        </p:nvCxnSpPr>
        <p:spPr>
          <a:xfrm flipH="1">
            <a:off x="1473022" y="1496664"/>
            <a:ext cx="497177" cy="348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828E94-A244-8F25-420D-0AFCA7B90A41}"/>
              </a:ext>
            </a:extLst>
          </p:cNvPr>
          <p:cNvCxnSpPr>
            <a:cxnSpLocks/>
            <a:stCxn id="44" idx="4"/>
          </p:cNvCxnSpPr>
          <p:nvPr/>
        </p:nvCxnSpPr>
        <p:spPr>
          <a:xfrm>
            <a:off x="885616" y="1522432"/>
            <a:ext cx="603327" cy="3192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20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DF64-1EE2-4D24-AE2E-F3A1E3DEDB4E}"/>
              </a:ext>
            </a:extLst>
          </p:cNvPr>
          <p:cNvSpPr>
            <a:spLocks noGrp="1"/>
          </p:cNvSpPr>
          <p:nvPr>
            <p:ph type="title"/>
          </p:nvPr>
        </p:nvSpPr>
        <p:spPr>
          <a:xfrm>
            <a:off x="780531" y="483023"/>
            <a:ext cx="10745139" cy="840017"/>
          </a:xfrm>
        </p:spPr>
        <p:txBody>
          <a:bodyPr>
            <a:normAutofit fontScale="90000"/>
          </a:bodyPr>
          <a:lstStyle/>
          <a:p>
            <a:r>
              <a:rPr lang="en-US" dirty="0"/>
              <a:t>Entity-relationship Model: Crow’s Feet Notation</a:t>
            </a:r>
          </a:p>
        </p:txBody>
      </p:sp>
      <p:sp>
        <p:nvSpPr>
          <p:cNvPr id="3" name="TextBox 2">
            <a:extLst>
              <a:ext uri="{FF2B5EF4-FFF2-40B4-BE49-F238E27FC236}">
                <a16:creationId xmlns:a16="http://schemas.microsoft.com/office/drawing/2014/main" id="{86FA7055-2A18-4FAD-832D-C610816082BA}"/>
              </a:ext>
            </a:extLst>
          </p:cNvPr>
          <p:cNvSpPr txBox="1"/>
          <p:nvPr/>
        </p:nvSpPr>
        <p:spPr>
          <a:xfrm>
            <a:off x="3359888" y="2242457"/>
            <a:ext cx="184731" cy="369332"/>
          </a:xfrm>
          <a:prstGeom prst="rect">
            <a:avLst/>
          </a:prstGeom>
          <a:noFill/>
        </p:spPr>
        <p:txBody>
          <a:bodyPr wrap="none" rtlCol="0">
            <a:spAutoFit/>
          </a:bodyPr>
          <a:lstStyle/>
          <a:p>
            <a:endParaRPr lang="en-US" dirty="0"/>
          </a:p>
        </p:txBody>
      </p:sp>
      <p:sp>
        <p:nvSpPr>
          <p:cNvPr id="26" name="TextBox 25">
            <a:extLst>
              <a:ext uri="{FF2B5EF4-FFF2-40B4-BE49-F238E27FC236}">
                <a16:creationId xmlns:a16="http://schemas.microsoft.com/office/drawing/2014/main" id="{2BE04B62-7538-450D-A0CE-3D2273743A42}"/>
              </a:ext>
            </a:extLst>
          </p:cNvPr>
          <p:cNvSpPr txBox="1"/>
          <p:nvPr/>
        </p:nvSpPr>
        <p:spPr>
          <a:xfrm>
            <a:off x="3056216" y="1937073"/>
            <a:ext cx="1780617" cy="461665"/>
          </a:xfrm>
          <a:prstGeom prst="rect">
            <a:avLst/>
          </a:prstGeom>
          <a:noFill/>
        </p:spPr>
        <p:txBody>
          <a:bodyPr wrap="square" rtlCol="0">
            <a:spAutoFit/>
          </a:bodyPr>
          <a:lstStyle/>
          <a:p>
            <a:r>
              <a:rPr lang="en-US" sz="2400" dirty="0"/>
              <a:t>Department</a:t>
            </a:r>
            <a:endParaRPr lang="en-US" sz="2000" dirty="0"/>
          </a:p>
        </p:txBody>
      </p:sp>
      <p:sp>
        <p:nvSpPr>
          <p:cNvPr id="36" name="TextBox 35">
            <a:extLst>
              <a:ext uri="{FF2B5EF4-FFF2-40B4-BE49-F238E27FC236}">
                <a16:creationId xmlns:a16="http://schemas.microsoft.com/office/drawing/2014/main" id="{59EC8343-211A-45B5-B5A4-EA68D5CB4669}"/>
              </a:ext>
            </a:extLst>
          </p:cNvPr>
          <p:cNvSpPr txBox="1"/>
          <p:nvPr/>
        </p:nvSpPr>
        <p:spPr>
          <a:xfrm>
            <a:off x="6456071" y="1947944"/>
            <a:ext cx="1780617" cy="461665"/>
          </a:xfrm>
          <a:prstGeom prst="rect">
            <a:avLst/>
          </a:prstGeom>
          <a:noFill/>
        </p:spPr>
        <p:txBody>
          <a:bodyPr wrap="square" rtlCol="0">
            <a:spAutoFit/>
          </a:bodyPr>
          <a:lstStyle/>
          <a:p>
            <a:r>
              <a:rPr lang="en-US" sz="2400" dirty="0"/>
              <a:t>Instructor</a:t>
            </a:r>
            <a:endParaRPr lang="en-US" sz="2000" dirty="0"/>
          </a:p>
        </p:txBody>
      </p:sp>
      <p:sp>
        <p:nvSpPr>
          <p:cNvPr id="38" name="TextBox 37">
            <a:extLst>
              <a:ext uri="{FF2B5EF4-FFF2-40B4-BE49-F238E27FC236}">
                <a16:creationId xmlns:a16="http://schemas.microsoft.com/office/drawing/2014/main" id="{41C02BED-E693-43C1-8107-B17069E03994}"/>
              </a:ext>
            </a:extLst>
          </p:cNvPr>
          <p:cNvSpPr txBox="1"/>
          <p:nvPr/>
        </p:nvSpPr>
        <p:spPr>
          <a:xfrm>
            <a:off x="8907847" y="4970525"/>
            <a:ext cx="1780617" cy="400110"/>
          </a:xfrm>
          <a:prstGeom prst="rect">
            <a:avLst/>
          </a:prstGeom>
          <a:noFill/>
        </p:spPr>
        <p:txBody>
          <a:bodyPr wrap="square" rtlCol="0">
            <a:spAutoFit/>
          </a:bodyPr>
          <a:lstStyle/>
          <a:p>
            <a:r>
              <a:rPr lang="en-US" sz="2000" dirty="0"/>
              <a:t>Instructor-Skill</a:t>
            </a:r>
            <a:endParaRPr lang="en-US" dirty="0"/>
          </a:p>
        </p:txBody>
      </p:sp>
      <p:sp>
        <p:nvSpPr>
          <p:cNvPr id="40" name="Rectangle 39">
            <a:extLst>
              <a:ext uri="{FF2B5EF4-FFF2-40B4-BE49-F238E27FC236}">
                <a16:creationId xmlns:a16="http://schemas.microsoft.com/office/drawing/2014/main" id="{2FBF44DB-2D75-4519-9D65-29BC4AB4473D}"/>
              </a:ext>
            </a:extLst>
          </p:cNvPr>
          <p:cNvSpPr/>
          <p:nvPr/>
        </p:nvSpPr>
        <p:spPr>
          <a:xfrm>
            <a:off x="10589055" y="1851517"/>
            <a:ext cx="676788" cy="461665"/>
          </a:xfrm>
          <a:prstGeom prst="rect">
            <a:avLst/>
          </a:prstGeom>
        </p:spPr>
        <p:txBody>
          <a:bodyPr wrap="none">
            <a:spAutoFit/>
          </a:bodyPr>
          <a:lstStyle/>
          <a:p>
            <a:r>
              <a:rPr lang="en-US" sz="2400" dirty="0"/>
              <a:t>Skill</a:t>
            </a:r>
            <a:endParaRPr lang="en-US" dirty="0"/>
          </a:p>
        </p:txBody>
      </p:sp>
      <p:sp>
        <p:nvSpPr>
          <p:cNvPr id="41" name="TextBox 40">
            <a:extLst>
              <a:ext uri="{FF2B5EF4-FFF2-40B4-BE49-F238E27FC236}">
                <a16:creationId xmlns:a16="http://schemas.microsoft.com/office/drawing/2014/main" id="{5EAD0A62-906B-4E76-A193-C98F17989B3F}"/>
              </a:ext>
            </a:extLst>
          </p:cNvPr>
          <p:cNvSpPr txBox="1"/>
          <p:nvPr/>
        </p:nvSpPr>
        <p:spPr>
          <a:xfrm>
            <a:off x="4538657" y="4950719"/>
            <a:ext cx="3402767" cy="400110"/>
          </a:xfrm>
          <a:prstGeom prst="rect">
            <a:avLst/>
          </a:prstGeom>
          <a:noFill/>
        </p:spPr>
        <p:txBody>
          <a:bodyPr wrap="square" rtlCol="0">
            <a:spAutoFit/>
          </a:bodyPr>
          <a:lstStyle/>
          <a:p>
            <a:r>
              <a:rPr lang="en-US" sz="2000" dirty="0"/>
              <a:t>Department-Instructor</a:t>
            </a:r>
            <a:endParaRPr lang="en-US" dirty="0"/>
          </a:p>
        </p:txBody>
      </p:sp>
      <p:pic>
        <p:nvPicPr>
          <p:cNvPr id="42" name="Picture 41">
            <a:extLst>
              <a:ext uri="{FF2B5EF4-FFF2-40B4-BE49-F238E27FC236}">
                <a16:creationId xmlns:a16="http://schemas.microsoft.com/office/drawing/2014/main" id="{0F305ECC-B2C5-41C0-ABF3-FA4F6A35C3AC}"/>
              </a:ext>
            </a:extLst>
          </p:cNvPr>
          <p:cNvPicPr>
            <a:picLocks noChangeAspect="1"/>
          </p:cNvPicPr>
          <p:nvPr/>
        </p:nvPicPr>
        <p:blipFill>
          <a:blip r:embed="rId2"/>
          <a:stretch>
            <a:fillRect/>
          </a:stretch>
        </p:blipFill>
        <p:spPr>
          <a:xfrm>
            <a:off x="8897754" y="5258363"/>
            <a:ext cx="1790700" cy="1047750"/>
          </a:xfrm>
          <a:prstGeom prst="rect">
            <a:avLst/>
          </a:prstGeom>
        </p:spPr>
      </p:pic>
      <p:pic>
        <p:nvPicPr>
          <p:cNvPr id="43" name="Picture 42">
            <a:extLst>
              <a:ext uri="{FF2B5EF4-FFF2-40B4-BE49-F238E27FC236}">
                <a16:creationId xmlns:a16="http://schemas.microsoft.com/office/drawing/2014/main" id="{0E4ABA12-18A0-47C4-BF38-09A145AAE00E}"/>
              </a:ext>
            </a:extLst>
          </p:cNvPr>
          <p:cNvPicPr>
            <a:picLocks noChangeAspect="1"/>
          </p:cNvPicPr>
          <p:nvPr/>
        </p:nvPicPr>
        <p:blipFill>
          <a:blip r:embed="rId3"/>
          <a:stretch>
            <a:fillRect/>
          </a:stretch>
        </p:blipFill>
        <p:spPr>
          <a:xfrm>
            <a:off x="10187803" y="2317455"/>
            <a:ext cx="1733550" cy="1552575"/>
          </a:xfrm>
          <a:prstGeom prst="rect">
            <a:avLst/>
          </a:prstGeom>
        </p:spPr>
      </p:pic>
      <p:pic>
        <p:nvPicPr>
          <p:cNvPr id="44" name="Picture 43">
            <a:extLst>
              <a:ext uri="{FF2B5EF4-FFF2-40B4-BE49-F238E27FC236}">
                <a16:creationId xmlns:a16="http://schemas.microsoft.com/office/drawing/2014/main" id="{A87BBBD8-FC87-450E-B130-F33A5F58D26F}"/>
              </a:ext>
            </a:extLst>
          </p:cNvPr>
          <p:cNvPicPr>
            <a:picLocks noChangeAspect="1"/>
          </p:cNvPicPr>
          <p:nvPr/>
        </p:nvPicPr>
        <p:blipFill>
          <a:blip r:embed="rId4"/>
          <a:stretch>
            <a:fillRect/>
          </a:stretch>
        </p:blipFill>
        <p:spPr>
          <a:xfrm>
            <a:off x="6654441" y="2318619"/>
            <a:ext cx="1781175" cy="1543050"/>
          </a:xfrm>
          <a:prstGeom prst="rect">
            <a:avLst/>
          </a:prstGeom>
        </p:spPr>
      </p:pic>
      <p:pic>
        <p:nvPicPr>
          <p:cNvPr id="45" name="Picture 44">
            <a:extLst>
              <a:ext uri="{FF2B5EF4-FFF2-40B4-BE49-F238E27FC236}">
                <a16:creationId xmlns:a16="http://schemas.microsoft.com/office/drawing/2014/main" id="{485EFCC5-32D5-414E-A99F-EB1EAA2EB082}"/>
              </a:ext>
            </a:extLst>
          </p:cNvPr>
          <p:cNvPicPr>
            <a:picLocks noChangeAspect="1"/>
          </p:cNvPicPr>
          <p:nvPr/>
        </p:nvPicPr>
        <p:blipFill>
          <a:blip r:embed="rId5"/>
          <a:stretch>
            <a:fillRect/>
          </a:stretch>
        </p:blipFill>
        <p:spPr>
          <a:xfrm>
            <a:off x="3127707" y="2303837"/>
            <a:ext cx="1762125" cy="1638300"/>
          </a:xfrm>
          <a:prstGeom prst="rect">
            <a:avLst/>
          </a:prstGeom>
        </p:spPr>
      </p:pic>
      <p:pic>
        <p:nvPicPr>
          <p:cNvPr id="46" name="Picture 45">
            <a:extLst>
              <a:ext uri="{FF2B5EF4-FFF2-40B4-BE49-F238E27FC236}">
                <a16:creationId xmlns:a16="http://schemas.microsoft.com/office/drawing/2014/main" id="{3E6C96E0-2E99-4372-B119-E0D1C9EC1B9B}"/>
              </a:ext>
            </a:extLst>
          </p:cNvPr>
          <p:cNvPicPr>
            <a:picLocks noChangeAspect="1"/>
          </p:cNvPicPr>
          <p:nvPr/>
        </p:nvPicPr>
        <p:blipFill>
          <a:blip r:embed="rId6"/>
          <a:stretch>
            <a:fillRect/>
          </a:stretch>
        </p:blipFill>
        <p:spPr>
          <a:xfrm>
            <a:off x="4931327" y="5258363"/>
            <a:ext cx="1524743" cy="1419274"/>
          </a:xfrm>
          <a:prstGeom prst="rect">
            <a:avLst/>
          </a:prstGeom>
        </p:spPr>
      </p:pic>
      <p:cxnSp>
        <p:nvCxnSpPr>
          <p:cNvPr id="48" name="Straight Connector 47">
            <a:extLst>
              <a:ext uri="{FF2B5EF4-FFF2-40B4-BE49-F238E27FC236}">
                <a16:creationId xmlns:a16="http://schemas.microsoft.com/office/drawing/2014/main" id="{55496C58-321B-442C-B79F-3533424CC1F9}"/>
              </a:ext>
            </a:extLst>
          </p:cNvPr>
          <p:cNvCxnSpPr>
            <a:cxnSpLocks/>
          </p:cNvCxnSpPr>
          <p:nvPr/>
        </p:nvCxnSpPr>
        <p:spPr>
          <a:xfrm>
            <a:off x="3856471" y="3780890"/>
            <a:ext cx="0" cy="5034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992A812-4AA4-4BEA-9C9B-BF631313CB23}"/>
              </a:ext>
            </a:extLst>
          </p:cNvPr>
          <p:cNvCxnSpPr>
            <a:cxnSpLocks/>
          </p:cNvCxnSpPr>
          <p:nvPr/>
        </p:nvCxnSpPr>
        <p:spPr>
          <a:xfrm>
            <a:off x="3856472" y="4284324"/>
            <a:ext cx="12803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7217E83-6B73-464A-B114-868F4E42685A}"/>
              </a:ext>
            </a:extLst>
          </p:cNvPr>
          <p:cNvCxnSpPr>
            <a:cxnSpLocks/>
          </p:cNvCxnSpPr>
          <p:nvPr/>
        </p:nvCxnSpPr>
        <p:spPr>
          <a:xfrm>
            <a:off x="5136811" y="4284324"/>
            <a:ext cx="0" cy="666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0A5277-B114-4C9F-B998-0C7F646FAA51}"/>
              </a:ext>
            </a:extLst>
          </p:cNvPr>
          <p:cNvCxnSpPr>
            <a:cxnSpLocks/>
          </p:cNvCxnSpPr>
          <p:nvPr/>
        </p:nvCxnSpPr>
        <p:spPr>
          <a:xfrm>
            <a:off x="5069286" y="4623318"/>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FC8B55C-D1BE-43F5-BAE6-DF2A36E7BCA5}"/>
              </a:ext>
            </a:extLst>
          </p:cNvPr>
          <p:cNvCxnSpPr>
            <a:cxnSpLocks/>
          </p:cNvCxnSpPr>
          <p:nvPr/>
        </p:nvCxnSpPr>
        <p:spPr>
          <a:xfrm flipH="1">
            <a:off x="4985092" y="4754874"/>
            <a:ext cx="151719" cy="323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D396C9E-958A-4E29-A0F3-BEF1C86F3BAC}"/>
              </a:ext>
            </a:extLst>
          </p:cNvPr>
          <p:cNvCxnSpPr>
            <a:cxnSpLocks/>
          </p:cNvCxnSpPr>
          <p:nvPr/>
        </p:nvCxnSpPr>
        <p:spPr>
          <a:xfrm flipH="1">
            <a:off x="5136811" y="4734374"/>
            <a:ext cx="11768" cy="34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BC9422-7CE4-498E-921F-44D71AFB1962}"/>
              </a:ext>
            </a:extLst>
          </p:cNvPr>
          <p:cNvCxnSpPr>
            <a:cxnSpLocks/>
          </p:cNvCxnSpPr>
          <p:nvPr/>
        </p:nvCxnSpPr>
        <p:spPr>
          <a:xfrm>
            <a:off x="5160348" y="4779329"/>
            <a:ext cx="182312" cy="299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95427AA-CF6F-4EC6-8F1B-286F8F3D3559}"/>
              </a:ext>
            </a:extLst>
          </p:cNvPr>
          <p:cNvCxnSpPr>
            <a:cxnSpLocks/>
          </p:cNvCxnSpPr>
          <p:nvPr/>
        </p:nvCxnSpPr>
        <p:spPr>
          <a:xfrm>
            <a:off x="6661085" y="4284324"/>
            <a:ext cx="6466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CEC8F31-F34C-4805-B05C-573784D9197C}"/>
              </a:ext>
            </a:extLst>
          </p:cNvPr>
          <p:cNvCxnSpPr>
            <a:cxnSpLocks/>
          </p:cNvCxnSpPr>
          <p:nvPr/>
        </p:nvCxnSpPr>
        <p:spPr>
          <a:xfrm flipH="1">
            <a:off x="6518564" y="4652031"/>
            <a:ext cx="151719" cy="323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6E6C833-1EA0-4C0F-91F4-8644DEB6E60E}"/>
              </a:ext>
            </a:extLst>
          </p:cNvPr>
          <p:cNvCxnSpPr>
            <a:cxnSpLocks/>
          </p:cNvCxnSpPr>
          <p:nvPr/>
        </p:nvCxnSpPr>
        <p:spPr>
          <a:xfrm flipH="1">
            <a:off x="6670283" y="4631531"/>
            <a:ext cx="11768" cy="34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A851268-D73E-43BF-99CA-9FC7D59689BC}"/>
              </a:ext>
            </a:extLst>
          </p:cNvPr>
          <p:cNvCxnSpPr>
            <a:cxnSpLocks/>
          </p:cNvCxnSpPr>
          <p:nvPr/>
        </p:nvCxnSpPr>
        <p:spPr>
          <a:xfrm>
            <a:off x="6693820" y="4676486"/>
            <a:ext cx="182312" cy="299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B20DE75-C371-48B3-96D2-DC5158599BF5}"/>
              </a:ext>
            </a:extLst>
          </p:cNvPr>
          <p:cNvCxnSpPr>
            <a:cxnSpLocks/>
          </p:cNvCxnSpPr>
          <p:nvPr/>
        </p:nvCxnSpPr>
        <p:spPr>
          <a:xfrm>
            <a:off x="3765410" y="3983680"/>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5AC494-EC4D-460F-84AA-0D01806CCDE6}"/>
              </a:ext>
            </a:extLst>
          </p:cNvPr>
          <p:cNvCxnSpPr>
            <a:cxnSpLocks/>
          </p:cNvCxnSpPr>
          <p:nvPr/>
        </p:nvCxnSpPr>
        <p:spPr>
          <a:xfrm>
            <a:off x="3765410" y="3910977"/>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8AD8CF-F227-425B-9F51-0C1DBEA5668D}"/>
              </a:ext>
            </a:extLst>
          </p:cNvPr>
          <p:cNvCxnSpPr>
            <a:cxnSpLocks/>
          </p:cNvCxnSpPr>
          <p:nvPr/>
        </p:nvCxnSpPr>
        <p:spPr>
          <a:xfrm>
            <a:off x="6686682" y="4262499"/>
            <a:ext cx="0" cy="666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1D12C1B-8957-45A6-91E8-651BF6EC3B4F}"/>
              </a:ext>
            </a:extLst>
          </p:cNvPr>
          <p:cNvCxnSpPr>
            <a:cxnSpLocks/>
          </p:cNvCxnSpPr>
          <p:nvPr/>
        </p:nvCxnSpPr>
        <p:spPr>
          <a:xfrm>
            <a:off x="6578060" y="4564454"/>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7FEDDF3-7A04-42C3-A9D1-DC635993FA92}"/>
              </a:ext>
            </a:extLst>
          </p:cNvPr>
          <p:cNvCxnSpPr>
            <a:cxnSpLocks/>
          </p:cNvCxnSpPr>
          <p:nvPr/>
        </p:nvCxnSpPr>
        <p:spPr>
          <a:xfrm flipH="1">
            <a:off x="7303457" y="3780890"/>
            <a:ext cx="8564" cy="5034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1F0820E-69DB-4CD1-87AD-96BDA3CEA021}"/>
              </a:ext>
            </a:extLst>
          </p:cNvPr>
          <p:cNvCxnSpPr>
            <a:cxnSpLocks/>
          </p:cNvCxnSpPr>
          <p:nvPr/>
        </p:nvCxnSpPr>
        <p:spPr>
          <a:xfrm>
            <a:off x="7208971" y="3910977"/>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5665055-8877-454E-90FF-4CE4141BA72C}"/>
              </a:ext>
            </a:extLst>
          </p:cNvPr>
          <p:cNvCxnSpPr>
            <a:cxnSpLocks/>
          </p:cNvCxnSpPr>
          <p:nvPr/>
        </p:nvCxnSpPr>
        <p:spPr>
          <a:xfrm>
            <a:off x="7207259" y="4001733"/>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F60FB9E-E7A4-479A-A7F6-21CAD7176870}"/>
              </a:ext>
            </a:extLst>
          </p:cNvPr>
          <p:cNvCxnSpPr>
            <a:cxnSpLocks/>
          </p:cNvCxnSpPr>
          <p:nvPr/>
        </p:nvCxnSpPr>
        <p:spPr>
          <a:xfrm>
            <a:off x="7717842" y="3759065"/>
            <a:ext cx="0" cy="5034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AD59FD0-FCB9-41D6-95B6-462ED48F1BDB}"/>
              </a:ext>
            </a:extLst>
          </p:cNvPr>
          <p:cNvCxnSpPr>
            <a:cxnSpLocks/>
          </p:cNvCxnSpPr>
          <p:nvPr/>
        </p:nvCxnSpPr>
        <p:spPr>
          <a:xfrm>
            <a:off x="7626785" y="4010297"/>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B60852A-0BAB-4DDD-93AA-2C2D2C19C997}"/>
              </a:ext>
            </a:extLst>
          </p:cNvPr>
          <p:cNvCxnSpPr>
            <a:cxnSpLocks/>
          </p:cNvCxnSpPr>
          <p:nvPr/>
        </p:nvCxnSpPr>
        <p:spPr>
          <a:xfrm>
            <a:off x="7614799" y="3926389"/>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A76442E-E4D3-4991-9132-C53306B4C2D2}"/>
              </a:ext>
            </a:extLst>
          </p:cNvPr>
          <p:cNvCxnSpPr>
            <a:cxnSpLocks/>
          </p:cNvCxnSpPr>
          <p:nvPr/>
        </p:nvCxnSpPr>
        <p:spPr>
          <a:xfrm>
            <a:off x="7703174" y="4262499"/>
            <a:ext cx="137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80F9C4B-D670-49D0-8626-6D93D4800907}"/>
              </a:ext>
            </a:extLst>
          </p:cNvPr>
          <p:cNvCxnSpPr>
            <a:cxnSpLocks/>
          </p:cNvCxnSpPr>
          <p:nvPr/>
        </p:nvCxnSpPr>
        <p:spPr>
          <a:xfrm>
            <a:off x="9075744" y="4262499"/>
            <a:ext cx="0" cy="666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6AF1E-BB82-4DA9-A178-4C4C51F4E146}"/>
              </a:ext>
            </a:extLst>
          </p:cNvPr>
          <p:cNvCxnSpPr>
            <a:cxnSpLocks/>
          </p:cNvCxnSpPr>
          <p:nvPr/>
        </p:nvCxnSpPr>
        <p:spPr>
          <a:xfrm flipH="1">
            <a:off x="8924025" y="4708929"/>
            <a:ext cx="151719" cy="323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28E3652-768E-46B9-9AB7-9C72C0889395}"/>
              </a:ext>
            </a:extLst>
          </p:cNvPr>
          <p:cNvCxnSpPr>
            <a:cxnSpLocks/>
          </p:cNvCxnSpPr>
          <p:nvPr/>
        </p:nvCxnSpPr>
        <p:spPr>
          <a:xfrm flipH="1">
            <a:off x="9075744" y="4688429"/>
            <a:ext cx="11768" cy="34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7267D1D-51F2-46FA-B34F-9E9B906C56B3}"/>
              </a:ext>
            </a:extLst>
          </p:cNvPr>
          <p:cNvCxnSpPr>
            <a:cxnSpLocks/>
          </p:cNvCxnSpPr>
          <p:nvPr/>
        </p:nvCxnSpPr>
        <p:spPr>
          <a:xfrm>
            <a:off x="9099281" y="4733384"/>
            <a:ext cx="182312" cy="299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08D7D1A-7681-46E7-9781-A1C0D4AB2D44}"/>
              </a:ext>
            </a:extLst>
          </p:cNvPr>
          <p:cNvCxnSpPr>
            <a:cxnSpLocks/>
          </p:cNvCxnSpPr>
          <p:nvPr/>
        </p:nvCxnSpPr>
        <p:spPr>
          <a:xfrm>
            <a:off x="8983521" y="4621352"/>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0084BF-5A74-4CE4-AD4F-91BD8A62D65E}"/>
              </a:ext>
            </a:extLst>
          </p:cNvPr>
          <p:cNvCxnSpPr>
            <a:cxnSpLocks/>
          </p:cNvCxnSpPr>
          <p:nvPr/>
        </p:nvCxnSpPr>
        <p:spPr>
          <a:xfrm>
            <a:off x="10228166" y="4320158"/>
            <a:ext cx="6466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839616-BBE2-46C1-B281-50E44D7927F0}"/>
              </a:ext>
            </a:extLst>
          </p:cNvPr>
          <p:cNvCxnSpPr>
            <a:cxnSpLocks/>
          </p:cNvCxnSpPr>
          <p:nvPr/>
        </p:nvCxnSpPr>
        <p:spPr>
          <a:xfrm flipH="1">
            <a:off x="10085645" y="4687865"/>
            <a:ext cx="151719" cy="323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E7DA0A8-61D8-4CEB-BF3D-490754A4D137}"/>
              </a:ext>
            </a:extLst>
          </p:cNvPr>
          <p:cNvCxnSpPr>
            <a:cxnSpLocks/>
          </p:cNvCxnSpPr>
          <p:nvPr/>
        </p:nvCxnSpPr>
        <p:spPr>
          <a:xfrm flipH="1">
            <a:off x="10237364" y="4667365"/>
            <a:ext cx="11768" cy="34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78CDAC5-89F1-4265-AD1E-AB595D9947A1}"/>
              </a:ext>
            </a:extLst>
          </p:cNvPr>
          <p:cNvCxnSpPr>
            <a:cxnSpLocks/>
          </p:cNvCxnSpPr>
          <p:nvPr/>
        </p:nvCxnSpPr>
        <p:spPr>
          <a:xfrm>
            <a:off x="10260901" y="4712320"/>
            <a:ext cx="182312" cy="299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1DE1C5-93C9-4223-9135-BE68F6BC2D7F}"/>
              </a:ext>
            </a:extLst>
          </p:cNvPr>
          <p:cNvCxnSpPr>
            <a:cxnSpLocks/>
          </p:cNvCxnSpPr>
          <p:nvPr/>
        </p:nvCxnSpPr>
        <p:spPr>
          <a:xfrm>
            <a:off x="10253763" y="4298333"/>
            <a:ext cx="0" cy="666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682E6E6-014E-464E-A1D6-056EFD7BBCEE}"/>
              </a:ext>
            </a:extLst>
          </p:cNvPr>
          <p:cNvCxnSpPr>
            <a:cxnSpLocks/>
          </p:cNvCxnSpPr>
          <p:nvPr/>
        </p:nvCxnSpPr>
        <p:spPr>
          <a:xfrm>
            <a:off x="10145141" y="4600288"/>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2C64B2-3D3A-4AEF-B6C3-B436501C1706}"/>
              </a:ext>
            </a:extLst>
          </p:cNvPr>
          <p:cNvCxnSpPr>
            <a:cxnSpLocks/>
          </p:cNvCxnSpPr>
          <p:nvPr/>
        </p:nvCxnSpPr>
        <p:spPr>
          <a:xfrm>
            <a:off x="10776052" y="3946811"/>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306B2ED-CD1C-4182-998F-B07F43601BAE}"/>
              </a:ext>
            </a:extLst>
          </p:cNvPr>
          <p:cNvCxnSpPr>
            <a:cxnSpLocks/>
          </p:cNvCxnSpPr>
          <p:nvPr/>
        </p:nvCxnSpPr>
        <p:spPr>
          <a:xfrm>
            <a:off x="10774340" y="4037567"/>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9E7C4A4-C62C-4424-9583-E6C31B34DB6D}"/>
              </a:ext>
            </a:extLst>
          </p:cNvPr>
          <p:cNvCxnSpPr>
            <a:cxnSpLocks/>
          </p:cNvCxnSpPr>
          <p:nvPr/>
        </p:nvCxnSpPr>
        <p:spPr>
          <a:xfrm>
            <a:off x="10874820" y="3803288"/>
            <a:ext cx="0" cy="5034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C88D8BF-7415-B868-C9A4-6457C888D83E}"/>
              </a:ext>
            </a:extLst>
          </p:cNvPr>
          <p:cNvSpPr txBox="1"/>
          <p:nvPr/>
        </p:nvSpPr>
        <p:spPr>
          <a:xfrm>
            <a:off x="243715" y="1917680"/>
            <a:ext cx="1780617" cy="461665"/>
          </a:xfrm>
          <a:prstGeom prst="rect">
            <a:avLst/>
          </a:prstGeom>
          <a:noFill/>
        </p:spPr>
        <p:txBody>
          <a:bodyPr wrap="square" rtlCol="0">
            <a:spAutoFit/>
          </a:bodyPr>
          <a:lstStyle/>
          <a:p>
            <a:r>
              <a:rPr lang="en-US" sz="2400" dirty="0"/>
              <a:t>University</a:t>
            </a:r>
            <a:endParaRPr lang="en-US" sz="2000" dirty="0"/>
          </a:p>
        </p:txBody>
      </p:sp>
      <p:sp>
        <p:nvSpPr>
          <p:cNvPr id="6" name="TextBox 5">
            <a:extLst>
              <a:ext uri="{FF2B5EF4-FFF2-40B4-BE49-F238E27FC236}">
                <a16:creationId xmlns:a16="http://schemas.microsoft.com/office/drawing/2014/main" id="{1996458C-5464-67F9-1F5D-7EEA40E594AF}"/>
              </a:ext>
            </a:extLst>
          </p:cNvPr>
          <p:cNvSpPr txBox="1"/>
          <p:nvPr/>
        </p:nvSpPr>
        <p:spPr>
          <a:xfrm>
            <a:off x="226831" y="2427123"/>
            <a:ext cx="1762125" cy="369332"/>
          </a:xfrm>
          <a:prstGeom prst="rect">
            <a:avLst/>
          </a:prstGeom>
          <a:noFill/>
          <a:ln w="12700">
            <a:solidFill>
              <a:schemeClr val="tx1"/>
            </a:solidFill>
          </a:ln>
        </p:spPr>
        <p:txBody>
          <a:bodyPr wrap="square" rtlCol="0">
            <a:spAutoFit/>
          </a:bodyPr>
          <a:lstStyle/>
          <a:p>
            <a:r>
              <a:rPr lang="en-US" dirty="0"/>
              <a:t>U-Name</a:t>
            </a:r>
          </a:p>
        </p:txBody>
      </p:sp>
      <p:sp>
        <p:nvSpPr>
          <p:cNvPr id="7" name="TextBox 6">
            <a:extLst>
              <a:ext uri="{FF2B5EF4-FFF2-40B4-BE49-F238E27FC236}">
                <a16:creationId xmlns:a16="http://schemas.microsoft.com/office/drawing/2014/main" id="{5CCEAD06-ADC3-2536-EB6B-1C9CD6AA9283}"/>
              </a:ext>
            </a:extLst>
          </p:cNvPr>
          <p:cNvSpPr txBox="1"/>
          <p:nvPr/>
        </p:nvSpPr>
        <p:spPr>
          <a:xfrm>
            <a:off x="226831" y="2796455"/>
            <a:ext cx="1762125" cy="953762"/>
          </a:xfrm>
          <a:prstGeom prst="rect">
            <a:avLst/>
          </a:prstGeom>
          <a:noFill/>
          <a:ln w="12700">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EB7637C3-1507-43B3-1A9B-7CE15394C1A8}"/>
              </a:ext>
            </a:extLst>
          </p:cNvPr>
          <p:cNvSpPr txBox="1"/>
          <p:nvPr/>
        </p:nvSpPr>
        <p:spPr>
          <a:xfrm>
            <a:off x="267521" y="2853692"/>
            <a:ext cx="1433695" cy="1000274"/>
          </a:xfrm>
          <a:prstGeom prst="rect">
            <a:avLst/>
          </a:prstGeom>
          <a:noFill/>
        </p:spPr>
        <p:txBody>
          <a:bodyPr wrap="square" rtlCol="0">
            <a:spAutoFit/>
          </a:bodyPr>
          <a:lstStyle/>
          <a:p>
            <a:r>
              <a:rPr lang="en-US" sz="1500" dirty="0"/>
              <a:t>date-founded</a:t>
            </a:r>
          </a:p>
          <a:p>
            <a:r>
              <a:rPr lang="en-US" sz="1500" dirty="0"/>
              <a:t>max enrollment address</a:t>
            </a:r>
          </a:p>
          <a:p>
            <a:endParaRPr lang="en-US" sz="1400" dirty="0"/>
          </a:p>
        </p:txBody>
      </p:sp>
      <p:cxnSp>
        <p:nvCxnSpPr>
          <p:cNvPr id="9" name="Straight Connector 8">
            <a:extLst>
              <a:ext uri="{FF2B5EF4-FFF2-40B4-BE49-F238E27FC236}">
                <a16:creationId xmlns:a16="http://schemas.microsoft.com/office/drawing/2014/main" id="{58969061-646E-9ED8-ACDE-13C22834DE3B}"/>
              </a:ext>
            </a:extLst>
          </p:cNvPr>
          <p:cNvCxnSpPr>
            <a:cxnSpLocks/>
          </p:cNvCxnSpPr>
          <p:nvPr/>
        </p:nvCxnSpPr>
        <p:spPr>
          <a:xfrm>
            <a:off x="1988956" y="3047403"/>
            <a:ext cx="11387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3897FD-922A-DB13-5FFD-74DB1724939B}"/>
              </a:ext>
            </a:extLst>
          </p:cNvPr>
          <p:cNvCxnSpPr>
            <a:cxnSpLocks/>
          </p:cNvCxnSpPr>
          <p:nvPr/>
        </p:nvCxnSpPr>
        <p:spPr>
          <a:xfrm flipV="1">
            <a:off x="2060298" y="2878504"/>
            <a:ext cx="0" cy="304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94C570-F1C9-8747-B79E-24FB2E7BF04E}"/>
              </a:ext>
            </a:extLst>
          </p:cNvPr>
          <p:cNvCxnSpPr>
            <a:cxnSpLocks/>
          </p:cNvCxnSpPr>
          <p:nvPr/>
        </p:nvCxnSpPr>
        <p:spPr>
          <a:xfrm flipV="1">
            <a:off x="2116930" y="2874956"/>
            <a:ext cx="0" cy="2997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36FEB3-5664-32E6-DEA0-14C674EE72E9}"/>
              </a:ext>
            </a:extLst>
          </p:cNvPr>
          <p:cNvCxnSpPr>
            <a:cxnSpLocks/>
          </p:cNvCxnSpPr>
          <p:nvPr/>
        </p:nvCxnSpPr>
        <p:spPr>
          <a:xfrm flipV="1">
            <a:off x="2807527" y="2942665"/>
            <a:ext cx="0" cy="2263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A38C2B-6796-E2CF-309D-2D68611CE227}"/>
              </a:ext>
            </a:extLst>
          </p:cNvPr>
          <p:cNvCxnSpPr>
            <a:cxnSpLocks/>
          </p:cNvCxnSpPr>
          <p:nvPr/>
        </p:nvCxnSpPr>
        <p:spPr>
          <a:xfrm flipH="1">
            <a:off x="2838601" y="2869553"/>
            <a:ext cx="311682" cy="177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4E2CB9-F168-C5CA-3593-B7909F1A4A37}"/>
              </a:ext>
            </a:extLst>
          </p:cNvPr>
          <p:cNvCxnSpPr>
            <a:cxnSpLocks/>
          </p:cNvCxnSpPr>
          <p:nvPr/>
        </p:nvCxnSpPr>
        <p:spPr>
          <a:xfrm flipH="1">
            <a:off x="2838601" y="3025152"/>
            <a:ext cx="356304" cy="3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FAF6BE7-4E7A-4C84-1112-7AB9A4A1A0E1}"/>
              </a:ext>
            </a:extLst>
          </p:cNvPr>
          <p:cNvCxnSpPr>
            <a:cxnSpLocks/>
          </p:cNvCxnSpPr>
          <p:nvPr/>
        </p:nvCxnSpPr>
        <p:spPr>
          <a:xfrm flipH="1" flipV="1">
            <a:off x="2839967" y="3064761"/>
            <a:ext cx="303428" cy="20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48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DF64-1EE2-4D24-AE2E-F3A1E3DEDB4E}"/>
              </a:ext>
            </a:extLst>
          </p:cNvPr>
          <p:cNvSpPr>
            <a:spLocks noGrp="1"/>
          </p:cNvSpPr>
          <p:nvPr>
            <p:ph type="title"/>
          </p:nvPr>
        </p:nvSpPr>
        <p:spPr>
          <a:xfrm>
            <a:off x="267521" y="923841"/>
            <a:ext cx="10745139" cy="840017"/>
          </a:xfrm>
        </p:spPr>
        <p:txBody>
          <a:bodyPr>
            <a:noAutofit/>
          </a:bodyPr>
          <a:lstStyle/>
          <a:p>
            <a:r>
              <a:rPr lang="en-US" sz="1400" b="1" dirty="0">
                <a:solidFill>
                  <a:schemeClr val="accent1"/>
                </a:solidFill>
              </a:rPr>
              <a:t>Relational Model</a:t>
            </a:r>
            <a:br>
              <a:rPr lang="en-US" sz="1600" dirty="0"/>
            </a:br>
            <a:r>
              <a:rPr lang="en-US" sz="1600" dirty="0"/>
              <a:t>University: (</a:t>
            </a:r>
            <a:r>
              <a:rPr lang="en-US" sz="1600" u="sng" dirty="0"/>
              <a:t>U-Name</a:t>
            </a:r>
            <a:r>
              <a:rPr lang="en-US" sz="1600" dirty="0"/>
              <a:t>, </a:t>
            </a:r>
            <a:r>
              <a:rPr lang="en-US" sz="1600" dirty="0" err="1"/>
              <a:t>date_founded</a:t>
            </a:r>
            <a:r>
              <a:rPr lang="en-US" sz="1600" dirty="0"/>
              <a:t>, max enrollment, address)</a:t>
            </a:r>
            <a:br>
              <a:rPr lang="en-US" sz="1600" dirty="0"/>
            </a:br>
            <a:r>
              <a:rPr lang="en-US" sz="1600" dirty="0"/>
              <a:t>Department: (</a:t>
            </a:r>
            <a:r>
              <a:rPr lang="en-US" sz="1600" u="sng" dirty="0" err="1"/>
              <a:t>DeptID</a:t>
            </a:r>
            <a:r>
              <a:rPr lang="en-US" sz="1600" dirty="0"/>
              <a:t>, name, </a:t>
            </a:r>
            <a:r>
              <a:rPr lang="en-US" sz="1600" dirty="0" err="1"/>
              <a:t>lovation</a:t>
            </a:r>
            <a:r>
              <a:rPr lang="en-US" sz="1600" dirty="0"/>
              <a:t>, U-Name)</a:t>
            </a:r>
            <a:br>
              <a:rPr lang="en-US" sz="1600" dirty="0"/>
            </a:br>
            <a:r>
              <a:rPr lang="en-US" sz="1600" dirty="0"/>
              <a:t>Instructor: (</a:t>
            </a:r>
            <a:r>
              <a:rPr lang="en-US" sz="1600" u="sng" dirty="0" err="1"/>
              <a:t>EmpID</a:t>
            </a:r>
            <a:r>
              <a:rPr lang="en-US" sz="1600" dirty="0"/>
              <a:t>, name, email)</a:t>
            </a:r>
            <a:br>
              <a:rPr lang="en-US" sz="1600" dirty="0"/>
            </a:br>
            <a:r>
              <a:rPr lang="en-US" sz="1600" dirty="0"/>
              <a:t>Skill: (</a:t>
            </a:r>
            <a:r>
              <a:rPr lang="en-US" sz="1600" u="sng" dirty="0" err="1"/>
              <a:t>Skill_Id</a:t>
            </a:r>
            <a:r>
              <a:rPr lang="en-US" sz="1600" dirty="0"/>
              <a:t>, description)</a:t>
            </a:r>
            <a:br>
              <a:rPr lang="en-US" sz="1600" dirty="0"/>
            </a:br>
            <a:r>
              <a:rPr lang="en-US" sz="1600" dirty="0" err="1"/>
              <a:t>Department_Instructor</a:t>
            </a:r>
            <a:r>
              <a:rPr lang="en-US" sz="1600" dirty="0"/>
              <a:t>: (</a:t>
            </a:r>
            <a:r>
              <a:rPr lang="en-US" sz="1600" u="sng" dirty="0" err="1"/>
              <a:t>DeptID</a:t>
            </a:r>
            <a:r>
              <a:rPr lang="en-US" sz="1600" dirty="0"/>
              <a:t>, </a:t>
            </a:r>
            <a:r>
              <a:rPr lang="en-US" sz="1600" u="sng" dirty="0" err="1"/>
              <a:t>EmpID</a:t>
            </a:r>
            <a:r>
              <a:rPr lang="en-US" sz="1600" dirty="0"/>
              <a:t>)</a:t>
            </a:r>
            <a:br>
              <a:rPr lang="en-US" sz="1600" dirty="0"/>
            </a:br>
            <a:r>
              <a:rPr lang="en-US" sz="1600" dirty="0" err="1"/>
              <a:t>Instructor_Skill</a:t>
            </a:r>
            <a:r>
              <a:rPr lang="en-US" sz="1600" dirty="0"/>
              <a:t>: (</a:t>
            </a:r>
            <a:r>
              <a:rPr lang="en-US" sz="1600" u="sng" dirty="0" err="1"/>
              <a:t>EmpID</a:t>
            </a:r>
            <a:r>
              <a:rPr lang="en-US" sz="1600" dirty="0"/>
              <a:t>, </a:t>
            </a:r>
            <a:r>
              <a:rPr lang="en-US" sz="1600" u="sng" dirty="0" err="1"/>
              <a:t>Skill_Id</a:t>
            </a:r>
            <a:r>
              <a:rPr lang="en-US" sz="1600" dirty="0"/>
              <a:t>)</a:t>
            </a:r>
          </a:p>
        </p:txBody>
      </p:sp>
      <p:sp>
        <p:nvSpPr>
          <p:cNvPr id="3" name="TextBox 2">
            <a:extLst>
              <a:ext uri="{FF2B5EF4-FFF2-40B4-BE49-F238E27FC236}">
                <a16:creationId xmlns:a16="http://schemas.microsoft.com/office/drawing/2014/main" id="{86FA7055-2A18-4FAD-832D-C610816082BA}"/>
              </a:ext>
            </a:extLst>
          </p:cNvPr>
          <p:cNvSpPr txBox="1"/>
          <p:nvPr/>
        </p:nvSpPr>
        <p:spPr>
          <a:xfrm>
            <a:off x="3359888" y="2242457"/>
            <a:ext cx="184731" cy="369332"/>
          </a:xfrm>
          <a:prstGeom prst="rect">
            <a:avLst/>
          </a:prstGeom>
          <a:noFill/>
        </p:spPr>
        <p:txBody>
          <a:bodyPr wrap="none" rtlCol="0">
            <a:spAutoFit/>
          </a:bodyPr>
          <a:lstStyle/>
          <a:p>
            <a:endParaRPr lang="en-US" dirty="0"/>
          </a:p>
        </p:txBody>
      </p:sp>
      <p:sp>
        <p:nvSpPr>
          <p:cNvPr id="26" name="TextBox 25">
            <a:extLst>
              <a:ext uri="{FF2B5EF4-FFF2-40B4-BE49-F238E27FC236}">
                <a16:creationId xmlns:a16="http://schemas.microsoft.com/office/drawing/2014/main" id="{2BE04B62-7538-450D-A0CE-3D2273743A42}"/>
              </a:ext>
            </a:extLst>
          </p:cNvPr>
          <p:cNvSpPr txBox="1"/>
          <p:nvPr/>
        </p:nvSpPr>
        <p:spPr>
          <a:xfrm>
            <a:off x="3056216" y="1937073"/>
            <a:ext cx="1780617" cy="461665"/>
          </a:xfrm>
          <a:prstGeom prst="rect">
            <a:avLst/>
          </a:prstGeom>
          <a:noFill/>
        </p:spPr>
        <p:txBody>
          <a:bodyPr wrap="square" rtlCol="0">
            <a:spAutoFit/>
          </a:bodyPr>
          <a:lstStyle/>
          <a:p>
            <a:r>
              <a:rPr lang="en-US" sz="2400" dirty="0"/>
              <a:t>Department</a:t>
            </a:r>
            <a:endParaRPr lang="en-US" sz="2000" dirty="0"/>
          </a:p>
        </p:txBody>
      </p:sp>
      <p:sp>
        <p:nvSpPr>
          <p:cNvPr id="36" name="TextBox 35">
            <a:extLst>
              <a:ext uri="{FF2B5EF4-FFF2-40B4-BE49-F238E27FC236}">
                <a16:creationId xmlns:a16="http://schemas.microsoft.com/office/drawing/2014/main" id="{59EC8343-211A-45B5-B5A4-EA68D5CB4669}"/>
              </a:ext>
            </a:extLst>
          </p:cNvPr>
          <p:cNvSpPr txBox="1"/>
          <p:nvPr/>
        </p:nvSpPr>
        <p:spPr>
          <a:xfrm>
            <a:off x="6456071" y="1947944"/>
            <a:ext cx="1780617" cy="461665"/>
          </a:xfrm>
          <a:prstGeom prst="rect">
            <a:avLst/>
          </a:prstGeom>
          <a:noFill/>
        </p:spPr>
        <p:txBody>
          <a:bodyPr wrap="square" rtlCol="0">
            <a:spAutoFit/>
          </a:bodyPr>
          <a:lstStyle/>
          <a:p>
            <a:r>
              <a:rPr lang="en-US" sz="2400" dirty="0"/>
              <a:t>Instructor</a:t>
            </a:r>
            <a:endParaRPr lang="en-US" sz="2000" dirty="0"/>
          </a:p>
        </p:txBody>
      </p:sp>
      <p:sp>
        <p:nvSpPr>
          <p:cNvPr id="38" name="TextBox 37">
            <a:extLst>
              <a:ext uri="{FF2B5EF4-FFF2-40B4-BE49-F238E27FC236}">
                <a16:creationId xmlns:a16="http://schemas.microsoft.com/office/drawing/2014/main" id="{41C02BED-E693-43C1-8107-B17069E03994}"/>
              </a:ext>
            </a:extLst>
          </p:cNvPr>
          <p:cNvSpPr txBox="1"/>
          <p:nvPr/>
        </p:nvSpPr>
        <p:spPr>
          <a:xfrm>
            <a:off x="8907847" y="4970525"/>
            <a:ext cx="1780617" cy="400110"/>
          </a:xfrm>
          <a:prstGeom prst="rect">
            <a:avLst/>
          </a:prstGeom>
          <a:noFill/>
        </p:spPr>
        <p:txBody>
          <a:bodyPr wrap="square" rtlCol="0">
            <a:spAutoFit/>
          </a:bodyPr>
          <a:lstStyle/>
          <a:p>
            <a:r>
              <a:rPr lang="en-US" sz="2000" dirty="0"/>
              <a:t>Instructor-Skill</a:t>
            </a:r>
            <a:endParaRPr lang="en-US" dirty="0"/>
          </a:p>
        </p:txBody>
      </p:sp>
      <p:sp>
        <p:nvSpPr>
          <p:cNvPr id="40" name="Rectangle 39">
            <a:extLst>
              <a:ext uri="{FF2B5EF4-FFF2-40B4-BE49-F238E27FC236}">
                <a16:creationId xmlns:a16="http://schemas.microsoft.com/office/drawing/2014/main" id="{2FBF44DB-2D75-4519-9D65-29BC4AB4473D}"/>
              </a:ext>
            </a:extLst>
          </p:cNvPr>
          <p:cNvSpPr/>
          <p:nvPr/>
        </p:nvSpPr>
        <p:spPr>
          <a:xfrm>
            <a:off x="10589055" y="1851517"/>
            <a:ext cx="676788" cy="461665"/>
          </a:xfrm>
          <a:prstGeom prst="rect">
            <a:avLst/>
          </a:prstGeom>
        </p:spPr>
        <p:txBody>
          <a:bodyPr wrap="none">
            <a:spAutoFit/>
          </a:bodyPr>
          <a:lstStyle/>
          <a:p>
            <a:r>
              <a:rPr lang="en-US" sz="2400" dirty="0"/>
              <a:t>Skill</a:t>
            </a:r>
            <a:endParaRPr lang="en-US" dirty="0"/>
          </a:p>
        </p:txBody>
      </p:sp>
      <p:sp>
        <p:nvSpPr>
          <p:cNvPr id="41" name="TextBox 40">
            <a:extLst>
              <a:ext uri="{FF2B5EF4-FFF2-40B4-BE49-F238E27FC236}">
                <a16:creationId xmlns:a16="http://schemas.microsoft.com/office/drawing/2014/main" id="{5EAD0A62-906B-4E76-A193-C98F17989B3F}"/>
              </a:ext>
            </a:extLst>
          </p:cNvPr>
          <p:cNvSpPr txBox="1"/>
          <p:nvPr/>
        </p:nvSpPr>
        <p:spPr>
          <a:xfrm>
            <a:off x="4538657" y="4950719"/>
            <a:ext cx="3402767" cy="400110"/>
          </a:xfrm>
          <a:prstGeom prst="rect">
            <a:avLst/>
          </a:prstGeom>
          <a:noFill/>
        </p:spPr>
        <p:txBody>
          <a:bodyPr wrap="square" rtlCol="0">
            <a:spAutoFit/>
          </a:bodyPr>
          <a:lstStyle/>
          <a:p>
            <a:r>
              <a:rPr lang="en-US" sz="2000" dirty="0"/>
              <a:t>Department-Instructor</a:t>
            </a:r>
            <a:endParaRPr lang="en-US" dirty="0"/>
          </a:p>
        </p:txBody>
      </p:sp>
      <p:pic>
        <p:nvPicPr>
          <p:cNvPr id="42" name="Picture 41">
            <a:extLst>
              <a:ext uri="{FF2B5EF4-FFF2-40B4-BE49-F238E27FC236}">
                <a16:creationId xmlns:a16="http://schemas.microsoft.com/office/drawing/2014/main" id="{0F305ECC-B2C5-41C0-ABF3-FA4F6A35C3AC}"/>
              </a:ext>
            </a:extLst>
          </p:cNvPr>
          <p:cNvPicPr>
            <a:picLocks noChangeAspect="1"/>
          </p:cNvPicPr>
          <p:nvPr/>
        </p:nvPicPr>
        <p:blipFill>
          <a:blip r:embed="rId2"/>
          <a:stretch>
            <a:fillRect/>
          </a:stretch>
        </p:blipFill>
        <p:spPr>
          <a:xfrm>
            <a:off x="8897754" y="5258363"/>
            <a:ext cx="1790700" cy="1047750"/>
          </a:xfrm>
          <a:prstGeom prst="rect">
            <a:avLst/>
          </a:prstGeom>
        </p:spPr>
      </p:pic>
      <p:pic>
        <p:nvPicPr>
          <p:cNvPr id="43" name="Picture 42">
            <a:extLst>
              <a:ext uri="{FF2B5EF4-FFF2-40B4-BE49-F238E27FC236}">
                <a16:creationId xmlns:a16="http://schemas.microsoft.com/office/drawing/2014/main" id="{0E4ABA12-18A0-47C4-BF38-09A145AAE00E}"/>
              </a:ext>
            </a:extLst>
          </p:cNvPr>
          <p:cNvPicPr>
            <a:picLocks noChangeAspect="1"/>
          </p:cNvPicPr>
          <p:nvPr/>
        </p:nvPicPr>
        <p:blipFill>
          <a:blip r:embed="rId3"/>
          <a:stretch>
            <a:fillRect/>
          </a:stretch>
        </p:blipFill>
        <p:spPr>
          <a:xfrm>
            <a:off x="10187803" y="2317455"/>
            <a:ext cx="1733550" cy="1552575"/>
          </a:xfrm>
          <a:prstGeom prst="rect">
            <a:avLst/>
          </a:prstGeom>
        </p:spPr>
      </p:pic>
      <p:pic>
        <p:nvPicPr>
          <p:cNvPr id="44" name="Picture 43">
            <a:extLst>
              <a:ext uri="{FF2B5EF4-FFF2-40B4-BE49-F238E27FC236}">
                <a16:creationId xmlns:a16="http://schemas.microsoft.com/office/drawing/2014/main" id="{A87BBBD8-FC87-450E-B130-F33A5F58D26F}"/>
              </a:ext>
            </a:extLst>
          </p:cNvPr>
          <p:cNvPicPr>
            <a:picLocks noChangeAspect="1"/>
          </p:cNvPicPr>
          <p:nvPr/>
        </p:nvPicPr>
        <p:blipFill>
          <a:blip r:embed="rId4"/>
          <a:stretch>
            <a:fillRect/>
          </a:stretch>
        </p:blipFill>
        <p:spPr>
          <a:xfrm>
            <a:off x="6654441" y="2318619"/>
            <a:ext cx="1781175" cy="1543050"/>
          </a:xfrm>
          <a:prstGeom prst="rect">
            <a:avLst/>
          </a:prstGeom>
        </p:spPr>
      </p:pic>
      <p:pic>
        <p:nvPicPr>
          <p:cNvPr id="45" name="Picture 44">
            <a:extLst>
              <a:ext uri="{FF2B5EF4-FFF2-40B4-BE49-F238E27FC236}">
                <a16:creationId xmlns:a16="http://schemas.microsoft.com/office/drawing/2014/main" id="{485EFCC5-32D5-414E-A99F-EB1EAA2EB082}"/>
              </a:ext>
            </a:extLst>
          </p:cNvPr>
          <p:cNvPicPr>
            <a:picLocks noChangeAspect="1"/>
          </p:cNvPicPr>
          <p:nvPr/>
        </p:nvPicPr>
        <p:blipFill>
          <a:blip r:embed="rId5"/>
          <a:stretch>
            <a:fillRect/>
          </a:stretch>
        </p:blipFill>
        <p:spPr>
          <a:xfrm>
            <a:off x="3127707" y="2303837"/>
            <a:ext cx="1762125" cy="1638300"/>
          </a:xfrm>
          <a:prstGeom prst="rect">
            <a:avLst/>
          </a:prstGeom>
        </p:spPr>
      </p:pic>
      <p:pic>
        <p:nvPicPr>
          <p:cNvPr id="46" name="Picture 45">
            <a:extLst>
              <a:ext uri="{FF2B5EF4-FFF2-40B4-BE49-F238E27FC236}">
                <a16:creationId xmlns:a16="http://schemas.microsoft.com/office/drawing/2014/main" id="{3E6C96E0-2E99-4372-B119-E0D1C9EC1B9B}"/>
              </a:ext>
            </a:extLst>
          </p:cNvPr>
          <p:cNvPicPr>
            <a:picLocks noChangeAspect="1"/>
          </p:cNvPicPr>
          <p:nvPr/>
        </p:nvPicPr>
        <p:blipFill>
          <a:blip r:embed="rId6"/>
          <a:stretch>
            <a:fillRect/>
          </a:stretch>
        </p:blipFill>
        <p:spPr>
          <a:xfrm>
            <a:off x="4931327" y="5258363"/>
            <a:ext cx="1524743" cy="1419274"/>
          </a:xfrm>
          <a:prstGeom prst="rect">
            <a:avLst/>
          </a:prstGeom>
        </p:spPr>
      </p:pic>
      <p:cxnSp>
        <p:nvCxnSpPr>
          <p:cNvPr id="48" name="Straight Connector 47">
            <a:extLst>
              <a:ext uri="{FF2B5EF4-FFF2-40B4-BE49-F238E27FC236}">
                <a16:creationId xmlns:a16="http://schemas.microsoft.com/office/drawing/2014/main" id="{55496C58-321B-442C-B79F-3533424CC1F9}"/>
              </a:ext>
            </a:extLst>
          </p:cNvPr>
          <p:cNvCxnSpPr>
            <a:cxnSpLocks/>
          </p:cNvCxnSpPr>
          <p:nvPr/>
        </p:nvCxnSpPr>
        <p:spPr>
          <a:xfrm>
            <a:off x="3856471" y="3780890"/>
            <a:ext cx="0" cy="5034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992A812-4AA4-4BEA-9C9B-BF631313CB23}"/>
              </a:ext>
            </a:extLst>
          </p:cNvPr>
          <p:cNvCxnSpPr>
            <a:cxnSpLocks/>
          </p:cNvCxnSpPr>
          <p:nvPr/>
        </p:nvCxnSpPr>
        <p:spPr>
          <a:xfrm>
            <a:off x="3856472" y="4284324"/>
            <a:ext cx="12803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7217E83-6B73-464A-B114-868F4E42685A}"/>
              </a:ext>
            </a:extLst>
          </p:cNvPr>
          <p:cNvCxnSpPr>
            <a:cxnSpLocks/>
          </p:cNvCxnSpPr>
          <p:nvPr/>
        </p:nvCxnSpPr>
        <p:spPr>
          <a:xfrm>
            <a:off x="5136811" y="4284324"/>
            <a:ext cx="0" cy="666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0A5277-B114-4C9F-B998-0C7F646FAA51}"/>
              </a:ext>
            </a:extLst>
          </p:cNvPr>
          <p:cNvCxnSpPr>
            <a:cxnSpLocks/>
          </p:cNvCxnSpPr>
          <p:nvPr/>
        </p:nvCxnSpPr>
        <p:spPr>
          <a:xfrm>
            <a:off x="5069286" y="4623318"/>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FC8B55C-D1BE-43F5-BAE6-DF2A36E7BCA5}"/>
              </a:ext>
            </a:extLst>
          </p:cNvPr>
          <p:cNvCxnSpPr>
            <a:cxnSpLocks/>
          </p:cNvCxnSpPr>
          <p:nvPr/>
        </p:nvCxnSpPr>
        <p:spPr>
          <a:xfrm flipH="1">
            <a:off x="4985092" y="4754874"/>
            <a:ext cx="151719" cy="323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D396C9E-958A-4E29-A0F3-BEF1C86F3BAC}"/>
              </a:ext>
            </a:extLst>
          </p:cNvPr>
          <p:cNvCxnSpPr>
            <a:cxnSpLocks/>
          </p:cNvCxnSpPr>
          <p:nvPr/>
        </p:nvCxnSpPr>
        <p:spPr>
          <a:xfrm flipH="1">
            <a:off x="5136811" y="4734374"/>
            <a:ext cx="11768" cy="34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9BC9422-7CE4-498E-921F-44D71AFB1962}"/>
              </a:ext>
            </a:extLst>
          </p:cNvPr>
          <p:cNvCxnSpPr>
            <a:cxnSpLocks/>
          </p:cNvCxnSpPr>
          <p:nvPr/>
        </p:nvCxnSpPr>
        <p:spPr>
          <a:xfrm>
            <a:off x="5160348" y="4779329"/>
            <a:ext cx="182312" cy="299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95427AA-CF6F-4EC6-8F1B-286F8F3D3559}"/>
              </a:ext>
            </a:extLst>
          </p:cNvPr>
          <p:cNvCxnSpPr>
            <a:cxnSpLocks/>
          </p:cNvCxnSpPr>
          <p:nvPr/>
        </p:nvCxnSpPr>
        <p:spPr>
          <a:xfrm>
            <a:off x="6661085" y="4284324"/>
            <a:ext cx="6466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CEC8F31-F34C-4805-B05C-573784D9197C}"/>
              </a:ext>
            </a:extLst>
          </p:cNvPr>
          <p:cNvCxnSpPr>
            <a:cxnSpLocks/>
          </p:cNvCxnSpPr>
          <p:nvPr/>
        </p:nvCxnSpPr>
        <p:spPr>
          <a:xfrm flipH="1">
            <a:off x="6518564" y="4652031"/>
            <a:ext cx="151719" cy="323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6E6C833-1EA0-4C0F-91F4-8644DEB6E60E}"/>
              </a:ext>
            </a:extLst>
          </p:cNvPr>
          <p:cNvCxnSpPr>
            <a:cxnSpLocks/>
          </p:cNvCxnSpPr>
          <p:nvPr/>
        </p:nvCxnSpPr>
        <p:spPr>
          <a:xfrm flipH="1">
            <a:off x="6670283" y="4631531"/>
            <a:ext cx="11768" cy="34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A851268-D73E-43BF-99CA-9FC7D59689BC}"/>
              </a:ext>
            </a:extLst>
          </p:cNvPr>
          <p:cNvCxnSpPr>
            <a:cxnSpLocks/>
          </p:cNvCxnSpPr>
          <p:nvPr/>
        </p:nvCxnSpPr>
        <p:spPr>
          <a:xfrm>
            <a:off x="6693820" y="4676486"/>
            <a:ext cx="182312" cy="299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B20DE75-C371-48B3-96D2-DC5158599BF5}"/>
              </a:ext>
            </a:extLst>
          </p:cNvPr>
          <p:cNvCxnSpPr>
            <a:cxnSpLocks/>
          </p:cNvCxnSpPr>
          <p:nvPr/>
        </p:nvCxnSpPr>
        <p:spPr>
          <a:xfrm>
            <a:off x="3765410" y="3983680"/>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F5AC494-EC4D-460F-84AA-0D01806CCDE6}"/>
              </a:ext>
            </a:extLst>
          </p:cNvPr>
          <p:cNvCxnSpPr>
            <a:cxnSpLocks/>
          </p:cNvCxnSpPr>
          <p:nvPr/>
        </p:nvCxnSpPr>
        <p:spPr>
          <a:xfrm>
            <a:off x="3765410" y="3910977"/>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8AD8CF-F227-425B-9F51-0C1DBEA5668D}"/>
              </a:ext>
            </a:extLst>
          </p:cNvPr>
          <p:cNvCxnSpPr>
            <a:cxnSpLocks/>
          </p:cNvCxnSpPr>
          <p:nvPr/>
        </p:nvCxnSpPr>
        <p:spPr>
          <a:xfrm>
            <a:off x="6686682" y="4262499"/>
            <a:ext cx="0" cy="666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1D12C1B-8957-45A6-91E8-651BF6EC3B4F}"/>
              </a:ext>
            </a:extLst>
          </p:cNvPr>
          <p:cNvCxnSpPr>
            <a:cxnSpLocks/>
          </p:cNvCxnSpPr>
          <p:nvPr/>
        </p:nvCxnSpPr>
        <p:spPr>
          <a:xfrm>
            <a:off x="6578060" y="4564454"/>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7FEDDF3-7A04-42C3-A9D1-DC635993FA92}"/>
              </a:ext>
            </a:extLst>
          </p:cNvPr>
          <p:cNvCxnSpPr>
            <a:cxnSpLocks/>
          </p:cNvCxnSpPr>
          <p:nvPr/>
        </p:nvCxnSpPr>
        <p:spPr>
          <a:xfrm flipH="1">
            <a:off x="7303457" y="3780890"/>
            <a:ext cx="8564" cy="5034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1F0820E-69DB-4CD1-87AD-96BDA3CEA021}"/>
              </a:ext>
            </a:extLst>
          </p:cNvPr>
          <p:cNvCxnSpPr>
            <a:cxnSpLocks/>
          </p:cNvCxnSpPr>
          <p:nvPr/>
        </p:nvCxnSpPr>
        <p:spPr>
          <a:xfrm>
            <a:off x="7208971" y="3910977"/>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5665055-8877-454E-90FF-4CE4141BA72C}"/>
              </a:ext>
            </a:extLst>
          </p:cNvPr>
          <p:cNvCxnSpPr>
            <a:cxnSpLocks/>
          </p:cNvCxnSpPr>
          <p:nvPr/>
        </p:nvCxnSpPr>
        <p:spPr>
          <a:xfrm>
            <a:off x="7207259" y="4001733"/>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F60FB9E-E7A4-479A-A7F6-21CAD7176870}"/>
              </a:ext>
            </a:extLst>
          </p:cNvPr>
          <p:cNvCxnSpPr>
            <a:cxnSpLocks/>
          </p:cNvCxnSpPr>
          <p:nvPr/>
        </p:nvCxnSpPr>
        <p:spPr>
          <a:xfrm>
            <a:off x="7717842" y="3759065"/>
            <a:ext cx="0" cy="5034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AD59FD0-FCB9-41D6-95B6-462ED48F1BDB}"/>
              </a:ext>
            </a:extLst>
          </p:cNvPr>
          <p:cNvCxnSpPr>
            <a:cxnSpLocks/>
          </p:cNvCxnSpPr>
          <p:nvPr/>
        </p:nvCxnSpPr>
        <p:spPr>
          <a:xfrm>
            <a:off x="7626785" y="4010297"/>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B60852A-0BAB-4DDD-93AA-2C2D2C19C997}"/>
              </a:ext>
            </a:extLst>
          </p:cNvPr>
          <p:cNvCxnSpPr>
            <a:cxnSpLocks/>
          </p:cNvCxnSpPr>
          <p:nvPr/>
        </p:nvCxnSpPr>
        <p:spPr>
          <a:xfrm>
            <a:off x="7614799" y="3926389"/>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A76442E-E4D3-4991-9132-C53306B4C2D2}"/>
              </a:ext>
            </a:extLst>
          </p:cNvPr>
          <p:cNvCxnSpPr>
            <a:cxnSpLocks/>
          </p:cNvCxnSpPr>
          <p:nvPr/>
        </p:nvCxnSpPr>
        <p:spPr>
          <a:xfrm>
            <a:off x="7703174" y="4262499"/>
            <a:ext cx="1372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80F9C4B-D670-49D0-8626-6D93D4800907}"/>
              </a:ext>
            </a:extLst>
          </p:cNvPr>
          <p:cNvCxnSpPr>
            <a:cxnSpLocks/>
          </p:cNvCxnSpPr>
          <p:nvPr/>
        </p:nvCxnSpPr>
        <p:spPr>
          <a:xfrm>
            <a:off x="9075744" y="4262499"/>
            <a:ext cx="0" cy="666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6AF1E-BB82-4DA9-A178-4C4C51F4E146}"/>
              </a:ext>
            </a:extLst>
          </p:cNvPr>
          <p:cNvCxnSpPr>
            <a:cxnSpLocks/>
          </p:cNvCxnSpPr>
          <p:nvPr/>
        </p:nvCxnSpPr>
        <p:spPr>
          <a:xfrm flipH="1">
            <a:off x="8924025" y="4708929"/>
            <a:ext cx="151719" cy="323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28E3652-768E-46B9-9AB7-9C72C0889395}"/>
              </a:ext>
            </a:extLst>
          </p:cNvPr>
          <p:cNvCxnSpPr>
            <a:cxnSpLocks/>
          </p:cNvCxnSpPr>
          <p:nvPr/>
        </p:nvCxnSpPr>
        <p:spPr>
          <a:xfrm flipH="1">
            <a:off x="9075744" y="4688429"/>
            <a:ext cx="11768" cy="34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7267D1D-51F2-46FA-B34F-9E9B906C56B3}"/>
              </a:ext>
            </a:extLst>
          </p:cNvPr>
          <p:cNvCxnSpPr>
            <a:cxnSpLocks/>
          </p:cNvCxnSpPr>
          <p:nvPr/>
        </p:nvCxnSpPr>
        <p:spPr>
          <a:xfrm>
            <a:off x="9099281" y="4733384"/>
            <a:ext cx="182312" cy="299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08D7D1A-7681-46E7-9781-A1C0D4AB2D44}"/>
              </a:ext>
            </a:extLst>
          </p:cNvPr>
          <p:cNvCxnSpPr>
            <a:cxnSpLocks/>
          </p:cNvCxnSpPr>
          <p:nvPr/>
        </p:nvCxnSpPr>
        <p:spPr>
          <a:xfrm>
            <a:off x="8983521" y="4621352"/>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0084BF-5A74-4CE4-AD4F-91BD8A62D65E}"/>
              </a:ext>
            </a:extLst>
          </p:cNvPr>
          <p:cNvCxnSpPr>
            <a:cxnSpLocks/>
          </p:cNvCxnSpPr>
          <p:nvPr/>
        </p:nvCxnSpPr>
        <p:spPr>
          <a:xfrm>
            <a:off x="10228166" y="4320158"/>
            <a:ext cx="6466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C839616-BBE2-46C1-B281-50E44D7927F0}"/>
              </a:ext>
            </a:extLst>
          </p:cNvPr>
          <p:cNvCxnSpPr>
            <a:cxnSpLocks/>
          </p:cNvCxnSpPr>
          <p:nvPr/>
        </p:nvCxnSpPr>
        <p:spPr>
          <a:xfrm flipH="1">
            <a:off x="10085645" y="4687865"/>
            <a:ext cx="151719" cy="3235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E7DA0A8-61D8-4CEB-BF3D-490754A4D137}"/>
              </a:ext>
            </a:extLst>
          </p:cNvPr>
          <p:cNvCxnSpPr>
            <a:cxnSpLocks/>
          </p:cNvCxnSpPr>
          <p:nvPr/>
        </p:nvCxnSpPr>
        <p:spPr>
          <a:xfrm flipH="1">
            <a:off x="10237364" y="4667365"/>
            <a:ext cx="11768" cy="3440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78CDAC5-89F1-4265-AD1E-AB595D9947A1}"/>
              </a:ext>
            </a:extLst>
          </p:cNvPr>
          <p:cNvCxnSpPr>
            <a:cxnSpLocks/>
          </p:cNvCxnSpPr>
          <p:nvPr/>
        </p:nvCxnSpPr>
        <p:spPr>
          <a:xfrm>
            <a:off x="10260901" y="4712320"/>
            <a:ext cx="182312" cy="299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01DE1C5-93C9-4223-9135-BE68F6BC2D7F}"/>
              </a:ext>
            </a:extLst>
          </p:cNvPr>
          <p:cNvCxnSpPr>
            <a:cxnSpLocks/>
          </p:cNvCxnSpPr>
          <p:nvPr/>
        </p:nvCxnSpPr>
        <p:spPr>
          <a:xfrm>
            <a:off x="10253763" y="4298333"/>
            <a:ext cx="0" cy="6663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682E6E6-014E-464E-A1D6-056EFD7BBCEE}"/>
              </a:ext>
            </a:extLst>
          </p:cNvPr>
          <p:cNvCxnSpPr>
            <a:cxnSpLocks/>
          </p:cNvCxnSpPr>
          <p:nvPr/>
        </p:nvCxnSpPr>
        <p:spPr>
          <a:xfrm>
            <a:off x="10145141" y="4600288"/>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C2C64B2-3D3A-4AEF-B6C3-B436501C1706}"/>
              </a:ext>
            </a:extLst>
          </p:cNvPr>
          <p:cNvCxnSpPr>
            <a:cxnSpLocks/>
          </p:cNvCxnSpPr>
          <p:nvPr/>
        </p:nvCxnSpPr>
        <p:spPr>
          <a:xfrm>
            <a:off x="10776052" y="3946811"/>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306B2ED-CD1C-4182-998F-B07F43601BAE}"/>
              </a:ext>
            </a:extLst>
          </p:cNvPr>
          <p:cNvCxnSpPr>
            <a:cxnSpLocks/>
          </p:cNvCxnSpPr>
          <p:nvPr/>
        </p:nvCxnSpPr>
        <p:spPr>
          <a:xfrm>
            <a:off x="10774340" y="4037567"/>
            <a:ext cx="1821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9E7C4A4-C62C-4424-9583-E6C31B34DB6D}"/>
              </a:ext>
            </a:extLst>
          </p:cNvPr>
          <p:cNvCxnSpPr>
            <a:cxnSpLocks/>
          </p:cNvCxnSpPr>
          <p:nvPr/>
        </p:nvCxnSpPr>
        <p:spPr>
          <a:xfrm>
            <a:off x="10874820" y="3803288"/>
            <a:ext cx="0" cy="5034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C88D8BF-7415-B868-C9A4-6457C888D83E}"/>
              </a:ext>
            </a:extLst>
          </p:cNvPr>
          <p:cNvSpPr txBox="1"/>
          <p:nvPr/>
        </p:nvSpPr>
        <p:spPr>
          <a:xfrm>
            <a:off x="243715" y="1917680"/>
            <a:ext cx="1780617" cy="461665"/>
          </a:xfrm>
          <a:prstGeom prst="rect">
            <a:avLst/>
          </a:prstGeom>
          <a:noFill/>
        </p:spPr>
        <p:txBody>
          <a:bodyPr wrap="square" rtlCol="0">
            <a:spAutoFit/>
          </a:bodyPr>
          <a:lstStyle/>
          <a:p>
            <a:r>
              <a:rPr lang="en-US" sz="2400" dirty="0"/>
              <a:t>University</a:t>
            </a:r>
            <a:endParaRPr lang="en-US" sz="2000" dirty="0"/>
          </a:p>
        </p:txBody>
      </p:sp>
      <p:sp>
        <p:nvSpPr>
          <p:cNvPr id="6" name="TextBox 5">
            <a:extLst>
              <a:ext uri="{FF2B5EF4-FFF2-40B4-BE49-F238E27FC236}">
                <a16:creationId xmlns:a16="http://schemas.microsoft.com/office/drawing/2014/main" id="{1996458C-5464-67F9-1F5D-7EEA40E594AF}"/>
              </a:ext>
            </a:extLst>
          </p:cNvPr>
          <p:cNvSpPr txBox="1"/>
          <p:nvPr/>
        </p:nvSpPr>
        <p:spPr>
          <a:xfrm>
            <a:off x="226831" y="2427123"/>
            <a:ext cx="1762125" cy="369332"/>
          </a:xfrm>
          <a:prstGeom prst="rect">
            <a:avLst/>
          </a:prstGeom>
          <a:noFill/>
          <a:ln w="12700">
            <a:solidFill>
              <a:schemeClr val="tx1"/>
            </a:solidFill>
          </a:ln>
        </p:spPr>
        <p:txBody>
          <a:bodyPr wrap="square" rtlCol="0">
            <a:spAutoFit/>
          </a:bodyPr>
          <a:lstStyle/>
          <a:p>
            <a:r>
              <a:rPr lang="en-US" dirty="0"/>
              <a:t>U-Name</a:t>
            </a:r>
          </a:p>
        </p:txBody>
      </p:sp>
      <p:sp>
        <p:nvSpPr>
          <p:cNvPr id="7" name="TextBox 6">
            <a:extLst>
              <a:ext uri="{FF2B5EF4-FFF2-40B4-BE49-F238E27FC236}">
                <a16:creationId xmlns:a16="http://schemas.microsoft.com/office/drawing/2014/main" id="{5CCEAD06-ADC3-2536-EB6B-1C9CD6AA9283}"/>
              </a:ext>
            </a:extLst>
          </p:cNvPr>
          <p:cNvSpPr txBox="1"/>
          <p:nvPr/>
        </p:nvSpPr>
        <p:spPr>
          <a:xfrm>
            <a:off x="226831" y="2796455"/>
            <a:ext cx="1762125" cy="953762"/>
          </a:xfrm>
          <a:prstGeom prst="rect">
            <a:avLst/>
          </a:prstGeom>
          <a:noFill/>
          <a:ln w="12700">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EB7637C3-1507-43B3-1A9B-7CE15394C1A8}"/>
              </a:ext>
            </a:extLst>
          </p:cNvPr>
          <p:cNvSpPr txBox="1"/>
          <p:nvPr/>
        </p:nvSpPr>
        <p:spPr>
          <a:xfrm>
            <a:off x="267521" y="2853692"/>
            <a:ext cx="1433695" cy="1000274"/>
          </a:xfrm>
          <a:prstGeom prst="rect">
            <a:avLst/>
          </a:prstGeom>
          <a:noFill/>
        </p:spPr>
        <p:txBody>
          <a:bodyPr wrap="square" rtlCol="0">
            <a:spAutoFit/>
          </a:bodyPr>
          <a:lstStyle/>
          <a:p>
            <a:r>
              <a:rPr lang="en-US" sz="1500" dirty="0"/>
              <a:t>date-founded</a:t>
            </a:r>
          </a:p>
          <a:p>
            <a:r>
              <a:rPr lang="en-US" sz="1500" dirty="0"/>
              <a:t>max enrollment address</a:t>
            </a:r>
          </a:p>
          <a:p>
            <a:endParaRPr lang="en-US" sz="1400" dirty="0"/>
          </a:p>
        </p:txBody>
      </p:sp>
      <p:cxnSp>
        <p:nvCxnSpPr>
          <p:cNvPr id="9" name="Straight Connector 8">
            <a:extLst>
              <a:ext uri="{FF2B5EF4-FFF2-40B4-BE49-F238E27FC236}">
                <a16:creationId xmlns:a16="http://schemas.microsoft.com/office/drawing/2014/main" id="{58969061-646E-9ED8-ACDE-13C22834DE3B}"/>
              </a:ext>
            </a:extLst>
          </p:cNvPr>
          <p:cNvCxnSpPr>
            <a:cxnSpLocks/>
          </p:cNvCxnSpPr>
          <p:nvPr/>
        </p:nvCxnSpPr>
        <p:spPr>
          <a:xfrm>
            <a:off x="1988956" y="3047403"/>
            <a:ext cx="11387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3897FD-922A-DB13-5FFD-74DB1724939B}"/>
              </a:ext>
            </a:extLst>
          </p:cNvPr>
          <p:cNvCxnSpPr>
            <a:cxnSpLocks/>
          </p:cNvCxnSpPr>
          <p:nvPr/>
        </p:nvCxnSpPr>
        <p:spPr>
          <a:xfrm flipV="1">
            <a:off x="2060298" y="2878504"/>
            <a:ext cx="0" cy="3047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94C570-F1C9-8747-B79E-24FB2E7BF04E}"/>
              </a:ext>
            </a:extLst>
          </p:cNvPr>
          <p:cNvCxnSpPr>
            <a:cxnSpLocks/>
          </p:cNvCxnSpPr>
          <p:nvPr/>
        </p:nvCxnSpPr>
        <p:spPr>
          <a:xfrm flipV="1">
            <a:off x="2116930" y="2874956"/>
            <a:ext cx="0" cy="2997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36FEB3-5664-32E6-DEA0-14C674EE72E9}"/>
              </a:ext>
            </a:extLst>
          </p:cNvPr>
          <p:cNvCxnSpPr>
            <a:cxnSpLocks/>
          </p:cNvCxnSpPr>
          <p:nvPr/>
        </p:nvCxnSpPr>
        <p:spPr>
          <a:xfrm flipV="1">
            <a:off x="2807527" y="2942665"/>
            <a:ext cx="0" cy="2263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A38C2B-6796-E2CF-309D-2D68611CE227}"/>
              </a:ext>
            </a:extLst>
          </p:cNvPr>
          <p:cNvCxnSpPr>
            <a:cxnSpLocks/>
          </p:cNvCxnSpPr>
          <p:nvPr/>
        </p:nvCxnSpPr>
        <p:spPr>
          <a:xfrm flipH="1">
            <a:off x="2838601" y="2869553"/>
            <a:ext cx="311682" cy="177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4E2CB9-F168-C5CA-3593-B7909F1A4A37}"/>
              </a:ext>
            </a:extLst>
          </p:cNvPr>
          <p:cNvCxnSpPr>
            <a:cxnSpLocks/>
          </p:cNvCxnSpPr>
          <p:nvPr/>
        </p:nvCxnSpPr>
        <p:spPr>
          <a:xfrm flipH="1">
            <a:off x="2838601" y="3025152"/>
            <a:ext cx="356304" cy="396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FAF6BE7-4E7A-4C84-1112-7AB9A4A1A0E1}"/>
              </a:ext>
            </a:extLst>
          </p:cNvPr>
          <p:cNvCxnSpPr>
            <a:cxnSpLocks/>
          </p:cNvCxnSpPr>
          <p:nvPr/>
        </p:nvCxnSpPr>
        <p:spPr>
          <a:xfrm flipH="1" flipV="1">
            <a:off x="2839967" y="3064761"/>
            <a:ext cx="303428" cy="20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34776"/>
      </p:ext>
    </p:extLst>
  </p:cSld>
  <p:clrMapOvr>
    <a:masterClrMapping/>
  </p:clrMapOvr>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2754</TotalTime>
  <Words>452</Words>
  <Application>Microsoft Office PowerPoint</Application>
  <PresentationFormat>Widescreen</PresentationFormat>
  <Paragraphs>64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Helv</vt:lpstr>
      <vt:lpstr>Retrospect</vt:lpstr>
      <vt:lpstr>Conceptual Modeling  University Hiring Example</vt:lpstr>
      <vt:lpstr>Hiring Example</vt:lpstr>
      <vt:lpstr>Hiring Example</vt:lpstr>
      <vt:lpstr>Entity-Relationship Model: Chen Notation</vt:lpstr>
      <vt:lpstr>Entity-relationship Model: Crow’s Feet Notation</vt:lpstr>
      <vt:lpstr>Relational Model University: (U-Name, date_founded, max enrollment, address) Department: (DeptID, name, lovation, U-Name) Instructor: (EmpID, name, email) Skill: (Skill_Id, description) Department_Instructor: (DeptID, EmpID) Instructor_Skill: (EmpID, Skill_Id)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Modeling Example</dc:title>
  <dc:creator>My Info Rogers</dc:creator>
  <cp:lastModifiedBy>Veda Storey</cp:lastModifiedBy>
  <cp:revision>18</cp:revision>
  <dcterms:created xsi:type="dcterms:W3CDTF">2018-08-29T18:07:49Z</dcterms:created>
  <dcterms:modified xsi:type="dcterms:W3CDTF">2022-09-21T15:33:33Z</dcterms:modified>
</cp:coreProperties>
</file>