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0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6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80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17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32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33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98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82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11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38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3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4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9/14/2023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9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612AF1-F85F-A86C-42C7-77E7E3EBB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4098524"/>
            <a:ext cx="5996628" cy="2226076"/>
          </a:xfrm>
        </p:spPr>
        <p:txBody>
          <a:bodyPr anchor="ctr">
            <a:normAutofit/>
          </a:bodyPr>
          <a:lstStyle/>
          <a:p>
            <a:pPr algn="l"/>
            <a:r>
              <a:rPr lang="en-US" sz="5400" dirty="0"/>
              <a:t>Data Integrity	</a:t>
            </a:r>
          </a:p>
        </p:txBody>
      </p:sp>
      <p:grpSp>
        <p:nvGrpSpPr>
          <p:cNvPr id="13" name="Bottom Right">
            <a:extLst>
              <a:ext uri="{FF2B5EF4-FFF2-40B4-BE49-F238E27FC236}">
                <a16:creationId xmlns:a16="http://schemas.microsoft.com/office/drawing/2014/main" id="{FD57FA8A-6F6A-4738-A4C4-A1CA44170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19" name="Freeform: Shape 13">
              <a:extLst>
                <a:ext uri="{FF2B5EF4-FFF2-40B4-BE49-F238E27FC236}">
                  <a16:creationId xmlns:a16="http://schemas.microsoft.com/office/drawing/2014/main" id="{B722FA65-4717-473D-935C-1E9703E21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20" name="Graphic 157">
              <a:extLst>
                <a:ext uri="{FF2B5EF4-FFF2-40B4-BE49-F238E27FC236}">
                  <a16:creationId xmlns:a16="http://schemas.microsoft.com/office/drawing/2014/main" id="{0481A62F-BE87-4513-97B2-027784C6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21" name="Freeform: Shape 16">
                <a:extLst>
                  <a:ext uri="{FF2B5EF4-FFF2-40B4-BE49-F238E27FC236}">
                    <a16:creationId xmlns:a16="http://schemas.microsoft.com/office/drawing/2014/main" id="{F00486A8-7935-4814-A88E-8AB9135699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7">
                <a:extLst>
                  <a:ext uri="{FF2B5EF4-FFF2-40B4-BE49-F238E27FC236}">
                    <a16:creationId xmlns:a16="http://schemas.microsoft.com/office/drawing/2014/main" id="{1D5DFA27-8F9C-4DAD-841C-EC15FDFDF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8">
                <a:extLst>
                  <a:ext uri="{FF2B5EF4-FFF2-40B4-BE49-F238E27FC236}">
                    <a16:creationId xmlns:a16="http://schemas.microsoft.com/office/drawing/2014/main" id="{CBD0BA0A-7296-4EF5-8B4C-9644798AB6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9">
                <a:extLst>
                  <a:ext uri="{FF2B5EF4-FFF2-40B4-BE49-F238E27FC236}">
                    <a16:creationId xmlns:a16="http://schemas.microsoft.com/office/drawing/2014/main" id="{05F1A67E-7F6A-4D1C-9630-CEA191C725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20">
                <a:extLst>
                  <a:ext uri="{FF2B5EF4-FFF2-40B4-BE49-F238E27FC236}">
                    <a16:creationId xmlns:a16="http://schemas.microsoft.com/office/drawing/2014/main" id="{5E1300E6-8909-46D4-80E7-2122D24D35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21">
                <a:extLst>
                  <a:ext uri="{FF2B5EF4-FFF2-40B4-BE49-F238E27FC236}">
                    <a16:creationId xmlns:a16="http://schemas.microsoft.com/office/drawing/2014/main" id="{DE4C708C-5388-41A0-984B-3698E2B9EB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22">
                <a:extLst>
                  <a:ext uri="{FF2B5EF4-FFF2-40B4-BE49-F238E27FC236}">
                    <a16:creationId xmlns:a16="http://schemas.microsoft.com/office/drawing/2014/main" id="{95D7DAE6-94E0-4A1D-92A3-7D751872B7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28" name="Freeform: Shape 15">
              <a:extLst>
                <a:ext uri="{FF2B5EF4-FFF2-40B4-BE49-F238E27FC236}">
                  <a16:creationId xmlns:a16="http://schemas.microsoft.com/office/drawing/2014/main" id="{8F513D8C-ECEE-40F4-99D3-6C744A1E9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5D786291-4D8F-9BB3-CB17-D542ABF7D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5430" y="4085112"/>
            <a:ext cx="3997745" cy="2228758"/>
          </a:xfrm>
        </p:spPr>
        <p:txBody>
          <a:bodyPr anchor="ctr">
            <a:normAutofit/>
          </a:bodyPr>
          <a:lstStyle/>
          <a:p>
            <a:pPr algn="l"/>
            <a:r>
              <a:rPr lang="en-US" sz="2200" dirty="0"/>
              <a:t>CIS 8040</a:t>
            </a:r>
          </a:p>
        </p:txBody>
      </p:sp>
      <p:pic>
        <p:nvPicPr>
          <p:cNvPr id="4" name="Picture 3" descr="Full frame shot of wall with worn-out sky blue paint">
            <a:extLst>
              <a:ext uri="{FF2B5EF4-FFF2-40B4-BE49-F238E27FC236}">
                <a16:creationId xmlns:a16="http://schemas.microsoft.com/office/drawing/2014/main" id="{CF43364B-91DD-6EBA-AEC3-A4ED454718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65" r="-2" b="29144"/>
          <a:stretch/>
        </p:blipFill>
        <p:spPr>
          <a:xfrm>
            <a:off x="619841" y="10"/>
            <a:ext cx="11084189" cy="3854020"/>
          </a:xfrm>
          <a:custGeom>
            <a:avLst/>
            <a:gdLst/>
            <a:ahLst/>
            <a:cxnLst/>
            <a:rect l="l" t="t" r="r" b="b"/>
            <a:pathLst>
              <a:path w="11084189" h="3854030">
                <a:moveTo>
                  <a:pt x="0" y="0"/>
                </a:moveTo>
                <a:lnTo>
                  <a:pt x="11084189" y="0"/>
                </a:lnTo>
                <a:lnTo>
                  <a:pt x="11061525" y="105743"/>
                </a:lnTo>
                <a:cubicBezTo>
                  <a:pt x="10536186" y="2244886"/>
                  <a:pt x="8264668" y="3854030"/>
                  <a:pt x="5542094" y="3854030"/>
                </a:cubicBezTo>
                <a:cubicBezTo>
                  <a:pt x="2819520" y="3854030"/>
                  <a:pt x="548002" y="2244886"/>
                  <a:pt x="22663" y="105743"/>
                </a:cubicBezTo>
                <a:close/>
              </a:path>
            </a:pathLst>
          </a:custGeom>
        </p:spPr>
      </p:pic>
      <p:grpSp>
        <p:nvGrpSpPr>
          <p:cNvPr id="129" name="Top Left">
            <a:extLst>
              <a:ext uri="{FF2B5EF4-FFF2-40B4-BE49-F238E27FC236}">
                <a16:creationId xmlns:a16="http://schemas.microsoft.com/office/drawing/2014/main" id="{FA83938A-824D-4A58-A16F-424E25498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10849" y="15178"/>
            <a:chExt cx="2198951" cy="3331254"/>
          </a:xfrm>
        </p:grpSpPr>
        <p:sp>
          <p:nvSpPr>
            <p:cNvPr id="130" name="Freeform: Shape 25">
              <a:extLst>
                <a:ext uri="{FF2B5EF4-FFF2-40B4-BE49-F238E27FC236}">
                  <a16:creationId xmlns:a16="http://schemas.microsoft.com/office/drawing/2014/main" id="{8B7029D1-A024-479E-8B61-B6C59454B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26">
              <a:extLst>
                <a:ext uri="{FF2B5EF4-FFF2-40B4-BE49-F238E27FC236}">
                  <a16:creationId xmlns:a16="http://schemas.microsoft.com/office/drawing/2014/main" id="{5D14A3F6-E603-4A77-BE8B-52A8CC119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27">
              <a:extLst>
                <a:ext uri="{FF2B5EF4-FFF2-40B4-BE49-F238E27FC236}">
                  <a16:creationId xmlns:a16="http://schemas.microsoft.com/office/drawing/2014/main" id="{E3BABB92-B7C9-439B-A407-C26CAC92F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28">
              <a:extLst>
                <a:ext uri="{FF2B5EF4-FFF2-40B4-BE49-F238E27FC236}">
                  <a16:creationId xmlns:a16="http://schemas.microsoft.com/office/drawing/2014/main" id="{B3806CE1-04AF-4087-986A-DBEB7450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29">
              <a:extLst>
                <a:ext uri="{FF2B5EF4-FFF2-40B4-BE49-F238E27FC236}">
                  <a16:creationId xmlns:a16="http://schemas.microsoft.com/office/drawing/2014/main" id="{373482B9-3ACD-4DBF-BF7A-865B7BB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30">
              <a:extLst>
                <a:ext uri="{FF2B5EF4-FFF2-40B4-BE49-F238E27FC236}">
                  <a16:creationId xmlns:a16="http://schemas.microsoft.com/office/drawing/2014/main" id="{FBF72E41-C373-4050-A899-B9FDE5113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31">
              <a:extLst>
                <a:ext uri="{FF2B5EF4-FFF2-40B4-BE49-F238E27FC236}">
                  <a16:creationId xmlns:a16="http://schemas.microsoft.com/office/drawing/2014/main" id="{4B521439-93BF-4D49-9EB4-9FA798186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37" name="Cross">
            <a:extLst>
              <a:ext uri="{FF2B5EF4-FFF2-40B4-BE49-F238E27FC236}">
                <a16:creationId xmlns:a16="http://schemas.microsoft.com/office/drawing/2014/main" id="{8593C7C3-23A8-4377-B2A6-0AA4120CF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" y="553414"/>
            <a:ext cx="118872" cy="118872"/>
            <a:chOff x="1175347" y="3733800"/>
            <a:chExt cx="118872" cy="118872"/>
          </a:xfrm>
        </p:grpSpPr>
        <p:cxnSp>
          <p:nvCxnSpPr>
            <p:cNvPr id="138" name="Straight Connector 34">
              <a:extLst>
                <a:ext uri="{FF2B5EF4-FFF2-40B4-BE49-F238E27FC236}">
                  <a16:creationId xmlns:a16="http://schemas.microsoft.com/office/drawing/2014/main" id="{9DF09466-D21B-48B6-B71E-2E3DC7068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9" name="Straight Connector 35">
              <a:extLst>
                <a:ext uri="{FF2B5EF4-FFF2-40B4-BE49-F238E27FC236}">
                  <a16:creationId xmlns:a16="http://schemas.microsoft.com/office/drawing/2014/main" id="{5E19A168-D974-4872-8F82-BDB7121D1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0" name="Cross">
            <a:extLst>
              <a:ext uri="{FF2B5EF4-FFF2-40B4-BE49-F238E27FC236}">
                <a16:creationId xmlns:a16="http://schemas.microsoft.com/office/drawing/2014/main" id="{B531CCBB-545A-412B-89AF-AEB3068A7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4400" y="705814"/>
            <a:ext cx="118872" cy="118872"/>
            <a:chOff x="1175347" y="3733800"/>
            <a:chExt cx="118872" cy="118872"/>
          </a:xfrm>
        </p:grpSpPr>
        <p:cxnSp>
          <p:nvCxnSpPr>
            <p:cNvPr id="141" name="Straight Connector 38">
              <a:extLst>
                <a:ext uri="{FF2B5EF4-FFF2-40B4-BE49-F238E27FC236}">
                  <a16:creationId xmlns:a16="http://schemas.microsoft.com/office/drawing/2014/main" id="{D48FD4C8-4A36-4CB1-9391-65AA566FF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2" name="Straight Connector 39">
              <a:extLst>
                <a:ext uri="{FF2B5EF4-FFF2-40B4-BE49-F238E27FC236}">
                  <a16:creationId xmlns:a16="http://schemas.microsoft.com/office/drawing/2014/main" id="{75FC3684-0929-46EE-A97F-3BEE86C8F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4607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AB6570-AFD5-929D-DFB6-EF405680B595}"/>
              </a:ext>
            </a:extLst>
          </p:cNvPr>
          <p:cNvSpPr txBox="1"/>
          <p:nvPr/>
        </p:nvSpPr>
        <p:spPr>
          <a:xfrm>
            <a:off x="596685" y="573437"/>
            <a:ext cx="99760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Define or describe data integrity. </a:t>
            </a:r>
          </a:p>
          <a:p>
            <a:endParaRPr lang="en-US" dirty="0"/>
          </a:p>
          <a:p>
            <a:r>
              <a:rPr lang="en-US" dirty="0"/>
              <a:t>Explain how a relational database and SQL can help create and maintain some of the data integrity needed for effective databases. Be specific in your response. </a:t>
            </a:r>
          </a:p>
          <a:p>
            <a:endParaRPr lang="en-US" dirty="0"/>
          </a:p>
          <a:p>
            <a:r>
              <a:rPr lang="en-US" dirty="0"/>
              <a:t>Provide an example.  </a:t>
            </a:r>
          </a:p>
        </p:txBody>
      </p:sp>
    </p:spTree>
    <p:extLst>
      <p:ext uri="{BB962C8B-B14F-4D97-AF65-F5344CB8AC3E}">
        <p14:creationId xmlns:p14="http://schemas.microsoft.com/office/powerpoint/2010/main" val="371788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AB6570-AFD5-929D-DFB6-EF405680B595}"/>
              </a:ext>
            </a:extLst>
          </p:cNvPr>
          <p:cNvSpPr txBox="1"/>
          <p:nvPr/>
        </p:nvSpPr>
        <p:spPr>
          <a:xfrm>
            <a:off x="301410" y="152400"/>
            <a:ext cx="11776290" cy="616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or describe data integrity.   Explain how a relational database and SQL can help create and maintain some of the data integrity needed for effective databases. Be specific in your response.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an example.  </a:t>
            </a:r>
          </a:p>
          <a:p>
            <a:endParaRPr lang="en-US" dirty="0"/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integrity constraints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(from Introduction to Relational Model lecture notes).</a:t>
            </a:r>
          </a:p>
          <a:p>
            <a:pPr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 integrity constraint</a:t>
            </a:r>
          </a:p>
          <a:p>
            <a:pPr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 integrity constraint</a:t>
            </a:r>
          </a:p>
          <a:p>
            <a:pPr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referential integrity constraint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constraints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limitations on data values: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constraint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—column values must be in a given set of specific values.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 constraint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—column values must be within a given range of values.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Intrarelation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constraint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—column values are limited by comparison to values in other columns in the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table.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Interrelation constraint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—column values are limited by comparison to values in other columns in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tables (referential integrity constraints on foreign keys).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021249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183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Avenir Next LT Pro</vt:lpstr>
      <vt:lpstr>AvenirNext LT Pro Medium</vt:lpstr>
      <vt:lpstr>Rockwell</vt:lpstr>
      <vt:lpstr>Segoe UI</vt:lpstr>
      <vt:lpstr>Times New Roman</vt:lpstr>
      <vt:lpstr>ExploreVTI</vt:lpstr>
      <vt:lpstr>Data Integrity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Integrity </dc:title>
  <dc:creator>Veda Storey</dc:creator>
  <cp:lastModifiedBy>Veda C Storey</cp:lastModifiedBy>
  <cp:revision>5</cp:revision>
  <dcterms:created xsi:type="dcterms:W3CDTF">2022-09-28T00:04:48Z</dcterms:created>
  <dcterms:modified xsi:type="dcterms:W3CDTF">2023-09-14T17:26:52Z</dcterms:modified>
</cp:coreProperties>
</file>