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413" r:id="rId4"/>
    <p:sldId id="41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110" d="100"/>
          <a:sy n="110" d="100"/>
        </p:scale>
        <p:origin x="120"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1951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5737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883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560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129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299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8568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232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4276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62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9/14/2023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1961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9/14/2023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43377871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DACB0-FD23-925F-3AAB-C779C5DCACB5}"/>
              </a:ext>
            </a:extLst>
          </p:cNvPr>
          <p:cNvSpPr>
            <a:spLocks noGrp="1"/>
          </p:cNvSpPr>
          <p:nvPr>
            <p:ph type="ctrTitle"/>
          </p:nvPr>
        </p:nvSpPr>
        <p:spPr>
          <a:xfrm>
            <a:off x="838200" y="1122363"/>
            <a:ext cx="6858000"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SKUs in Quantity</a:t>
            </a:r>
          </a:p>
        </p:txBody>
      </p:sp>
      <p:sp>
        <p:nvSpPr>
          <p:cNvPr id="3" name="Subtitle 2">
            <a:extLst>
              <a:ext uri="{FF2B5EF4-FFF2-40B4-BE49-F238E27FC236}">
                <a16:creationId xmlns:a16="http://schemas.microsoft.com/office/drawing/2014/main" id="{4D679DF9-BEDB-3926-F300-E2EC72D0D8B9}"/>
              </a:ext>
            </a:extLst>
          </p:cNvPr>
          <p:cNvSpPr>
            <a:spLocks noGrp="1"/>
          </p:cNvSpPr>
          <p:nvPr>
            <p:ph type="subTitle" idx="1"/>
          </p:nvPr>
        </p:nvSpPr>
        <p:spPr>
          <a:xfrm>
            <a:off x="838200" y="3602038"/>
            <a:ext cx="6858000" cy="1655762"/>
          </a:xfrm>
        </p:spPr>
        <p:txBody>
          <a:bodyPr>
            <a:normAutofit/>
          </a:bodyPr>
          <a:lstStyle/>
          <a:p>
            <a:pPr algn="l"/>
            <a:r>
              <a:rPr lang="en-US" sz="2200" dirty="0">
                <a:solidFill>
                  <a:schemeClr val="tx2">
                    <a:alpha val="60000"/>
                  </a:schemeClr>
                </a:solidFill>
              </a:rPr>
              <a:t>CIS 8040</a:t>
            </a:r>
          </a:p>
        </p:txBody>
      </p:sp>
      <p:pic>
        <p:nvPicPr>
          <p:cNvPr id="4" name="Picture 3" descr="A colorful light bulb with business icons">
            <a:extLst>
              <a:ext uri="{FF2B5EF4-FFF2-40B4-BE49-F238E27FC236}">
                <a16:creationId xmlns:a16="http://schemas.microsoft.com/office/drawing/2014/main" id="{0B14A9BD-5741-5C6A-4ED6-5F7596A317BE}"/>
              </a:ext>
            </a:extLst>
          </p:cNvPr>
          <p:cNvPicPr>
            <a:picLocks noChangeAspect="1"/>
          </p:cNvPicPr>
          <p:nvPr/>
        </p:nvPicPr>
        <p:blipFill rotWithShape="1">
          <a:blip r:embed="rId2">
            <a:alphaModFix/>
          </a:blip>
          <a:srcRect l="24931" r="33116" b="1"/>
          <a:stretch/>
        </p:blipFill>
        <p:spPr>
          <a:xfrm>
            <a:off x="8069579" y="10"/>
            <a:ext cx="4110228" cy="6857989"/>
          </a:xfrm>
          <a:prstGeom prst="rect">
            <a:avLst/>
          </a:prstGeom>
        </p:spPr>
      </p:pic>
    </p:spTree>
    <p:extLst>
      <p:ext uri="{BB962C8B-B14F-4D97-AF65-F5344CB8AC3E}">
        <p14:creationId xmlns:p14="http://schemas.microsoft.com/office/powerpoint/2010/main" val="100311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483F-B45E-4E6E-B035-5C44DAA0E4AB}"/>
              </a:ext>
            </a:extLst>
          </p:cNvPr>
          <p:cNvSpPr>
            <a:spLocks noGrp="1"/>
          </p:cNvSpPr>
          <p:nvPr>
            <p:ph type="title"/>
          </p:nvPr>
        </p:nvSpPr>
        <p:spPr>
          <a:xfrm>
            <a:off x="1371600" y="685800"/>
            <a:ext cx="9601200" cy="397565"/>
          </a:xfrm>
        </p:spPr>
        <p:txBody>
          <a:bodyPr>
            <a:normAutofit fontScale="90000"/>
          </a:bodyPr>
          <a:lstStyle/>
          <a:p>
            <a:r>
              <a:rPr lang="en-US" dirty="0"/>
              <a:t>SKU</a:t>
            </a:r>
          </a:p>
        </p:txBody>
      </p:sp>
      <p:sp>
        <p:nvSpPr>
          <p:cNvPr id="3" name="Content Placeholder 2">
            <a:extLst>
              <a:ext uri="{FF2B5EF4-FFF2-40B4-BE49-F238E27FC236}">
                <a16:creationId xmlns:a16="http://schemas.microsoft.com/office/drawing/2014/main" id="{42C91E79-962E-456B-9B69-F2C8098CB8CE}"/>
              </a:ext>
            </a:extLst>
          </p:cNvPr>
          <p:cNvSpPr>
            <a:spLocks noGrp="1"/>
          </p:cNvSpPr>
          <p:nvPr>
            <p:ph idx="1"/>
          </p:nvPr>
        </p:nvSpPr>
        <p:spPr>
          <a:xfrm>
            <a:off x="1295400" y="1729409"/>
            <a:ext cx="9601200" cy="3581400"/>
          </a:xfrm>
        </p:spPr>
        <p:txBody>
          <a:bodyPr>
            <a:normAutofit fontScale="77500" lnSpcReduction="20000"/>
          </a:bodyPr>
          <a:lstStyle/>
          <a:p>
            <a:pPr marL="0" indent="0">
              <a:buNone/>
            </a:pPr>
            <a:r>
              <a:rPr lang="en-US" dirty="0">
                <a:solidFill>
                  <a:schemeClr val="tx1"/>
                </a:solidFill>
              </a:rPr>
              <a:t>Consider the following relations:</a:t>
            </a:r>
          </a:p>
          <a:p>
            <a:pPr marL="0" indent="0">
              <a:buNone/>
            </a:pPr>
            <a:r>
              <a:rPr lang="en-US" dirty="0">
                <a:solidFill>
                  <a:schemeClr val="tx1"/>
                </a:solidFill>
              </a:rPr>
              <a:t>Item   (</a:t>
            </a:r>
            <a:r>
              <a:rPr lang="en-US" u="sng" dirty="0">
                <a:solidFill>
                  <a:schemeClr val="tx1"/>
                </a:solidFill>
              </a:rPr>
              <a:t>SKU</a:t>
            </a:r>
            <a:r>
              <a:rPr lang="en-US" dirty="0">
                <a:solidFill>
                  <a:schemeClr val="tx1"/>
                </a:solidFill>
              </a:rPr>
              <a:t>, description, department, type, price)</a:t>
            </a:r>
          </a:p>
          <a:p>
            <a:pPr marL="0" indent="0">
              <a:buNone/>
            </a:pPr>
            <a:r>
              <a:rPr lang="en-US" dirty="0" err="1">
                <a:solidFill>
                  <a:schemeClr val="tx1"/>
                </a:solidFill>
              </a:rPr>
              <a:t>Order_Item</a:t>
            </a:r>
            <a:r>
              <a:rPr lang="en-US" dirty="0">
                <a:solidFill>
                  <a:schemeClr val="tx1"/>
                </a:solidFill>
              </a:rPr>
              <a:t>  (</a:t>
            </a:r>
            <a:r>
              <a:rPr lang="en-US" u="sng" dirty="0">
                <a:solidFill>
                  <a:schemeClr val="tx1"/>
                </a:solidFill>
              </a:rPr>
              <a:t>Order#</a:t>
            </a:r>
            <a:r>
              <a:rPr lang="en-US" dirty="0">
                <a:solidFill>
                  <a:schemeClr val="tx1"/>
                </a:solidFill>
              </a:rPr>
              <a:t>, </a:t>
            </a:r>
            <a:r>
              <a:rPr lang="en-US" u="sng" dirty="0">
                <a:solidFill>
                  <a:schemeClr val="tx1"/>
                </a:solidFill>
              </a:rPr>
              <a:t>SKU</a:t>
            </a:r>
            <a:r>
              <a:rPr lang="en-US" dirty="0">
                <a:solidFill>
                  <a:schemeClr val="tx1"/>
                </a:solidFill>
              </a:rPr>
              <a:t>, quantity)</a:t>
            </a:r>
          </a:p>
          <a:p>
            <a:pPr marL="0" indent="0">
              <a:buNone/>
            </a:pPr>
            <a:r>
              <a:rPr lang="en-US" dirty="0">
                <a:solidFill>
                  <a:schemeClr val="tx1"/>
                </a:solidFill>
              </a:rPr>
              <a:t>Buyer </a:t>
            </a:r>
            <a:r>
              <a:rPr lang="en-US" u="sng" dirty="0">
                <a:solidFill>
                  <a:schemeClr val="tx1"/>
                </a:solidFill>
              </a:rPr>
              <a:t>(Buyer#</a:t>
            </a:r>
            <a:r>
              <a:rPr lang="en-US" dirty="0">
                <a:solidFill>
                  <a:schemeClr val="tx1"/>
                </a:solidFill>
              </a:rPr>
              <a:t>, name, buyer-type)</a:t>
            </a:r>
          </a:p>
          <a:p>
            <a:pPr marL="0" indent="0">
              <a:buNone/>
            </a:pPr>
            <a:r>
              <a:rPr lang="en-US" dirty="0">
                <a:solidFill>
                  <a:schemeClr val="tx1"/>
                </a:solidFill>
              </a:rPr>
              <a:t>Order (</a:t>
            </a:r>
            <a:r>
              <a:rPr lang="en-US" u="sng" dirty="0">
                <a:solidFill>
                  <a:schemeClr val="tx1"/>
                </a:solidFill>
              </a:rPr>
              <a:t>Order#</a:t>
            </a:r>
            <a:r>
              <a:rPr lang="en-US" dirty="0">
                <a:solidFill>
                  <a:schemeClr val="tx1"/>
                </a:solidFill>
              </a:rPr>
              <a:t>, date-placed, date-fulfilled, buyer#)</a:t>
            </a:r>
          </a:p>
          <a:p>
            <a:pPr marL="0" indent="0">
              <a:buNone/>
            </a:pPr>
            <a:endParaRPr lang="en-US" dirty="0">
              <a:solidFill>
                <a:schemeClr val="tx1"/>
              </a:solidFill>
            </a:endParaRPr>
          </a:p>
          <a:p>
            <a:pPr marL="0" indent="0">
              <a:buNone/>
            </a:pPr>
            <a:r>
              <a:rPr lang="en-US" dirty="0">
                <a:solidFill>
                  <a:schemeClr val="tx1"/>
                </a:solidFill>
              </a:rPr>
              <a:t>Write an SQL query to list the names of the buyers for the SKU’s that have been sold in quantities greater than 17. (If an item is sold, it will have an order#.)</a:t>
            </a:r>
          </a:p>
          <a:p>
            <a:endParaRPr lang="en-US" dirty="0">
              <a:solidFill>
                <a:schemeClr val="tx1"/>
              </a:solidFill>
            </a:endParaRPr>
          </a:p>
        </p:txBody>
      </p:sp>
    </p:spTree>
    <p:extLst>
      <p:ext uri="{BB962C8B-B14F-4D97-AF65-F5344CB8AC3E}">
        <p14:creationId xmlns:p14="http://schemas.microsoft.com/office/powerpoint/2010/main" val="47745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EEB3-FCD6-2EA1-5A2E-27202078B80A}"/>
              </a:ext>
            </a:extLst>
          </p:cNvPr>
          <p:cNvSpPr>
            <a:spLocks noGrp="1"/>
          </p:cNvSpPr>
          <p:nvPr>
            <p:ph type="title"/>
          </p:nvPr>
        </p:nvSpPr>
        <p:spPr/>
        <p:txBody>
          <a:bodyPr/>
          <a:lstStyle/>
          <a:p>
            <a:r>
              <a:rPr lang="en-US" dirty="0"/>
              <a:t>Additional Question</a:t>
            </a:r>
          </a:p>
        </p:txBody>
      </p:sp>
      <p:sp>
        <p:nvSpPr>
          <p:cNvPr id="3" name="Content Placeholder 2">
            <a:extLst>
              <a:ext uri="{FF2B5EF4-FFF2-40B4-BE49-F238E27FC236}">
                <a16:creationId xmlns:a16="http://schemas.microsoft.com/office/drawing/2014/main" id="{A6E4BBD9-7912-34EC-126B-08551A0D4C35}"/>
              </a:ext>
            </a:extLst>
          </p:cNvPr>
          <p:cNvSpPr>
            <a:spLocks noGrp="1"/>
          </p:cNvSpPr>
          <p:nvPr>
            <p:ph idx="1"/>
          </p:nvPr>
        </p:nvSpPr>
        <p:spPr/>
        <p:txBody>
          <a:bodyPr/>
          <a:lstStyle/>
          <a:p>
            <a:pPr marL="228600" indent="0">
              <a:buNone/>
            </a:pPr>
            <a:r>
              <a:rPr lang="en-US" dirty="0">
                <a:solidFill>
                  <a:schemeClr val="tx1"/>
                </a:solidFill>
              </a:rPr>
              <a:t>What if you wanted to know the SKU? Price? Description? </a:t>
            </a:r>
          </a:p>
          <a:p>
            <a:pPr marL="228600" indent="0">
              <a:buNone/>
            </a:pPr>
            <a:r>
              <a:rPr lang="en-US" dirty="0">
                <a:solidFill>
                  <a:schemeClr val="tx1"/>
                </a:solidFill>
              </a:rPr>
              <a:t>How would you modify your answer?</a:t>
            </a:r>
          </a:p>
          <a:p>
            <a:endParaRPr lang="en-US" dirty="0"/>
          </a:p>
        </p:txBody>
      </p:sp>
    </p:spTree>
    <p:extLst>
      <p:ext uri="{BB962C8B-B14F-4D97-AF65-F5344CB8AC3E}">
        <p14:creationId xmlns:p14="http://schemas.microsoft.com/office/powerpoint/2010/main" val="297883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9C6A-A1AC-405F-8011-AA11A7530676}"/>
              </a:ext>
            </a:extLst>
          </p:cNvPr>
          <p:cNvSpPr>
            <a:spLocks noGrp="1"/>
          </p:cNvSpPr>
          <p:nvPr>
            <p:ph type="title"/>
          </p:nvPr>
        </p:nvSpPr>
        <p:spPr/>
        <p:txBody>
          <a:bodyPr/>
          <a:lstStyle/>
          <a:p>
            <a:r>
              <a:rPr lang="en-US" dirty="0">
                <a:solidFill>
                  <a:srgbClr val="FF0000"/>
                </a:solidFill>
              </a:rPr>
              <a:t>General SQL Question</a:t>
            </a:r>
          </a:p>
        </p:txBody>
      </p:sp>
      <p:sp>
        <p:nvSpPr>
          <p:cNvPr id="3" name="Content Placeholder 2">
            <a:extLst>
              <a:ext uri="{FF2B5EF4-FFF2-40B4-BE49-F238E27FC236}">
                <a16:creationId xmlns:a16="http://schemas.microsoft.com/office/drawing/2014/main" id="{39C51F3D-E1BB-4CA5-BB44-1317E6F3AB2F}"/>
              </a:ext>
            </a:extLst>
          </p:cNvPr>
          <p:cNvSpPr>
            <a:spLocks noGrp="1"/>
          </p:cNvSpPr>
          <p:nvPr>
            <p:ph idx="1"/>
          </p:nvPr>
        </p:nvSpPr>
        <p:spPr>
          <a:xfrm>
            <a:off x="1295400" y="2454965"/>
            <a:ext cx="9601200" cy="2400301"/>
          </a:xfrm>
        </p:spPr>
        <p:txBody>
          <a:bodyPr/>
          <a:lstStyle/>
          <a:p>
            <a:pPr marL="0" indent="0">
              <a:buNone/>
            </a:pPr>
            <a:r>
              <a:rPr lang="en-US" dirty="0">
                <a:solidFill>
                  <a:schemeClr val="tx1">
                    <a:alpha val="70000"/>
                  </a:schemeClr>
                </a:solidFill>
              </a:rPr>
              <a:t>What are the advantages of knowing how to write SQL queries? State two such advantages.</a:t>
            </a:r>
          </a:p>
          <a:p>
            <a:endParaRPr lang="en-US" dirty="0">
              <a:solidFill>
                <a:schemeClr val="tx1">
                  <a:alpha val="70000"/>
                </a:schemeClr>
              </a:solidFill>
            </a:endParaRPr>
          </a:p>
        </p:txBody>
      </p:sp>
    </p:spTree>
    <p:extLst>
      <p:ext uri="{BB962C8B-B14F-4D97-AF65-F5344CB8AC3E}">
        <p14:creationId xmlns:p14="http://schemas.microsoft.com/office/powerpoint/2010/main" val="3531048044"/>
      </p:ext>
    </p:extLst>
  </p:cSld>
  <p:clrMapOvr>
    <a:masterClrMapping/>
  </p:clrMapOvr>
</p:sld>
</file>

<file path=ppt/theme/theme1.xml><?xml version="1.0" encoding="utf-8"?>
<a:theme xmlns:a="http://schemas.openxmlformats.org/drawingml/2006/main" name="Luminous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10</TotalTime>
  <Words>130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Sabon Next LT</vt:lpstr>
      <vt:lpstr>Wingdings</vt:lpstr>
      <vt:lpstr>LuminousVTI</vt:lpstr>
      <vt:lpstr>SKUs in Quantity</vt:lpstr>
      <vt:lpstr>SKU</vt:lpstr>
      <vt:lpstr>Additional Question</vt:lpstr>
      <vt:lpstr>General SQL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SKUs in Quantity</dc:title>
  <dc:creator>Veda Storey</dc:creator>
  <cp:lastModifiedBy>Veda C Storey</cp:lastModifiedBy>
  <cp:revision>3</cp:revision>
  <dcterms:created xsi:type="dcterms:W3CDTF">2022-09-21T17:10:07Z</dcterms:created>
  <dcterms:modified xsi:type="dcterms:W3CDTF">2023-09-14T18:38:41Z</dcterms:modified>
</cp:coreProperties>
</file>