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5"/>
  </p:notesMasterIdLst>
  <p:sldIdLst>
    <p:sldId id="256" r:id="rId2"/>
    <p:sldId id="460" r:id="rId3"/>
    <p:sldId id="4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08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08846-824F-4699-8E1D-2565EA0E7C84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66A53-042F-4A41-BF8D-7054FA6FD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07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58255" indent="-291636">
              <a:defRPr>
                <a:solidFill>
                  <a:schemeClr val="tx1"/>
                </a:solidFill>
                <a:latin typeface="Arial" charset="0"/>
              </a:defRPr>
            </a:lvl2pPr>
            <a:lvl3pPr marL="1166546" indent="-233309">
              <a:defRPr>
                <a:solidFill>
                  <a:schemeClr val="tx1"/>
                </a:solidFill>
                <a:latin typeface="Arial" charset="0"/>
              </a:defRPr>
            </a:lvl3pPr>
            <a:lvl4pPr marL="1633164" indent="-233309">
              <a:defRPr>
                <a:solidFill>
                  <a:schemeClr val="tx1"/>
                </a:solidFill>
                <a:latin typeface="Arial" charset="0"/>
              </a:defRPr>
            </a:lvl4pPr>
            <a:lvl5pPr marL="2099782" indent="-233309">
              <a:defRPr>
                <a:solidFill>
                  <a:schemeClr val="tx1"/>
                </a:solidFill>
                <a:latin typeface="Arial" charset="0"/>
              </a:defRPr>
            </a:lvl5pPr>
            <a:lvl6pPr marL="2566401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33019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9637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66256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7271A9C-3351-41A5-9971-E56CB4FB9DA7}" type="slidenum">
              <a:rPr lang="en-US" smtClean="0">
                <a:latin typeface="Times New Roman" pitchFamily="18" charset="0"/>
              </a:rPr>
              <a:pPr/>
              <a:t>2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This is a relational database.  Information about various topics are stored in tables.  You can add more tables (or topics) quite easily and link them together to ask questions such as:</a:t>
            </a:r>
          </a:p>
          <a:p>
            <a:pPr eaLnBrk="1" hangingPunct="1">
              <a:buFontTx/>
              <a:buChar char="•"/>
            </a:pPr>
            <a:r>
              <a:rPr lang="en-US" dirty="0"/>
              <a:t>Which salesperson has the most profitable customers?</a:t>
            </a:r>
          </a:p>
          <a:p>
            <a:pPr eaLnBrk="1" hangingPunct="1">
              <a:buFontTx/>
              <a:buChar char="•"/>
            </a:pPr>
            <a:r>
              <a:rPr lang="en-US" dirty="0"/>
              <a:t>What region has the most sales leads?</a:t>
            </a:r>
          </a:p>
          <a:p>
            <a:pPr defTabSz="933237" eaLnBrk="1" hangingPunct="1">
              <a:buFontTx/>
              <a:buChar char="•"/>
              <a:defRPr/>
            </a:pPr>
            <a:r>
              <a:rPr lang="en-US" dirty="0"/>
              <a:t>Add tables to track orders, inventory, etc.</a:t>
            </a:r>
          </a:p>
          <a:p>
            <a:pPr eaLnBrk="1" hangingPunct="1">
              <a:buFontTx/>
              <a:buChar char="•"/>
            </a:pPr>
            <a:endParaRPr lang="en-US" dirty="0"/>
          </a:p>
          <a:p>
            <a:pPr eaLnBrk="1" hangingPunct="1">
              <a:buFontTx/>
              <a:buChar char="•"/>
            </a:pP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Ref. C. Anderson</a:t>
            </a:r>
          </a:p>
          <a:p>
            <a:pPr eaLnBrk="1" hangingPunct="1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230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58255" indent="-291636">
              <a:defRPr>
                <a:solidFill>
                  <a:schemeClr val="tx1"/>
                </a:solidFill>
                <a:latin typeface="Arial" charset="0"/>
              </a:defRPr>
            </a:lvl2pPr>
            <a:lvl3pPr marL="1166546" indent="-233309">
              <a:defRPr>
                <a:solidFill>
                  <a:schemeClr val="tx1"/>
                </a:solidFill>
                <a:latin typeface="Arial" charset="0"/>
              </a:defRPr>
            </a:lvl3pPr>
            <a:lvl4pPr marL="1633164" indent="-233309">
              <a:defRPr>
                <a:solidFill>
                  <a:schemeClr val="tx1"/>
                </a:solidFill>
                <a:latin typeface="Arial" charset="0"/>
              </a:defRPr>
            </a:lvl4pPr>
            <a:lvl5pPr marL="2099782" indent="-233309">
              <a:defRPr>
                <a:solidFill>
                  <a:schemeClr val="tx1"/>
                </a:solidFill>
                <a:latin typeface="Arial" charset="0"/>
              </a:defRPr>
            </a:lvl5pPr>
            <a:lvl6pPr marL="2566401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33019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9637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66256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7271A9C-3351-41A5-9971-E56CB4FB9DA7}" type="slidenum">
              <a:rPr lang="en-US" smtClean="0">
                <a:latin typeface="Times New Roman" pitchFamily="18" charset="0"/>
              </a:rPr>
              <a:pPr/>
              <a:t>3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This is a relational database.  Information about various topics are stored in tables.  You can add more tables (or topics) quite easily and link them together to ask questions such as:</a:t>
            </a:r>
          </a:p>
          <a:p>
            <a:pPr eaLnBrk="1" hangingPunct="1">
              <a:buFontTx/>
              <a:buChar char="•"/>
            </a:pPr>
            <a:r>
              <a:rPr lang="en-US" dirty="0"/>
              <a:t>Which salesperson has the most profitable customers?</a:t>
            </a:r>
          </a:p>
          <a:p>
            <a:pPr eaLnBrk="1" hangingPunct="1">
              <a:buFontTx/>
              <a:buChar char="•"/>
            </a:pPr>
            <a:r>
              <a:rPr lang="en-US" dirty="0"/>
              <a:t>What region has the most sales leads?</a:t>
            </a:r>
          </a:p>
          <a:p>
            <a:pPr defTabSz="933237" eaLnBrk="1" hangingPunct="1">
              <a:buFontTx/>
              <a:buChar char="•"/>
              <a:defRPr/>
            </a:pPr>
            <a:r>
              <a:rPr lang="en-US" dirty="0"/>
              <a:t>Add tables to track orders, inventory, etc.</a:t>
            </a:r>
          </a:p>
          <a:p>
            <a:pPr eaLnBrk="1" hangingPunct="1">
              <a:buFontTx/>
              <a:buChar char="•"/>
            </a:pPr>
            <a:endParaRPr lang="en-US" dirty="0"/>
          </a:p>
          <a:p>
            <a:pPr eaLnBrk="1" hangingPunct="1">
              <a:buFontTx/>
              <a:buChar char="•"/>
            </a:pP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Ref. C. Anderson</a:t>
            </a:r>
          </a:p>
          <a:p>
            <a:pPr eaLnBrk="1" hangingPunct="1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687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52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44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754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33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35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5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7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1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9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00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08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345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2" r:id="rId6"/>
    <p:sldLayoutId id="2147483667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esthetic liquid watercolor and ink">
            <a:extLst>
              <a:ext uri="{FF2B5EF4-FFF2-40B4-BE49-F238E27FC236}">
                <a16:creationId xmlns:a16="http://schemas.microsoft.com/office/drawing/2014/main" id="{19B06384-4A5A-4363-C0A2-FE72D75F21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67" b="66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CF1FFC3-D020-43C3-8B93-EF6BEFC46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912620" y="1929384"/>
            <a:ext cx="8366760" cy="2999232"/>
          </a:xfrm>
          <a:prstGeom prst="rect">
            <a:avLst/>
          </a:prstGeom>
          <a:solidFill>
            <a:schemeClr val="bg1">
              <a:alpha val="89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F1D03A-90DC-F04C-703F-3172EFF0E5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6010" y="2242539"/>
            <a:ext cx="7459980" cy="1425924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Salesperson - customer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CB7413-4722-8BBA-0E96-B9B033A48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6010" y="3884037"/>
            <a:ext cx="7459980" cy="468888"/>
          </a:xfrm>
        </p:spPr>
        <p:txBody>
          <a:bodyPr>
            <a:normAutofit/>
          </a:bodyPr>
          <a:lstStyle/>
          <a:p>
            <a:r>
              <a:rPr lang="en-US"/>
              <a:t>CIS 8040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6FC4A39-71B0-433B-AB94-CBFFA0DF9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02605" y="3792064"/>
            <a:ext cx="2586790" cy="0"/>
          </a:xfrm>
          <a:prstGeom prst="line">
            <a:avLst/>
          </a:prstGeom>
          <a:ln w="22225">
            <a:solidFill>
              <a:srgbClr val="45AF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353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7"/>
          <p:cNvSpPr txBox="1">
            <a:spLocks noChangeArrowheads="1"/>
          </p:cNvSpPr>
          <p:nvPr/>
        </p:nvSpPr>
        <p:spPr bwMode="ltGray">
          <a:xfrm>
            <a:off x="1489619" y="1716487"/>
            <a:ext cx="5154706" cy="4001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/>
              <a:t>Sales Representative (i.e. Employee)</a:t>
            </a:r>
          </a:p>
        </p:txBody>
      </p:sp>
      <p:sp>
        <p:nvSpPr>
          <p:cNvPr id="36867" name="Text Box 8"/>
          <p:cNvSpPr txBox="1">
            <a:spLocks noChangeArrowheads="1"/>
          </p:cNvSpPr>
          <p:nvPr/>
        </p:nvSpPr>
        <p:spPr bwMode="ltGray">
          <a:xfrm>
            <a:off x="1489619" y="4130218"/>
            <a:ext cx="441936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/>
              <a:t>Customer</a:t>
            </a:r>
          </a:p>
        </p:txBody>
      </p:sp>
      <p:pic>
        <p:nvPicPr>
          <p:cNvPr id="36870" name="Picture 1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298" y="2701348"/>
            <a:ext cx="8457750" cy="1068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1" name="Picture 13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298" y="4707315"/>
            <a:ext cx="8381555" cy="11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74176" y="382856"/>
            <a:ext cx="11112285" cy="702373"/>
          </a:xfrm>
        </p:spPr>
        <p:txBody>
          <a:bodyPr>
            <a:normAutofit fontScale="90000"/>
          </a:bodyPr>
          <a:lstStyle/>
          <a:p>
            <a:pPr algn="ctr"/>
            <a:r>
              <a:rPr lang="en-US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Salesperson (representative) and Customer</a:t>
            </a:r>
            <a:br>
              <a:rPr lang="en-US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br>
              <a:rPr lang="en-US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br>
              <a:rPr lang="en-US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00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70" name="Picture 1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56" y="454531"/>
            <a:ext cx="8457750" cy="1068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1" name="Picture 13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56" y="1821887"/>
            <a:ext cx="8381555" cy="11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17355" y="4267635"/>
            <a:ext cx="11112285" cy="702373"/>
          </a:xfrm>
        </p:spPr>
        <p:txBody>
          <a:bodyPr>
            <a:normAutofit fontScale="90000"/>
          </a:bodyPr>
          <a:lstStyle/>
          <a:p>
            <a:pPr algn="ctr"/>
            <a:br>
              <a:rPr lang="en-US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br>
              <a:rPr lang="en-US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br>
              <a:rPr lang="en-US" i="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Text Box 8">
            <a:extLst>
              <a:ext uri="{FF2B5EF4-FFF2-40B4-BE49-F238E27FC236}">
                <a16:creationId xmlns:a16="http://schemas.microsoft.com/office/drawing/2014/main" id="{6155D5F2-59E0-711D-8AF7-A693BFF52A80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561156" y="121797"/>
            <a:ext cx="441936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dirty="0"/>
              <a:t>Sales Representative</a:t>
            </a:r>
          </a:p>
        </p:txBody>
      </p:sp>
      <p:sp>
        <p:nvSpPr>
          <p:cNvPr id="4" name="Text Box 8">
            <a:extLst>
              <a:ext uri="{FF2B5EF4-FFF2-40B4-BE49-F238E27FC236}">
                <a16:creationId xmlns:a16="http://schemas.microsoft.com/office/drawing/2014/main" id="{C1B388FA-006C-81B2-1F18-9B2A926905C3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561156" y="1543845"/>
            <a:ext cx="441936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dirty="0"/>
              <a:t>Customer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8955A2-1D0F-3A8C-F119-485D76662445}"/>
              </a:ext>
            </a:extLst>
          </p:cNvPr>
          <p:cNvSpPr txBox="1"/>
          <p:nvPr/>
        </p:nvSpPr>
        <p:spPr>
          <a:xfrm>
            <a:off x="94680" y="3117142"/>
            <a:ext cx="9771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[A] Suppose you wanted to insert the following row into the Customer relation: </a:t>
            </a:r>
          </a:p>
          <a:p>
            <a:pPr marL="342900" indent="-342900">
              <a:buAutoNum type="arabicPlain" startAt="177"/>
            </a:pPr>
            <a:r>
              <a:rPr lang="en-US" dirty="0"/>
              <a:t> Ellis Electricity	1444 </a:t>
            </a:r>
            <a:r>
              <a:rPr lang="en-US" dirty="0" err="1"/>
              <a:t>Lightsout</a:t>
            </a:r>
            <a:r>
              <a:rPr lang="en-US" dirty="0"/>
              <a:t>    </a:t>
            </a:r>
            <a:r>
              <a:rPr lang="en-US" dirty="0" err="1"/>
              <a:t>BeachRd</a:t>
            </a:r>
            <a:r>
              <a:rPr lang="en-US" dirty="0"/>
              <a:t> FL 33337  $5,000  $10,000  17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7B6AE9-49CE-479D-7CC9-84123B78B084}"/>
              </a:ext>
            </a:extLst>
          </p:cNvPr>
          <p:cNvSpPr txBox="1"/>
          <p:nvPr/>
        </p:nvSpPr>
        <p:spPr>
          <a:xfrm>
            <a:off x="181448" y="3763473"/>
            <a:ext cx="74779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Suppose the database will not let you enter this data.</a:t>
            </a:r>
          </a:p>
          <a:p>
            <a:r>
              <a:rPr lang="en-US" sz="1600" dirty="0"/>
              <a:t>	Provide one reason why.</a:t>
            </a:r>
          </a:p>
          <a:p>
            <a:r>
              <a:rPr lang="en-US" sz="1600" dirty="0"/>
              <a:t>2. Suppose the database will let you enter this data.</a:t>
            </a:r>
          </a:p>
          <a:p>
            <a:r>
              <a:rPr lang="en-US" sz="1600" dirty="0"/>
              <a:t>	Provide one reason why.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9D1663-A135-AFA2-DA41-8C64C1483724}"/>
              </a:ext>
            </a:extLst>
          </p:cNvPr>
          <p:cNvSpPr txBox="1"/>
          <p:nvPr/>
        </p:nvSpPr>
        <p:spPr>
          <a:xfrm>
            <a:off x="94680" y="4840691"/>
            <a:ext cx="9771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[B] Now suppose you wanted to insert the following row into the Customer relation: </a:t>
            </a:r>
          </a:p>
          <a:p>
            <a:pPr marL="342900" indent="-342900">
              <a:buAutoNum type="arabicPlain" startAt="177"/>
            </a:pPr>
            <a:r>
              <a:rPr lang="en-US" dirty="0"/>
              <a:t> Ellis Electricity	1444 </a:t>
            </a:r>
            <a:r>
              <a:rPr lang="en-US" dirty="0" err="1"/>
              <a:t>Lightsout</a:t>
            </a:r>
            <a:r>
              <a:rPr lang="en-US" dirty="0"/>
              <a:t>    </a:t>
            </a:r>
            <a:r>
              <a:rPr lang="en-US" dirty="0" err="1"/>
              <a:t>BeachRd</a:t>
            </a:r>
            <a:r>
              <a:rPr lang="en-US" dirty="0"/>
              <a:t> FL 33337  $5,000  $10,000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BE4513-0633-9D04-4367-2876AD0E2B03}"/>
              </a:ext>
            </a:extLst>
          </p:cNvPr>
          <p:cNvSpPr txBox="1"/>
          <p:nvPr/>
        </p:nvSpPr>
        <p:spPr>
          <a:xfrm>
            <a:off x="349346" y="5554484"/>
            <a:ext cx="74779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Suppose the database will not let you enter this data.</a:t>
            </a:r>
          </a:p>
          <a:p>
            <a:r>
              <a:rPr lang="en-US" sz="1400" dirty="0"/>
              <a:t>	Provide one reason why.</a:t>
            </a:r>
          </a:p>
          <a:p>
            <a:r>
              <a:rPr lang="en-US" sz="1400" dirty="0"/>
              <a:t>2.     Suppose the database will let you enter this data.</a:t>
            </a:r>
          </a:p>
          <a:p>
            <a:r>
              <a:rPr lang="en-US" sz="1400" dirty="0"/>
              <a:t>	Provide one reason why.</a:t>
            </a:r>
          </a:p>
        </p:txBody>
      </p:sp>
    </p:spTree>
    <p:extLst>
      <p:ext uri="{BB962C8B-B14F-4D97-AF65-F5344CB8AC3E}">
        <p14:creationId xmlns:p14="http://schemas.microsoft.com/office/powerpoint/2010/main" val="3147904300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AnalogousFromRegularSeedRightStep">
      <a:dk1>
        <a:srgbClr val="000000"/>
      </a:dk1>
      <a:lt1>
        <a:srgbClr val="FFFFFF"/>
      </a:lt1>
      <a:dk2>
        <a:srgbClr val="2E1B30"/>
      </a:dk2>
      <a:lt2>
        <a:srgbClr val="F3F0F0"/>
      </a:lt2>
      <a:accent1>
        <a:srgbClr val="45AFAD"/>
      </a:accent1>
      <a:accent2>
        <a:srgbClr val="3B82B1"/>
      </a:accent2>
      <a:accent3>
        <a:srgbClr val="4D63C3"/>
      </a:accent3>
      <a:accent4>
        <a:srgbClr val="593EB3"/>
      </a:accent4>
      <a:accent5>
        <a:srgbClr val="994DC3"/>
      </a:accent5>
      <a:accent6>
        <a:srgbClr val="B13BAA"/>
      </a:accent6>
      <a:hlink>
        <a:srgbClr val="BF3F42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296</Words>
  <Application>Microsoft Office PowerPoint</Application>
  <PresentationFormat>Widescreen</PresentationFormat>
  <Paragraphs>38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Neue Haas Grotesk Text Pro</vt:lpstr>
      <vt:lpstr>Times New Roman</vt:lpstr>
      <vt:lpstr>BjornVTI</vt:lpstr>
      <vt:lpstr>Salesperson - customer</vt:lpstr>
      <vt:lpstr>Salesperson (representative) and Customer   </vt:lpstr>
      <vt:lpstr>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Veda Storey</dc:creator>
  <cp:lastModifiedBy>Veda Storey</cp:lastModifiedBy>
  <cp:revision>3</cp:revision>
  <dcterms:created xsi:type="dcterms:W3CDTF">2022-09-27T23:14:28Z</dcterms:created>
  <dcterms:modified xsi:type="dcterms:W3CDTF">2022-09-27T23:51:51Z</dcterms:modified>
</cp:coreProperties>
</file>