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17" d="100"/>
          <a:sy n="117" d="100"/>
        </p:scale>
        <p:origin x="132"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2/15/2023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056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935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2/15/2023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556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23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99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96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05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18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2/15/2023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08253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106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2/15/2023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611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2/15/2023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28120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9D33400-E671-28BA-37D4-B7A82E7C359E}"/>
              </a:ext>
            </a:extLst>
          </p:cNvPr>
          <p:cNvSpPr>
            <a:spLocks noGrp="1"/>
          </p:cNvSpPr>
          <p:nvPr>
            <p:ph type="ctrTitle"/>
          </p:nvPr>
        </p:nvSpPr>
        <p:spPr>
          <a:xfrm>
            <a:off x="4739751" y="768334"/>
            <a:ext cx="6479629" cy="2866405"/>
          </a:xfrm>
        </p:spPr>
        <p:txBody>
          <a:bodyPr>
            <a:normAutofit/>
          </a:bodyPr>
          <a:lstStyle/>
          <a:p>
            <a:r>
              <a:rPr lang="en-US" dirty="0"/>
              <a:t>Horse Training</a:t>
            </a:r>
          </a:p>
        </p:txBody>
      </p:sp>
      <p:sp>
        <p:nvSpPr>
          <p:cNvPr id="3" name="Subtitle 2">
            <a:extLst>
              <a:ext uri="{FF2B5EF4-FFF2-40B4-BE49-F238E27FC236}">
                <a16:creationId xmlns:a16="http://schemas.microsoft.com/office/drawing/2014/main" id="{FB032F0C-0341-C966-3BD9-481C876F5297}"/>
              </a:ext>
            </a:extLst>
          </p:cNvPr>
          <p:cNvSpPr>
            <a:spLocks noGrp="1"/>
          </p:cNvSpPr>
          <p:nvPr>
            <p:ph type="subTitle" idx="1"/>
          </p:nvPr>
        </p:nvSpPr>
        <p:spPr>
          <a:xfrm>
            <a:off x="4739751" y="4283239"/>
            <a:ext cx="6479629" cy="1475177"/>
          </a:xfrm>
        </p:spPr>
        <p:txBody>
          <a:bodyPr>
            <a:normAutofit/>
          </a:bodyPr>
          <a:lstStyle/>
          <a:p>
            <a:r>
              <a:rPr lang="en-US" dirty="0"/>
              <a:t>CIS 8040</a:t>
            </a:r>
          </a:p>
        </p:txBody>
      </p:sp>
      <p:pic>
        <p:nvPicPr>
          <p:cNvPr id="4" name="Picture 3" descr="Triangular abstract background">
            <a:extLst>
              <a:ext uri="{FF2B5EF4-FFF2-40B4-BE49-F238E27FC236}">
                <a16:creationId xmlns:a16="http://schemas.microsoft.com/office/drawing/2014/main" id="{E4FF1E5D-64E0-B605-98D0-77990729CFEA}"/>
              </a:ext>
            </a:extLst>
          </p:cNvPr>
          <p:cNvPicPr>
            <a:picLocks noChangeAspect="1"/>
          </p:cNvPicPr>
          <p:nvPr/>
        </p:nvPicPr>
        <p:blipFill rotWithShape="1">
          <a:blip r:embed="rId2"/>
          <a:srcRect l="26309" r="33070" b="-2"/>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683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12ECF-A174-74F7-A501-50808101966D}"/>
              </a:ext>
            </a:extLst>
          </p:cNvPr>
          <p:cNvSpPr>
            <a:spLocks noGrp="1"/>
          </p:cNvSpPr>
          <p:nvPr>
            <p:ph idx="1"/>
          </p:nvPr>
        </p:nvSpPr>
        <p:spPr>
          <a:xfrm>
            <a:off x="565150" y="2160016"/>
            <a:ext cx="9795329" cy="3601212"/>
          </a:xfrm>
        </p:spPr>
        <p:txBody>
          <a:bodyPr/>
          <a:lstStyle/>
          <a:p>
            <a:pPr marL="0" marR="0" indent="0">
              <a:lnSpc>
                <a:spcPct val="107000"/>
              </a:lnSpc>
              <a:spcBef>
                <a:spcPts val="0"/>
              </a:spcBef>
              <a:spcAft>
                <a:spcPts val="800"/>
              </a:spcAft>
              <a:buNone/>
            </a:pPr>
            <a:r>
              <a:rPr lang="en-US" sz="1800" dirty="0">
                <a:effectLst/>
                <a:latin typeface="Times New Roman" panose="02020603050405020304" pitchFamily="18" charset="0"/>
                <a:ea typeface="Calibri" panose="020F0502020204030204" pitchFamily="34" charset="0"/>
              </a:rPr>
              <a:t> </a:t>
            </a:r>
          </a:p>
          <a:p>
            <a:pPr marL="0" marR="0" indent="0">
              <a:buNone/>
            </a:pPr>
            <a:r>
              <a:rPr lang="en-US" sz="1800" dirty="0">
                <a:effectLst/>
                <a:latin typeface="Times New Roman" panose="02020603050405020304" pitchFamily="18" charset="0"/>
                <a:ea typeface="Times New Roman" panose="02020603050405020304" pitchFamily="18" charset="0"/>
              </a:rPr>
              <a:t> Horse:    (</a:t>
            </a:r>
            <a:r>
              <a:rPr lang="en-US" sz="1800" u="sng" dirty="0">
                <a:effectLst/>
                <a:latin typeface="Times New Roman" panose="02020603050405020304" pitchFamily="18" charset="0"/>
                <a:ea typeface="Times New Roman" panose="02020603050405020304" pitchFamily="18" charset="0"/>
              </a:rPr>
              <a:t>Horse#</a:t>
            </a:r>
            <a:r>
              <a:rPr lang="en-US" sz="1800" dirty="0">
                <a:effectLst/>
                <a:latin typeface="Times New Roman" panose="02020603050405020304" pitchFamily="18" charset="0"/>
                <a:ea typeface="Times New Roman" panose="02020603050405020304" pitchFamily="18" charset="0"/>
              </a:rPr>
              <a:t>, name, dob, </a:t>
            </a:r>
            <a:r>
              <a:rPr lang="en-US" sz="1800" dirty="0" err="1">
                <a:effectLst/>
                <a:latin typeface="Times New Roman" panose="02020603050405020304" pitchFamily="18" charset="0"/>
                <a:ea typeface="Times New Roman" panose="02020603050405020304" pitchFamily="18" charset="0"/>
              </a:rPr>
              <a:t>date_bought</a:t>
            </a:r>
            <a:r>
              <a:rPr lang="en-US" sz="1800" dirty="0">
                <a:effectLst/>
                <a:latin typeface="Times New Roman" panose="02020603050405020304" pitchFamily="18" charset="0"/>
                <a:ea typeface="Times New Roman" panose="02020603050405020304" pitchFamily="18" charset="0"/>
              </a:rPr>
              <a:t>)</a:t>
            </a:r>
          </a:p>
          <a:p>
            <a:pPr marL="0" marR="0" indent="0">
              <a:buNone/>
            </a:pPr>
            <a:r>
              <a:rPr lang="en-US" sz="1800" dirty="0">
                <a:effectLst/>
                <a:latin typeface="Times New Roman" panose="02020603050405020304" pitchFamily="18" charset="0"/>
                <a:ea typeface="Times New Roman" panose="02020603050405020304" pitchFamily="18" charset="0"/>
              </a:rPr>
              <a:t>Activity: (</a:t>
            </a:r>
            <a:r>
              <a:rPr lang="en-US" sz="1800" u="sng" dirty="0">
                <a:effectLst/>
                <a:latin typeface="Times New Roman" panose="02020603050405020304" pitchFamily="18" charset="0"/>
                <a:ea typeface="Times New Roman" panose="02020603050405020304" pitchFamily="18" charset="0"/>
              </a:rPr>
              <a:t>Horse#</a:t>
            </a:r>
            <a:r>
              <a:rPr lang="en-US" sz="1800" dirty="0">
                <a:effectLst/>
                <a:latin typeface="Times New Roman" panose="02020603050405020304" pitchFamily="18" charset="0"/>
                <a:ea typeface="Times New Roman" panose="02020603050405020304" pitchFamily="18" charset="0"/>
              </a:rPr>
              <a:t>, </a:t>
            </a:r>
            <a:r>
              <a:rPr lang="en-US" sz="1800" u="sng" dirty="0">
                <a:effectLst/>
                <a:latin typeface="Times New Roman" panose="02020603050405020304" pitchFamily="18" charset="0"/>
                <a:ea typeface="Times New Roman" panose="02020603050405020304" pitchFamily="18" charset="0"/>
              </a:rPr>
              <a:t>Trainer#,</a:t>
            </a:r>
            <a:r>
              <a:rPr lang="en-US" sz="1800" dirty="0">
                <a:effectLst/>
                <a:latin typeface="Times New Roman" panose="02020603050405020304" pitchFamily="18" charset="0"/>
                <a:ea typeface="Times New Roman" panose="02020603050405020304" pitchFamily="18" charset="0"/>
              </a:rPr>
              <a:t> type, date)</a:t>
            </a:r>
          </a:p>
          <a:p>
            <a:pPr marL="0" marR="0" indent="0">
              <a:buNone/>
            </a:pPr>
            <a:r>
              <a:rPr lang="en-US" sz="1800" dirty="0">
                <a:effectLst/>
                <a:latin typeface="Times New Roman" panose="02020603050405020304" pitchFamily="18" charset="0"/>
                <a:ea typeface="Times New Roman" panose="02020603050405020304" pitchFamily="18" charset="0"/>
              </a:rPr>
              <a:t>Trainer:  (</a:t>
            </a:r>
            <a:r>
              <a:rPr lang="en-US" sz="1800" u="sng" dirty="0">
                <a:effectLst/>
                <a:latin typeface="Times New Roman" panose="02020603050405020304" pitchFamily="18" charset="0"/>
                <a:ea typeface="Times New Roman" panose="02020603050405020304" pitchFamily="18" charset="0"/>
              </a:rPr>
              <a:t>Trainer#,</a:t>
            </a:r>
            <a:r>
              <a:rPr lang="en-US" sz="1800" dirty="0">
                <a:effectLst/>
                <a:latin typeface="Times New Roman" panose="02020603050405020304" pitchFamily="18" charset="0"/>
                <a:ea typeface="Times New Roman" panose="02020603050405020304" pitchFamily="18" charset="0"/>
              </a:rPr>
              <a:t> name, dob, email, address, specialty)</a:t>
            </a:r>
          </a:p>
          <a:p>
            <a:pPr marL="0" marR="0" indent="0">
              <a:buNone/>
            </a:pPr>
            <a:endParaRPr lang="en-US" sz="1800" dirty="0">
              <a:effectLst/>
              <a:latin typeface="Times New Roman" panose="02020603050405020304" pitchFamily="18" charset="0"/>
              <a:ea typeface="Times New Roman" panose="02020603050405020304" pitchFamily="18" charset="0"/>
            </a:endParaRPr>
          </a:p>
          <a:p>
            <a:pPr marL="0" marR="0" indent="0">
              <a:buNone/>
            </a:pPr>
            <a:r>
              <a:rPr lang="en-US" sz="1800" dirty="0">
                <a:effectLst/>
                <a:latin typeface="Times New Roman" panose="02020603050405020304" pitchFamily="18" charset="0"/>
                <a:ea typeface="Times New Roman" panose="02020603050405020304" pitchFamily="18" charset="0"/>
              </a:rPr>
              <a:t>Write an SQL query to list the names of the horses trained to compete in competitions. (You can make assumptions about what the values of the attributes in the database would look like.) </a:t>
            </a:r>
          </a:p>
          <a:p>
            <a:endParaRPr lang="en-US" dirty="0"/>
          </a:p>
        </p:txBody>
      </p:sp>
      <p:sp>
        <p:nvSpPr>
          <p:cNvPr id="4" name="TextBox 3">
            <a:extLst>
              <a:ext uri="{FF2B5EF4-FFF2-40B4-BE49-F238E27FC236}">
                <a16:creationId xmlns:a16="http://schemas.microsoft.com/office/drawing/2014/main" id="{6144140B-D4BE-F6EE-C8C3-EBA56D7B299A}"/>
              </a:ext>
            </a:extLst>
          </p:cNvPr>
          <p:cNvSpPr txBox="1"/>
          <p:nvPr/>
        </p:nvSpPr>
        <p:spPr>
          <a:xfrm>
            <a:off x="832757" y="604157"/>
            <a:ext cx="9086850" cy="923330"/>
          </a:xfrm>
          <a:prstGeom prst="rect">
            <a:avLst/>
          </a:prstGeom>
          <a:noFill/>
        </p:spPr>
        <p:txBody>
          <a:bodyPr wrap="square" rtlCol="0">
            <a:spAutoFit/>
          </a:bodyPr>
          <a:lstStyle/>
          <a:p>
            <a:r>
              <a:rPr lang="en-US" dirty="0"/>
              <a:t>The following set of relations is for a horse-riding application. A horse that is housed in a stable could have multiple types of training (e.g., recreational riding, education support for special needs children, competitions).  </a:t>
            </a:r>
          </a:p>
        </p:txBody>
      </p:sp>
    </p:spTree>
    <p:extLst>
      <p:ext uri="{BB962C8B-B14F-4D97-AF65-F5344CB8AC3E}">
        <p14:creationId xmlns:p14="http://schemas.microsoft.com/office/powerpoint/2010/main" val="1818573430"/>
      </p:ext>
    </p:extLst>
  </p:cSld>
  <p:clrMapOvr>
    <a:masterClrMapping/>
  </p:clrMapOvr>
</p:sld>
</file>

<file path=ppt/theme/theme1.xml><?xml version="1.0" encoding="utf-8"?>
<a:theme xmlns:a="http://schemas.openxmlformats.org/drawingml/2006/main" name="PunchcardVTI">
  <a:themeElements>
    <a:clrScheme name="AnalogousFromRegularSeed_2SEEDS">
      <a:dk1>
        <a:srgbClr val="000000"/>
      </a:dk1>
      <a:lt1>
        <a:srgbClr val="FFFFFF"/>
      </a:lt1>
      <a:dk2>
        <a:srgbClr val="3D2229"/>
      </a:dk2>
      <a:lt2>
        <a:srgbClr val="E2E5E8"/>
      </a:lt2>
      <a:accent1>
        <a:srgbClr val="D56A17"/>
      </a:accent1>
      <a:accent2>
        <a:srgbClr val="E72D29"/>
      </a:accent2>
      <a:accent3>
        <a:srgbClr val="B8A221"/>
      </a:accent3>
      <a:accent4>
        <a:srgbClr val="14B4A3"/>
      </a:accent4>
      <a:accent5>
        <a:srgbClr val="29ADE7"/>
      </a:accent5>
      <a:accent6>
        <a:srgbClr val="174CD5"/>
      </a:accent6>
      <a:hlink>
        <a:srgbClr val="3F87BF"/>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14</TotalTime>
  <Words>123</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Neue Haas Grotesk Text Pro</vt:lpstr>
      <vt:lpstr>Times New Roman</vt:lpstr>
      <vt:lpstr>PunchcardVTI</vt:lpstr>
      <vt:lpstr>Horse Training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Horse Training</dc:title>
  <dc:creator>Veda Storey</dc:creator>
  <cp:lastModifiedBy>Veda Storey</cp:lastModifiedBy>
  <cp:revision>2</cp:revision>
  <dcterms:created xsi:type="dcterms:W3CDTF">2023-02-15T19:55:03Z</dcterms:created>
  <dcterms:modified xsi:type="dcterms:W3CDTF">2023-02-15T20:09:18Z</dcterms:modified>
</cp:coreProperties>
</file>