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snapToGrid="0">
      <p:cViewPr varScale="1">
        <p:scale>
          <a:sx n="114" d="100"/>
          <a:sy n="114" d="100"/>
        </p:scale>
        <p:origin x="70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DE90-EF56-4646-93AC-D72A8B053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4E8474-E62E-48DB-8D3A-19ACFF5D3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A65731-1352-4FE7-8F30-503A23E45203}"/>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5" name="Footer Placeholder 4">
            <a:extLst>
              <a:ext uri="{FF2B5EF4-FFF2-40B4-BE49-F238E27FC236}">
                <a16:creationId xmlns:a16="http://schemas.microsoft.com/office/drawing/2014/main" id="{D3BD0D47-99CD-4F7B-9047-2CC0F68B6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07C74-5611-4D9E-BD14-0796C163F2F3}"/>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398944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0E95-0613-470F-AFA4-F2DFFB9471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177054-17CD-4D16-BCDD-6E121D647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AE017-C133-4842-8F97-581CB4CE5E19}"/>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5" name="Footer Placeholder 4">
            <a:extLst>
              <a:ext uri="{FF2B5EF4-FFF2-40B4-BE49-F238E27FC236}">
                <a16:creationId xmlns:a16="http://schemas.microsoft.com/office/drawing/2014/main" id="{F53B230C-EACC-4324-B0A2-2FC19867F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1D208-D99E-4972-8D5C-267F4E845C62}"/>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424998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4E19C-74E9-44A1-8F1D-85B291FF23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E9E82E-C47C-49AC-AF32-985BBFE3DD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01E76-B8BC-4C04-A3B8-9844BEB55EE0}"/>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5" name="Footer Placeholder 4">
            <a:extLst>
              <a:ext uri="{FF2B5EF4-FFF2-40B4-BE49-F238E27FC236}">
                <a16:creationId xmlns:a16="http://schemas.microsoft.com/office/drawing/2014/main" id="{33CD39C8-6ADB-4A03-AD1E-E61B23C25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98EDB-6D6E-47CB-A553-3B8AC91BB41A}"/>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302186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12A7-D231-44B6-99B6-B39C2B568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73D3D-CB68-4F7E-9496-A211440051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144DE-FCD3-409D-A792-51C33EB55DCC}"/>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5" name="Footer Placeholder 4">
            <a:extLst>
              <a:ext uri="{FF2B5EF4-FFF2-40B4-BE49-F238E27FC236}">
                <a16:creationId xmlns:a16="http://schemas.microsoft.com/office/drawing/2014/main" id="{3DC09852-8A5C-4A45-B5DC-96B492C49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005C4-3C35-4251-8955-39C04C23B52A}"/>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109536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CD5D-FAAD-4DF9-A8FE-4C42250B60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47AB0E-4560-42F8-917D-9DA3FE4C2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251A09-02E4-4433-AA9E-C209AEC4186E}"/>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5" name="Footer Placeholder 4">
            <a:extLst>
              <a:ext uri="{FF2B5EF4-FFF2-40B4-BE49-F238E27FC236}">
                <a16:creationId xmlns:a16="http://schemas.microsoft.com/office/drawing/2014/main" id="{F758D014-23BC-4460-B64C-9672548B5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B84C2-7081-403E-884A-CC314AA5176B}"/>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290650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9BE9-67E1-46FC-B538-4CF91DF55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5442E4-443F-4B99-A890-31D723588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EE53BC-E9ED-442F-B995-D954038C2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33CF7C-0122-48D6-9476-E76DE9ACE5FE}"/>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6" name="Footer Placeholder 5">
            <a:extLst>
              <a:ext uri="{FF2B5EF4-FFF2-40B4-BE49-F238E27FC236}">
                <a16:creationId xmlns:a16="http://schemas.microsoft.com/office/drawing/2014/main" id="{EF5C4DA2-2AE6-4C73-88BE-56D08742F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68889-9E73-42E0-9703-FACE57746DFF}"/>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241890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5CA0-8FC4-4A48-999B-AC3BAC1B8E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95411-A350-4491-80AC-4594063FC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B9AA7-AD04-40E7-8CC7-2F8A3EC3C0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5A862C-93F1-41A6-9387-A4BC328D24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7F09D7-DA27-4963-A2E1-477C974FDB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DBC325-1DF0-4C96-8A53-DB47149BA03D}"/>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8" name="Footer Placeholder 7">
            <a:extLst>
              <a:ext uri="{FF2B5EF4-FFF2-40B4-BE49-F238E27FC236}">
                <a16:creationId xmlns:a16="http://schemas.microsoft.com/office/drawing/2014/main" id="{9779A3AF-8FA4-4CA3-9F76-F996487EAA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31177F-0E4F-4216-8FBD-AF2822B1B653}"/>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315619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9CAE-C53A-4069-BA57-162D5A9546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F16C42-3A49-4CB5-ADF8-F142B1DFA36A}"/>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4" name="Footer Placeholder 3">
            <a:extLst>
              <a:ext uri="{FF2B5EF4-FFF2-40B4-BE49-F238E27FC236}">
                <a16:creationId xmlns:a16="http://schemas.microsoft.com/office/drawing/2014/main" id="{D1DA2458-9BCF-4A3B-B8E9-F647A4571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6B1FE5-D611-4D58-8E57-B263555D0F5A}"/>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6204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8FC02-6DBE-4D09-A79E-2F13B1A26A91}"/>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3" name="Footer Placeholder 2">
            <a:extLst>
              <a:ext uri="{FF2B5EF4-FFF2-40B4-BE49-F238E27FC236}">
                <a16:creationId xmlns:a16="http://schemas.microsoft.com/office/drawing/2014/main" id="{A64FB45E-6839-4B34-B8AF-1211F6CCA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9513FD-7EEF-4E45-9E88-A4E6E97EE1F9}"/>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325618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5565-15A6-4ECF-B84A-4941656FA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188BC0-236F-4A64-AEAD-2A40D0593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682D30-18FD-4265-85E9-72920E98B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F4553-A10A-4FBD-A7F0-920F36C4460B}"/>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6" name="Footer Placeholder 5">
            <a:extLst>
              <a:ext uri="{FF2B5EF4-FFF2-40B4-BE49-F238E27FC236}">
                <a16:creationId xmlns:a16="http://schemas.microsoft.com/office/drawing/2014/main" id="{5931B822-294D-4BC7-A38D-6E8225281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A107F-861F-447E-B226-36ACE6ACBE19}"/>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252170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283E-F1C3-48D2-B1C6-D77C3BEC9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6C45A4-0720-4947-AAB0-2EE04E35F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B7F0E-52A9-44D1-BC31-A7A60AD7F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46D1B-9A91-4763-B035-D972E9061D22}"/>
              </a:ext>
            </a:extLst>
          </p:cNvPr>
          <p:cNvSpPr>
            <a:spLocks noGrp="1"/>
          </p:cNvSpPr>
          <p:nvPr>
            <p:ph type="dt" sz="half" idx="10"/>
          </p:nvPr>
        </p:nvSpPr>
        <p:spPr/>
        <p:txBody>
          <a:bodyPr/>
          <a:lstStyle/>
          <a:p>
            <a:fld id="{1EDCC9AB-724F-4CE6-8045-3BCAD8C9E7BF}" type="datetimeFigureOut">
              <a:rPr lang="en-US" smtClean="0"/>
              <a:t>2/13/2024</a:t>
            </a:fld>
            <a:endParaRPr lang="en-US"/>
          </a:p>
        </p:txBody>
      </p:sp>
      <p:sp>
        <p:nvSpPr>
          <p:cNvPr id="6" name="Footer Placeholder 5">
            <a:extLst>
              <a:ext uri="{FF2B5EF4-FFF2-40B4-BE49-F238E27FC236}">
                <a16:creationId xmlns:a16="http://schemas.microsoft.com/office/drawing/2014/main" id="{EF5F810A-E537-4C2D-A230-94F633413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352F8A-AE6E-479F-AC3A-C9A1BFEB767E}"/>
              </a:ext>
            </a:extLst>
          </p:cNvPr>
          <p:cNvSpPr>
            <a:spLocks noGrp="1"/>
          </p:cNvSpPr>
          <p:nvPr>
            <p:ph type="sldNum" sz="quarter" idx="12"/>
          </p:nvPr>
        </p:nvSpPr>
        <p:spPr/>
        <p:txBody>
          <a:bodyPr/>
          <a:lstStyle/>
          <a:p>
            <a:fld id="{5CBC3966-69F0-41D0-9A70-25F0887D538C}" type="slidenum">
              <a:rPr lang="en-US" smtClean="0"/>
              <a:t>‹#›</a:t>
            </a:fld>
            <a:endParaRPr lang="en-US"/>
          </a:p>
        </p:txBody>
      </p:sp>
    </p:spTree>
    <p:extLst>
      <p:ext uri="{BB962C8B-B14F-4D97-AF65-F5344CB8AC3E}">
        <p14:creationId xmlns:p14="http://schemas.microsoft.com/office/powerpoint/2010/main" val="403831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D0400-F041-4A4C-BDC0-4A553B789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3E998-EF8F-494B-B169-F39FADCB17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4E7BA-0AD5-427E-997B-13FD0DE4A0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CC9AB-724F-4CE6-8045-3BCAD8C9E7BF}" type="datetimeFigureOut">
              <a:rPr lang="en-US" smtClean="0"/>
              <a:t>2/13/2024</a:t>
            </a:fld>
            <a:endParaRPr lang="en-US"/>
          </a:p>
        </p:txBody>
      </p:sp>
      <p:sp>
        <p:nvSpPr>
          <p:cNvPr id="5" name="Footer Placeholder 4">
            <a:extLst>
              <a:ext uri="{FF2B5EF4-FFF2-40B4-BE49-F238E27FC236}">
                <a16:creationId xmlns:a16="http://schemas.microsoft.com/office/drawing/2014/main" id="{DB469B01-390B-465C-B753-BD6F83BEE3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A1CFB3-B2B9-4048-AF21-D8751F046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C3966-69F0-41D0-9A70-25F0887D538C}" type="slidenum">
              <a:rPr lang="en-US" smtClean="0"/>
              <a:t>‹#›</a:t>
            </a:fld>
            <a:endParaRPr lang="en-US"/>
          </a:p>
        </p:txBody>
      </p:sp>
    </p:spTree>
    <p:extLst>
      <p:ext uri="{BB962C8B-B14F-4D97-AF65-F5344CB8AC3E}">
        <p14:creationId xmlns:p14="http://schemas.microsoft.com/office/powerpoint/2010/main" val="271266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3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157B7-CC1A-ABC3-C575-DD570DC99A83}"/>
              </a:ext>
            </a:extLst>
          </p:cNvPr>
          <p:cNvSpPr>
            <a:spLocks noGrp="1"/>
          </p:cNvSpPr>
          <p:nvPr>
            <p:ph type="title"/>
          </p:nvPr>
        </p:nvSpPr>
        <p:spPr>
          <a:xfrm>
            <a:off x="1075767" y="1188637"/>
            <a:ext cx="2988234" cy="4480726"/>
          </a:xfrm>
        </p:spPr>
        <p:txBody>
          <a:bodyPr>
            <a:normAutofit/>
          </a:bodyPr>
          <a:lstStyle/>
          <a:p>
            <a:pPr algn="r"/>
            <a:r>
              <a:rPr lang="en-US" sz="6100"/>
              <a:t>Clothing Sale Example</a:t>
            </a:r>
          </a:p>
        </p:txBody>
      </p:sp>
      <p:cxnSp>
        <p:nvCxnSpPr>
          <p:cNvPr id="37" name="Straight Connector 3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8CAEF1-0EB2-AD7C-9DFB-C95CB1B91674}"/>
              </a:ext>
            </a:extLst>
          </p:cNvPr>
          <p:cNvSpPr>
            <a:spLocks noGrp="1"/>
          </p:cNvSpPr>
          <p:nvPr>
            <p:ph idx="1"/>
          </p:nvPr>
        </p:nvSpPr>
        <p:spPr>
          <a:xfrm>
            <a:off x="5255260" y="1648870"/>
            <a:ext cx="4702848" cy="3560260"/>
          </a:xfrm>
        </p:spPr>
        <p:txBody>
          <a:bodyPr anchor="ctr">
            <a:normAutofit/>
          </a:bodyPr>
          <a:lstStyle/>
          <a:p>
            <a:pPr marL="0" indent="0">
              <a:buNone/>
            </a:pPr>
            <a:r>
              <a:rPr lang="en-US" sz="2400" dirty="0"/>
              <a:t>Transformation;</a:t>
            </a:r>
          </a:p>
          <a:p>
            <a:pPr marL="0" indent="0">
              <a:buNone/>
            </a:pPr>
            <a:r>
              <a:rPr lang="en-US" sz="2400" dirty="0"/>
              <a:t>Conceptual Model </a:t>
            </a:r>
            <a:r>
              <a:rPr lang="en-US" sz="2400" dirty="0">
                <a:sym typeface="Wingdings" panose="05000000000000000000" pitchFamily="2" charset="2"/>
              </a:rPr>
              <a:t></a:t>
            </a:r>
            <a:r>
              <a:rPr lang="en-US" sz="2400" dirty="0"/>
              <a:t> Relational Model</a:t>
            </a:r>
          </a:p>
        </p:txBody>
      </p:sp>
    </p:spTree>
    <p:extLst>
      <p:ext uri="{BB962C8B-B14F-4D97-AF65-F5344CB8AC3E}">
        <p14:creationId xmlns:p14="http://schemas.microsoft.com/office/powerpoint/2010/main" val="212320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F4BF94-93B3-46CB-9FCB-C7AEE28B1029}"/>
              </a:ext>
            </a:extLst>
          </p:cNvPr>
          <p:cNvSpPr/>
          <p:nvPr/>
        </p:nvSpPr>
        <p:spPr>
          <a:xfrm>
            <a:off x="1256522" y="1111167"/>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5" name="Rectangle 4">
            <a:extLst>
              <a:ext uri="{FF2B5EF4-FFF2-40B4-BE49-F238E27FC236}">
                <a16:creationId xmlns:a16="http://schemas.microsoft.com/office/drawing/2014/main" id="{F35A0342-75CC-44BD-ABFD-A05EFCDF6E77}"/>
              </a:ext>
            </a:extLst>
          </p:cNvPr>
          <p:cNvSpPr/>
          <p:nvPr/>
        </p:nvSpPr>
        <p:spPr>
          <a:xfrm>
            <a:off x="1256522" y="3155429"/>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6" name="Rectangle 5">
            <a:extLst>
              <a:ext uri="{FF2B5EF4-FFF2-40B4-BE49-F238E27FC236}">
                <a16:creationId xmlns:a16="http://schemas.microsoft.com/office/drawing/2014/main" id="{D28ADC00-7609-4E6B-AF74-2D34ADF938FE}"/>
              </a:ext>
            </a:extLst>
          </p:cNvPr>
          <p:cNvSpPr/>
          <p:nvPr/>
        </p:nvSpPr>
        <p:spPr>
          <a:xfrm>
            <a:off x="5004744" y="5070898"/>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Sporting Goods</a:t>
            </a:r>
          </a:p>
        </p:txBody>
      </p:sp>
      <p:sp>
        <p:nvSpPr>
          <p:cNvPr id="7" name="Rectangle 6">
            <a:extLst>
              <a:ext uri="{FF2B5EF4-FFF2-40B4-BE49-F238E27FC236}">
                <a16:creationId xmlns:a16="http://schemas.microsoft.com/office/drawing/2014/main" id="{15E9E295-C4FC-4140-B97D-10931FE9593E}"/>
              </a:ext>
            </a:extLst>
          </p:cNvPr>
          <p:cNvSpPr/>
          <p:nvPr/>
        </p:nvSpPr>
        <p:spPr>
          <a:xfrm>
            <a:off x="5004744" y="3155429"/>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Clothing</a:t>
            </a:r>
          </a:p>
        </p:txBody>
      </p:sp>
      <p:sp>
        <p:nvSpPr>
          <p:cNvPr id="8" name="Rectangle 7">
            <a:extLst>
              <a:ext uri="{FF2B5EF4-FFF2-40B4-BE49-F238E27FC236}">
                <a16:creationId xmlns:a16="http://schemas.microsoft.com/office/drawing/2014/main" id="{7068D04C-E51F-4A05-B289-C79914E0848B}"/>
              </a:ext>
            </a:extLst>
          </p:cNvPr>
          <p:cNvSpPr/>
          <p:nvPr/>
        </p:nvSpPr>
        <p:spPr>
          <a:xfrm>
            <a:off x="5004744" y="1239960"/>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sp>
        <p:nvSpPr>
          <p:cNvPr id="9" name="Rectangle 8">
            <a:extLst>
              <a:ext uri="{FF2B5EF4-FFF2-40B4-BE49-F238E27FC236}">
                <a16:creationId xmlns:a16="http://schemas.microsoft.com/office/drawing/2014/main" id="{80282E51-2028-4AF5-A407-B62937098A40}"/>
              </a:ext>
            </a:extLst>
          </p:cNvPr>
          <p:cNvSpPr/>
          <p:nvPr/>
        </p:nvSpPr>
        <p:spPr>
          <a:xfrm>
            <a:off x="9426916" y="5053322"/>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Distributer</a:t>
            </a:r>
          </a:p>
        </p:txBody>
      </p:sp>
      <p:sp>
        <p:nvSpPr>
          <p:cNvPr id="10" name="Rectangle 9">
            <a:extLst>
              <a:ext uri="{FF2B5EF4-FFF2-40B4-BE49-F238E27FC236}">
                <a16:creationId xmlns:a16="http://schemas.microsoft.com/office/drawing/2014/main" id="{C0EE7BB8-C4D1-46F6-B409-5BF8C89C294F}"/>
              </a:ext>
            </a:extLst>
          </p:cNvPr>
          <p:cNvSpPr/>
          <p:nvPr/>
        </p:nvSpPr>
        <p:spPr>
          <a:xfrm>
            <a:off x="9426916" y="3146709"/>
            <a:ext cx="1424066" cy="43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Retailer</a:t>
            </a:r>
          </a:p>
        </p:txBody>
      </p:sp>
      <p:sp>
        <p:nvSpPr>
          <p:cNvPr id="11" name="Oval 10">
            <a:extLst>
              <a:ext uri="{FF2B5EF4-FFF2-40B4-BE49-F238E27FC236}">
                <a16:creationId xmlns:a16="http://schemas.microsoft.com/office/drawing/2014/main" id="{76BF8742-9E56-4E5F-A23E-90F104CAB561}"/>
              </a:ext>
            </a:extLst>
          </p:cNvPr>
          <p:cNvSpPr/>
          <p:nvPr/>
        </p:nvSpPr>
        <p:spPr>
          <a:xfrm>
            <a:off x="122640" y="171590"/>
            <a:ext cx="1062836" cy="521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Cust#</a:t>
            </a:r>
          </a:p>
        </p:txBody>
      </p:sp>
      <p:sp>
        <p:nvSpPr>
          <p:cNvPr id="12" name="Oval 11">
            <a:extLst>
              <a:ext uri="{FF2B5EF4-FFF2-40B4-BE49-F238E27FC236}">
                <a16:creationId xmlns:a16="http://schemas.microsoft.com/office/drawing/2014/main" id="{98E2B638-BC0F-47B4-BD7B-8E4E82AE9591}"/>
              </a:ext>
            </a:extLst>
          </p:cNvPr>
          <p:cNvSpPr/>
          <p:nvPr/>
        </p:nvSpPr>
        <p:spPr>
          <a:xfrm>
            <a:off x="1321605" y="171590"/>
            <a:ext cx="1062836" cy="521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13" name="Oval 12">
            <a:extLst>
              <a:ext uri="{FF2B5EF4-FFF2-40B4-BE49-F238E27FC236}">
                <a16:creationId xmlns:a16="http://schemas.microsoft.com/office/drawing/2014/main" id="{7D53AE27-4C08-48FE-B3C3-82D1489D65F0}"/>
              </a:ext>
            </a:extLst>
          </p:cNvPr>
          <p:cNvSpPr/>
          <p:nvPr/>
        </p:nvSpPr>
        <p:spPr>
          <a:xfrm>
            <a:off x="2539486" y="108260"/>
            <a:ext cx="1062836" cy="521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email</a:t>
            </a:r>
          </a:p>
        </p:txBody>
      </p:sp>
      <p:sp>
        <p:nvSpPr>
          <p:cNvPr id="14" name="Diamond 13">
            <a:extLst>
              <a:ext uri="{FF2B5EF4-FFF2-40B4-BE49-F238E27FC236}">
                <a16:creationId xmlns:a16="http://schemas.microsoft.com/office/drawing/2014/main" id="{B6923DC1-F6AA-44EB-ABCB-FEB535DDAC16}"/>
              </a:ext>
            </a:extLst>
          </p:cNvPr>
          <p:cNvSpPr/>
          <p:nvPr/>
        </p:nvSpPr>
        <p:spPr>
          <a:xfrm>
            <a:off x="1426779" y="2081056"/>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a:t>
            </a:r>
          </a:p>
        </p:txBody>
      </p:sp>
      <p:sp>
        <p:nvSpPr>
          <p:cNvPr id="15" name="Oval 14">
            <a:extLst>
              <a:ext uri="{FF2B5EF4-FFF2-40B4-BE49-F238E27FC236}">
                <a16:creationId xmlns:a16="http://schemas.microsoft.com/office/drawing/2014/main" id="{43F5D621-B392-4BE7-A925-39BF76EF0A7D}"/>
              </a:ext>
            </a:extLst>
          </p:cNvPr>
          <p:cNvSpPr/>
          <p:nvPr/>
        </p:nvSpPr>
        <p:spPr>
          <a:xfrm>
            <a:off x="122640" y="3837224"/>
            <a:ext cx="1062836"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err="1"/>
              <a:t>Licence</a:t>
            </a:r>
            <a:r>
              <a:rPr lang="en-US" sz="1200" u="sng" dirty="0"/>
              <a:t>#</a:t>
            </a:r>
          </a:p>
        </p:txBody>
      </p:sp>
      <p:sp>
        <p:nvSpPr>
          <p:cNvPr id="16" name="Oval 15">
            <a:extLst>
              <a:ext uri="{FF2B5EF4-FFF2-40B4-BE49-F238E27FC236}">
                <a16:creationId xmlns:a16="http://schemas.microsoft.com/office/drawing/2014/main" id="{02E4079D-12A1-4A0A-A293-D3814E8823F1}"/>
              </a:ext>
            </a:extLst>
          </p:cNvPr>
          <p:cNvSpPr/>
          <p:nvPr/>
        </p:nvSpPr>
        <p:spPr>
          <a:xfrm>
            <a:off x="1063523" y="4248168"/>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Address</a:t>
            </a:r>
          </a:p>
        </p:txBody>
      </p:sp>
      <p:sp>
        <p:nvSpPr>
          <p:cNvPr id="18" name="Oval 17">
            <a:extLst>
              <a:ext uri="{FF2B5EF4-FFF2-40B4-BE49-F238E27FC236}">
                <a16:creationId xmlns:a16="http://schemas.microsoft.com/office/drawing/2014/main" id="{6D25DA4D-BB6D-44C6-A714-1B43F65EF03C}"/>
              </a:ext>
            </a:extLst>
          </p:cNvPr>
          <p:cNvSpPr/>
          <p:nvPr/>
        </p:nvSpPr>
        <p:spPr>
          <a:xfrm>
            <a:off x="3482947" y="5738899"/>
            <a:ext cx="1199535"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Item#</a:t>
            </a:r>
          </a:p>
        </p:txBody>
      </p:sp>
      <p:sp>
        <p:nvSpPr>
          <p:cNvPr id="19" name="Oval 18">
            <a:extLst>
              <a:ext uri="{FF2B5EF4-FFF2-40B4-BE49-F238E27FC236}">
                <a16:creationId xmlns:a16="http://schemas.microsoft.com/office/drawing/2014/main" id="{7C4A2F64-0DC7-435C-92A8-CD0F7D47C153}"/>
              </a:ext>
            </a:extLst>
          </p:cNvPr>
          <p:cNvSpPr/>
          <p:nvPr/>
        </p:nvSpPr>
        <p:spPr>
          <a:xfrm>
            <a:off x="4682482" y="6121985"/>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type</a:t>
            </a:r>
          </a:p>
        </p:txBody>
      </p:sp>
      <p:sp>
        <p:nvSpPr>
          <p:cNvPr id="20" name="Oval 19">
            <a:extLst>
              <a:ext uri="{FF2B5EF4-FFF2-40B4-BE49-F238E27FC236}">
                <a16:creationId xmlns:a16="http://schemas.microsoft.com/office/drawing/2014/main" id="{0FC69193-D8CE-492E-ADBC-8FD1926A6A1C}"/>
              </a:ext>
            </a:extLst>
          </p:cNvPr>
          <p:cNvSpPr/>
          <p:nvPr/>
        </p:nvSpPr>
        <p:spPr>
          <a:xfrm>
            <a:off x="5804719" y="6131553"/>
            <a:ext cx="1272221" cy="47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description</a:t>
            </a:r>
            <a:endParaRPr lang="en-US" sz="1000" dirty="0"/>
          </a:p>
        </p:txBody>
      </p:sp>
      <p:sp>
        <p:nvSpPr>
          <p:cNvPr id="21" name="Oval 20">
            <a:extLst>
              <a:ext uri="{FF2B5EF4-FFF2-40B4-BE49-F238E27FC236}">
                <a16:creationId xmlns:a16="http://schemas.microsoft.com/office/drawing/2014/main" id="{7435989A-72CB-4667-8888-5EF634764ABB}"/>
              </a:ext>
            </a:extLst>
          </p:cNvPr>
          <p:cNvSpPr/>
          <p:nvPr/>
        </p:nvSpPr>
        <p:spPr>
          <a:xfrm>
            <a:off x="6502351" y="5656058"/>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a:t>
            </a:r>
          </a:p>
        </p:txBody>
      </p:sp>
      <p:sp>
        <p:nvSpPr>
          <p:cNvPr id="22" name="Oval 21">
            <a:extLst>
              <a:ext uri="{FF2B5EF4-FFF2-40B4-BE49-F238E27FC236}">
                <a16:creationId xmlns:a16="http://schemas.microsoft.com/office/drawing/2014/main" id="{C82231A0-616A-4E97-AC5E-2B1F21225596}"/>
              </a:ext>
            </a:extLst>
          </p:cNvPr>
          <p:cNvSpPr/>
          <p:nvPr/>
        </p:nvSpPr>
        <p:spPr>
          <a:xfrm>
            <a:off x="8823391" y="5936911"/>
            <a:ext cx="1573163"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err="1"/>
              <a:t>DistributorID</a:t>
            </a:r>
            <a:endParaRPr lang="en-US" sz="1200" u="sng" dirty="0"/>
          </a:p>
        </p:txBody>
      </p:sp>
      <p:sp>
        <p:nvSpPr>
          <p:cNvPr id="23" name="Oval 22">
            <a:extLst>
              <a:ext uri="{FF2B5EF4-FFF2-40B4-BE49-F238E27FC236}">
                <a16:creationId xmlns:a16="http://schemas.microsoft.com/office/drawing/2014/main" id="{AEDE8083-C974-458A-BE9A-95F580138E0E}"/>
              </a:ext>
            </a:extLst>
          </p:cNvPr>
          <p:cNvSpPr/>
          <p:nvPr/>
        </p:nvSpPr>
        <p:spPr>
          <a:xfrm>
            <a:off x="10754519" y="5656058"/>
            <a:ext cx="1105174"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25" name="Oval 24">
            <a:extLst>
              <a:ext uri="{FF2B5EF4-FFF2-40B4-BE49-F238E27FC236}">
                <a16:creationId xmlns:a16="http://schemas.microsoft.com/office/drawing/2014/main" id="{A6E3EA7D-ED8C-4C7E-BC38-E229F93DB6F2}"/>
              </a:ext>
            </a:extLst>
          </p:cNvPr>
          <p:cNvSpPr/>
          <p:nvPr/>
        </p:nvSpPr>
        <p:spPr>
          <a:xfrm>
            <a:off x="3796956" y="3748748"/>
            <a:ext cx="1066329"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Item#</a:t>
            </a:r>
          </a:p>
        </p:txBody>
      </p:sp>
      <p:sp>
        <p:nvSpPr>
          <p:cNvPr id="26" name="Oval 25">
            <a:extLst>
              <a:ext uri="{FF2B5EF4-FFF2-40B4-BE49-F238E27FC236}">
                <a16:creationId xmlns:a16="http://schemas.microsoft.com/office/drawing/2014/main" id="{CC9E2864-7F56-406D-922D-CA9F0B3AC658}"/>
              </a:ext>
            </a:extLst>
          </p:cNvPr>
          <p:cNvSpPr/>
          <p:nvPr/>
        </p:nvSpPr>
        <p:spPr>
          <a:xfrm>
            <a:off x="4832215" y="3950958"/>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a:t>
            </a:r>
          </a:p>
        </p:txBody>
      </p:sp>
      <p:sp>
        <p:nvSpPr>
          <p:cNvPr id="27" name="Oval 26">
            <a:extLst>
              <a:ext uri="{FF2B5EF4-FFF2-40B4-BE49-F238E27FC236}">
                <a16:creationId xmlns:a16="http://schemas.microsoft.com/office/drawing/2014/main" id="{7E0C33B6-246B-4A01-8FD2-B6E47ABA7CDD}"/>
              </a:ext>
            </a:extLst>
          </p:cNvPr>
          <p:cNvSpPr/>
          <p:nvPr/>
        </p:nvSpPr>
        <p:spPr>
          <a:xfrm>
            <a:off x="5801168" y="3950639"/>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Color</a:t>
            </a:r>
          </a:p>
        </p:txBody>
      </p:sp>
      <p:sp>
        <p:nvSpPr>
          <p:cNvPr id="28" name="Oval 27">
            <a:extLst>
              <a:ext uri="{FF2B5EF4-FFF2-40B4-BE49-F238E27FC236}">
                <a16:creationId xmlns:a16="http://schemas.microsoft.com/office/drawing/2014/main" id="{D623C520-D0B8-4F69-AB01-7501AE4DF196}"/>
              </a:ext>
            </a:extLst>
          </p:cNvPr>
          <p:cNvSpPr/>
          <p:nvPr/>
        </p:nvSpPr>
        <p:spPr>
          <a:xfrm>
            <a:off x="6505946" y="3596887"/>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Brand</a:t>
            </a:r>
          </a:p>
        </p:txBody>
      </p:sp>
      <p:sp>
        <p:nvSpPr>
          <p:cNvPr id="30" name="Oval 29">
            <a:extLst>
              <a:ext uri="{FF2B5EF4-FFF2-40B4-BE49-F238E27FC236}">
                <a16:creationId xmlns:a16="http://schemas.microsoft.com/office/drawing/2014/main" id="{CCE2AF2F-9350-424E-965D-7F2DEC075EBF}"/>
              </a:ext>
            </a:extLst>
          </p:cNvPr>
          <p:cNvSpPr/>
          <p:nvPr/>
        </p:nvSpPr>
        <p:spPr>
          <a:xfrm>
            <a:off x="10175509" y="4101748"/>
            <a:ext cx="1158019"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31" name="Oval 30">
            <a:extLst>
              <a:ext uri="{FF2B5EF4-FFF2-40B4-BE49-F238E27FC236}">
                <a16:creationId xmlns:a16="http://schemas.microsoft.com/office/drawing/2014/main" id="{64A71F24-C1DD-44F7-829E-6B345AA216E8}"/>
              </a:ext>
            </a:extLst>
          </p:cNvPr>
          <p:cNvSpPr/>
          <p:nvPr/>
        </p:nvSpPr>
        <p:spPr>
          <a:xfrm>
            <a:off x="10942482" y="3688006"/>
            <a:ext cx="1249518"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err="1"/>
              <a:t>RetailerID</a:t>
            </a:r>
            <a:endParaRPr lang="en-US" sz="1200" u="sng" dirty="0"/>
          </a:p>
        </p:txBody>
      </p:sp>
      <p:sp>
        <p:nvSpPr>
          <p:cNvPr id="32" name="Oval 31">
            <a:extLst>
              <a:ext uri="{FF2B5EF4-FFF2-40B4-BE49-F238E27FC236}">
                <a16:creationId xmlns:a16="http://schemas.microsoft.com/office/drawing/2014/main" id="{A3C5FE43-F81C-4C9E-8411-9D06E178524E}"/>
              </a:ext>
            </a:extLst>
          </p:cNvPr>
          <p:cNvSpPr/>
          <p:nvPr/>
        </p:nvSpPr>
        <p:spPr>
          <a:xfrm>
            <a:off x="5299813" y="255761"/>
            <a:ext cx="1269364"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EMPID</a:t>
            </a:r>
          </a:p>
        </p:txBody>
      </p:sp>
      <p:sp>
        <p:nvSpPr>
          <p:cNvPr id="33" name="Oval 32">
            <a:extLst>
              <a:ext uri="{FF2B5EF4-FFF2-40B4-BE49-F238E27FC236}">
                <a16:creationId xmlns:a16="http://schemas.microsoft.com/office/drawing/2014/main" id="{30BE7F08-8CC5-426B-B2DB-0B97EBADFC8C}"/>
              </a:ext>
            </a:extLst>
          </p:cNvPr>
          <p:cNvSpPr/>
          <p:nvPr/>
        </p:nvSpPr>
        <p:spPr>
          <a:xfrm>
            <a:off x="6821566" y="563505"/>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a:t>
            </a:r>
          </a:p>
        </p:txBody>
      </p:sp>
      <p:sp>
        <p:nvSpPr>
          <p:cNvPr id="34" name="Oval 33">
            <a:extLst>
              <a:ext uri="{FF2B5EF4-FFF2-40B4-BE49-F238E27FC236}">
                <a16:creationId xmlns:a16="http://schemas.microsoft.com/office/drawing/2014/main" id="{2F22466C-F52A-4BDC-89A2-63FE76EF747B}"/>
              </a:ext>
            </a:extLst>
          </p:cNvPr>
          <p:cNvSpPr/>
          <p:nvPr/>
        </p:nvSpPr>
        <p:spPr>
          <a:xfrm>
            <a:off x="7598485" y="885115"/>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dob</a:t>
            </a:r>
          </a:p>
        </p:txBody>
      </p:sp>
      <p:sp>
        <p:nvSpPr>
          <p:cNvPr id="35" name="Diamond 34">
            <a:extLst>
              <a:ext uri="{FF2B5EF4-FFF2-40B4-BE49-F238E27FC236}">
                <a16:creationId xmlns:a16="http://schemas.microsoft.com/office/drawing/2014/main" id="{F0A67032-56E5-4F88-970B-7AACFAD85638}"/>
              </a:ext>
            </a:extLst>
          </p:cNvPr>
          <p:cNvSpPr/>
          <p:nvPr/>
        </p:nvSpPr>
        <p:spPr>
          <a:xfrm>
            <a:off x="3070904" y="4545024"/>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a:t>
            </a:r>
          </a:p>
        </p:txBody>
      </p:sp>
      <p:sp>
        <p:nvSpPr>
          <p:cNvPr id="36" name="Diamond 35">
            <a:extLst>
              <a:ext uri="{FF2B5EF4-FFF2-40B4-BE49-F238E27FC236}">
                <a16:creationId xmlns:a16="http://schemas.microsoft.com/office/drawing/2014/main" id="{B4E260C7-05EC-404F-97A7-A7E5E2F06D7C}"/>
              </a:ext>
            </a:extLst>
          </p:cNvPr>
          <p:cNvSpPr/>
          <p:nvPr/>
        </p:nvSpPr>
        <p:spPr>
          <a:xfrm>
            <a:off x="7476702" y="3093401"/>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Sold by</a:t>
            </a:r>
          </a:p>
        </p:txBody>
      </p:sp>
      <p:sp>
        <p:nvSpPr>
          <p:cNvPr id="37" name="Diamond 36">
            <a:extLst>
              <a:ext uri="{FF2B5EF4-FFF2-40B4-BE49-F238E27FC236}">
                <a16:creationId xmlns:a16="http://schemas.microsoft.com/office/drawing/2014/main" id="{57ECD542-DB61-405F-9512-3F836F4815D7}"/>
              </a:ext>
            </a:extLst>
          </p:cNvPr>
          <p:cNvSpPr/>
          <p:nvPr/>
        </p:nvSpPr>
        <p:spPr>
          <a:xfrm>
            <a:off x="7456132" y="5001080"/>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Sold by</a:t>
            </a:r>
          </a:p>
        </p:txBody>
      </p:sp>
      <p:sp>
        <p:nvSpPr>
          <p:cNvPr id="38" name="Diamond 37">
            <a:extLst>
              <a:ext uri="{FF2B5EF4-FFF2-40B4-BE49-F238E27FC236}">
                <a16:creationId xmlns:a16="http://schemas.microsoft.com/office/drawing/2014/main" id="{7AFFB7D4-6918-4734-A97F-DF541DF86661}"/>
              </a:ext>
            </a:extLst>
          </p:cNvPr>
          <p:cNvSpPr/>
          <p:nvPr/>
        </p:nvSpPr>
        <p:spPr>
          <a:xfrm>
            <a:off x="3374941" y="3099569"/>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a:t>
            </a:r>
          </a:p>
        </p:txBody>
      </p:sp>
      <p:cxnSp>
        <p:nvCxnSpPr>
          <p:cNvPr id="40" name="Straight Connector 39">
            <a:extLst>
              <a:ext uri="{FF2B5EF4-FFF2-40B4-BE49-F238E27FC236}">
                <a16:creationId xmlns:a16="http://schemas.microsoft.com/office/drawing/2014/main" id="{AFAEA4A3-B432-4BF6-A0DE-73A0C698895F}"/>
              </a:ext>
            </a:extLst>
          </p:cNvPr>
          <p:cNvCxnSpPr>
            <a:cxnSpLocks/>
            <a:endCxn id="11" idx="5"/>
          </p:cNvCxnSpPr>
          <p:nvPr/>
        </p:nvCxnSpPr>
        <p:spPr>
          <a:xfrm flipH="1" flipV="1">
            <a:off x="1029827" y="616545"/>
            <a:ext cx="968208" cy="608908"/>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C4631F45-D6F2-4C6E-9379-13AB6CB02240}"/>
              </a:ext>
            </a:extLst>
          </p:cNvPr>
          <p:cNvCxnSpPr>
            <a:cxnSpLocks/>
          </p:cNvCxnSpPr>
          <p:nvPr/>
        </p:nvCxnSpPr>
        <p:spPr>
          <a:xfrm flipV="1">
            <a:off x="1905610" y="563505"/>
            <a:ext cx="0" cy="702796"/>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CA243102-58DE-49C1-8BB2-76A9F3EAA437}"/>
              </a:ext>
            </a:extLst>
          </p:cNvPr>
          <p:cNvCxnSpPr>
            <a:cxnSpLocks/>
          </p:cNvCxnSpPr>
          <p:nvPr/>
        </p:nvCxnSpPr>
        <p:spPr>
          <a:xfrm flipH="1">
            <a:off x="1834564" y="624316"/>
            <a:ext cx="978836" cy="5631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1A0A8759-073B-4485-ADB6-41E95014511B}"/>
              </a:ext>
            </a:extLst>
          </p:cNvPr>
          <p:cNvCxnSpPr>
            <a:cxnSpLocks/>
          </p:cNvCxnSpPr>
          <p:nvPr/>
        </p:nvCxnSpPr>
        <p:spPr>
          <a:xfrm flipV="1">
            <a:off x="1905610" y="1457317"/>
            <a:ext cx="0" cy="702796"/>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A0CDFADD-9CCE-41C5-86CE-FE93CB38C29D}"/>
              </a:ext>
            </a:extLst>
          </p:cNvPr>
          <p:cNvCxnSpPr>
            <a:cxnSpLocks/>
          </p:cNvCxnSpPr>
          <p:nvPr/>
        </p:nvCxnSpPr>
        <p:spPr>
          <a:xfrm flipV="1">
            <a:off x="1905610" y="2534195"/>
            <a:ext cx="0" cy="702796"/>
          </a:xfrm>
          <a:prstGeom prst="line">
            <a:avLst/>
          </a:prstGeom>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85041AF5-3CA5-47E4-82B7-A329C64D22D0}"/>
              </a:ext>
            </a:extLst>
          </p:cNvPr>
          <p:cNvCxnSpPr>
            <a:cxnSpLocks/>
            <a:stCxn id="16" idx="0"/>
          </p:cNvCxnSpPr>
          <p:nvPr/>
        </p:nvCxnSpPr>
        <p:spPr>
          <a:xfrm flipV="1">
            <a:off x="1489723" y="3581423"/>
            <a:ext cx="362185" cy="666745"/>
          </a:xfrm>
          <a:prstGeom prst="line">
            <a:avLst/>
          </a:prstGeom>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DC7C3AB3-C8A3-4076-AF67-7789602B8CD9}"/>
              </a:ext>
            </a:extLst>
          </p:cNvPr>
          <p:cNvCxnSpPr>
            <a:cxnSpLocks/>
          </p:cNvCxnSpPr>
          <p:nvPr/>
        </p:nvCxnSpPr>
        <p:spPr>
          <a:xfrm flipV="1">
            <a:off x="1047270" y="3468855"/>
            <a:ext cx="1098373" cy="432031"/>
          </a:xfrm>
          <a:prstGeom prst="line">
            <a:avLst/>
          </a:prstGeom>
        </p:spPr>
        <p:style>
          <a:lnRef idx="3">
            <a:schemeClr val="accent1"/>
          </a:lnRef>
          <a:fillRef idx="0">
            <a:schemeClr val="accent1"/>
          </a:fillRef>
          <a:effectRef idx="2">
            <a:schemeClr val="accent1"/>
          </a:effectRef>
          <a:fontRef idx="minor">
            <a:schemeClr val="tx1"/>
          </a:fontRef>
        </p:style>
      </p:cxnSp>
      <p:sp>
        <p:nvSpPr>
          <p:cNvPr id="58" name="TextBox 57">
            <a:extLst>
              <a:ext uri="{FF2B5EF4-FFF2-40B4-BE49-F238E27FC236}">
                <a16:creationId xmlns:a16="http://schemas.microsoft.com/office/drawing/2014/main" id="{E9DE0D58-60FE-4E1C-BB10-59A39DAC4B02}"/>
              </a:ext>
            </a:extLst>
          </p:cNvPr>
          <p:cNvSpPr txBox="1"/>
          <p:nvPr/>
        </p:nvSpPr>
        <p:spPr>
          <a:xfrm>
            <a:off x="1399326" y="1547420"/>
            <a:ext cx="672501" cy="307777"/>
          </a:xfrm>
          <a:prstGeom prst="rect">
            <a:avLst/>
          </a:prstGeom>
          <a:noFill/>
        </p:spPr>
        <p:txBody>
          <a:bodyPr wrap="square" rtlCol="0">
            <a:spAutoFit/>
          </a:bodyPr>
          <a:lstStyle/>
          <a:p>
            <a:r>
              <a:rPr lang="en-US" sz="1400" dirty="0"/>
              <a:t>(1,1)</a:t>
            </a:r>
          </a:p>
        </p:txBody>
      </p:sp>
      <p:sp>
        <p:nvSpPr>
          <p:cNvPr id="59" name="TextBox 58">
            <a:extLst>
              <a:ext uri="{FF2B5EF4-FFF2-40B4-BE49-F238E27FC236}">
                <a16:creationId xmlns:a16="http://schemas.microsoft.com/office/drawing/2014/main" id="{C4B64ABE-A8B9-4764-A756-55423C1A76D3}"/>
              </a:ext>
            </a:extLst>
          </p:cNvPr>
          <p:cNvSpPr txBox="1"/>
          <p:nvPr/>
        </p:nvSpPr>
        <p:spPr>
          <a:xfrm>
            <a:off x="1336157" y="2835357"/>
            <a:ext cx="968207" cy="307777"/>
          </a:xfrm>
          <a:prstGeom prst="rect">
            <a:avLst/>
          </a:prstGeom>
          <a:noFill/>
        </p:spPr>
        <p:txBody>
          <a:bodyPr wrap="square" rtlCol="0">
            <a:spAutoFit/>
          </a:bodyPr>
          <a:lstStyle/>
          <a:p>
            <a:r>
              <a:rPr lang="en-US" sz="1400" dirty="0"/>
              <a:t>(1,N)</a:t>
            </a:r>
          </a:p>
        </p:txBody>
      </p:sp>
      <p:cxnSp>
        <p:nvCxnSpPr>
          <p:cNvPr id="61" name="Straight Connector 60">
            <a:extLst>
              <a:ext uri="{FF2B5EF4-FFF2-40B4-BE49-F238E27FC236}">
                <a16:creationId xmlns:a16="http://schemas.microsoft.com/office/drawing/2014/main" id="{A954A125-2751-46B9-83D3-8B37C028B08F}"/>
              </a:ext>
            </a:extLst>
          </p:cNvPr>
          <p:cNvCxnSpPr>
            <a:cxnSpLocks/>
          </p:cNvCxnSpPr>
          <p:nvPr/>
        </p:nvCxnSpPr>
        <p:spPr>
          <a:xfrm flipH="1" flipV="1">
            <a:off x="1740785" y="3468856"/>
            <a:ext cx="1634156" cy="1237796"/>
          </a:xfrm>
          <a:prstGeom prst="line">
            <a:avLst/>
          </a:prstGeom>
        </p:spPr>
        <p:style>
          <a:lnRef idx="3">
            <a:schemeClr val="accent1"/>
          </a:lnRef>
          <a:fillRef idx="0">
            <a:schemeClr val="accent1"/>
          </a:fillRef>
          <a:effectRef idx="2">
            <a:schemeClr val="accent1"/>
          </a:effectRef>
          <a:fontRef idx="minor">
            <a:schemeClr val="tx1"/>
          </a:fontRef>
        </p:style>
      </p:cxnSp>
      <p:cxnSp>
        <p:nvCxnSpPr>
          <p:cNvPr id="65" name="Straight Connector 64">
            <a:extLst>
              <a:ext uri="{FF2B5EF4-FFF2-40B4-BE49-F238E27FC236}">
                <a16:creationId xmlns:a16="http://schemas.microsoft.com/office/drawing/2014/main" id="{DD7465A8-8643-43E7-807C-1EA1DCC4E403}"/>
              </a:ext>
            </a:extLst>
          </p:cNvPr>
          <p:cNvCxnSpPr>
            <a:cxnSpLocks/>
          </p:cNvCxnSpPr>
          <p:nvPr/>
        </p:nvCxnSpPr>
        <p:spPr>
          <a:xfrm flipH="1" flipV="1">
            <a:off x="3830082" y="4932522"/>
            <a:ext cx="1278598" cy="373998"/>
          </a:xfrm>
          <a:prstGeom prst="line">
            <a:avLst/>
          </a:prstGeom>
        </p:spPr>
        <p:style>
          <a:lnRef idx="3">
            <a:schemeClr val="accent1"/>
          </a:lnRef>
          <a:fillRef idx="0">
            <a:schemeClr val="accent1"/>
          </a:fillRef>
          <a:effectRef idx="2">
            <a:schemeClr val="accent1"/>
          </a:effectRef>
          <a:fontRef idx="minor">
            <a:schemeClr val="tx1"/>
          </a:fontRef>
        </p:style>
      </p:cxnSp>
      <p:sp>
        <p:nvSpPr>
          <p:cNvPr id="69" name="TextBox 68">
            <a:extLst>
              <a:ext uri="{FF2B5EF4-FFF2-40B4-BE49-F238E27FC236}">
                <a16:creationId xmlns:a16="http://schemas.microsoft.com/office/drawing/2014/main" id="{011DB73E-A368-475B-A811-AD93713E969F}"/>
              </a:ext>
            </a:extLst>
          </p:cNvPr>
          <p:cNvSpPr txBox="1"/>
          <p:nvPr/>
        </p:nvSpPr>
        <p:spPr>
          <a:xfrm>
            <a:off x="2056543" y="3539607"/>
            <a:ext cx="756857" cy="307777"/>
          </a:xfrm>
          <a:prstGeom prst="rect">
            <a:avLst/>
          </a:prstGeom>
          <a:noFill/>
        </p:spPr>
        <p:txBody>
          <a:bodyPr wrap="square" rtlCol="0">
            <a:spAutoFit/>
          </a:bodyPr>
          <a:lstStyle/>
          <a:p>
            <a:r>
              <a:rPr lang="en-US" sz="1400" dirty="0"/>
              <a:t>(1,N)</a:t>
            </a:r>
          </a:p>
        </p:txBody>
      </p:sp>
      <p:cxnSp>
        <p:nvCxnSpPr>
          <p:cNvPr id="70" name="Straight Connector 69">
            <a:extLst>
              <a:ext uri="{FF2B5EF4-FFF2-40B4-BE49-F238E27FC236}">
                <a16:creationId xmlns:a16="http://schemas.microsoft.com/office/drawing/2014/main" id="{3B564AE2-9E57-4B6C-8ACE-A606F2B91FAD}"/>
              </a:ext>
            </a:extLst>
          </p:cNvPr>
          <p:cNvCxnSpPr>
            <a:cxnSpLocks/>
            <a:stCxn id="18" idx="7"/>
            <a:endCxn id="6" idx="2"/>
          </p:cNvCxnSpPr>
          <p:nvPr/>
        </p:nvCxnSpPr>
        <p:spPr>
          <a:xfrm flipV="1">
            <a:off x="4506814" y="5505612"/>
            <a:ext cx="1209963" cy="296949"/>
          </a:xfrm>
          <a:prstGeom prst="line">
            <a:avLst/>
          </a:prstGeom>
        </p:spPr>
        <p:style>
          <a:lnRef idx="3">
            <a:schemeClr val="accent1"/>
          </a:lnRef>
          <a:fillRef idx="0">
            <a:schemeClr val="accent1"/>
          </a:fillRef>
          <a:effectRef idx="2">
            <a:schemeClr val="accent1"/>
          </a:effectRef>
          <a:fontRef idx="minor">
            <a:schemeClr val="tx1"/>
          </a:fontRef>
        </p:style>
      </p:cxnSp>
      <p:cxnSp>
        <p:nvCxnSpPr>
          <p:cNvPr id="73" name="Straight Connector 72">
            <a:extLst>
              <a:ext uri="{FF2B5EF4-FFF2-40B4-BE49-F238E27FC236}">
                <a16:creationId xmlns:a16="http://schemas.microsoft.com/office/drawing/2014/main" id="{3D885549-8A65-489A-B4CE-7ED73918CDCA}"/>
              </a:ext>
            </a:extLst>
          </p:cNvPr>
          <p:cNvCxnSpPr>
            <a:cxnSpLocks/>
            <a:endCxn id="6" idx="2"/>
          </p:cNvCxnSpPr>
          <p:nvPr/>
        </p:nvCxnSpPr>
        <p:spPr>
          <a:xfrm flipV="1">
            <a:off x="5137214" y="5505612"/>
            <a:ext cx="579563" cy="685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a:extLst>
              <a:ext uri="{FF2B5EF4-FFF2-40B4-BE49-F238E27FC236}">
                <a16:creationId xmlns:a16="http://schemas.microsoft.com/office/drawing/2014/main" id="{EAEFA302-B840-42A8-9091-38BFD8752B02}"/>
              </a:ext>
            </a:extLst>
          </p:cNvPr>
          <p:cNvCxnSpPr>
            <a:cxnSpLocks/>
            <a:endCxn id="6" idx="2"/>
          </p:cNvCxnSpPr>
          <p:nvPr/>
        </p:nvCxnSpPr>
        <p:spPr>
          <a:xfrm flipH="1" flipV="1">
            <a:off x="5716777" y="5505612"/>
            <a:ext cx="550616" cy="775902"/>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a:extLst>
              <a:ext uri="{FF2B5EF4-FFF2-40B4-BE49-F238E27FC236}">
                <a16:creationId xmlns:a16="http://schemas.microsoft.com/office/drawing/2014/main" id="{60F092A6-76ED-4C5D-A3CA-6054AAD0ADD7}"/>
              </a:ext>
            </a:extLst>
          </p:cNvPr>
          <p:cNvCxnSpPr>
            <a:cxnSpLocks/>
            <a:endCxn id="6" idx="2"/>
          </p:cNvCxnSpPr>
          <p:nvPr/>
        </p:nvCxnSpPr>
        <p:spPr>
          <a:xfrm flipH="1" flipV="1">
            <a:off x="5716777" y="5505612"/>
            <a:ext cx="936792" cy="450644"/>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Straight Connector 78">
            <a:extLst>
              <a:ext uri="{FF2B5EF4-FFF2-40B4-BE49-F238E27FC236}">
                <a16:creationId xmlns:a16="http://schemas.microsoft.com/office/drawing/2014/main" id="{9C49B1E1-1648-42CD-B8F2-D1A2B1BEC5DC}"/>
              </a:ext>
            </a:extLst>
          </p:cNvPr>
          <p:cNvCxnSpPr>
            <a:cxnSpLocks/>
            <a:stCxn id="37" idx="1"/>
          </p:cNvCxnSpPr>
          <p:nvPr/>
        </p:nvCxnSpPr>
        <p:spPr>
          <a:xfrm flipH="1" flipV="1">
            <a:off x="6437948" y="5259899"/>
            <a:ext cx="1018184" cy="10780"/>
          </a:xfrm>
          <a:prstGeom prst="line">
            <a:avLst/>
          </a:prstGeom>
        </p:spPr>
        <p:style>
          <a:lnRef idx="3">
            <a:schemeClr val="accent1"/>
          </a:lnRef>
          <a:fillRef idx="0">
            <a:schemeClr val="accent1"/>
          </a:fillRef>
          <a:effectRef idx="2">
            <a:schemeClr val="accent1"/>
          </a:effectRef>
          <a:fontRef idx="minor">
            <a:schemeClr val="tx1"/>
          </a:fontRef>
        </p:style>
      </p:cxnSp>
      <p:cxnSp>
        <p:nvCxnSpPr>
          <p:cNvPr id="81" name="Straight Connector 80">
            <a:extLst>
              <a:ext uri="{FF2B5EF4-FFF2-40B4-BE49-F238E27FC236}">
                <a16:creationId xmlns:a16="http://schemas.microsoft.com/office/drawing/2014/main" id="{7B46A104-E266-4E3F-944E-D41D8AA31D65}"/>
              </a:ext>
            </a:extLst>
          </p:cNvPr>
          <p:cNvCxnSpPr>
            <a:cxnSpLocks/>
          </p:cNvCxnSpPr>
          <p:nvPr/>
        </p:nvCxnSpPr>
        <p:spPr>
          <a:xfrm flipH="1" flipV="1">
            <a:off x="8434364" y="5277475"/>
            <a:ext cx="1018184" cy="10780"/>
          </a:xfrm>
          <a:prstGeom prst="line">
            <a:avLst/>
          </a:prstGeom>
        </p:spPr>
        <p:style>
          <a:lnRef idx="3">
            <a:schemeClr val="accent1"/>
          </a:lnRef>
          <a:fillRef idx="0">
            <a:schemeClr val="accent1"/>
          </a:fillRef>
          <a:effectRef idx="2">
            <a:schemeClr val="accent1"/>
          </a:effectRef>
          <a:fontRef idx="minor">
            <a:schemeClr val="tx1"/>
          </a:fontRef>
        </p:style>
      </p:cxnSp>
      <p:cxnSp>
        <p:nvCxnSpPr>
          <p:cNvPr id="84" name="Straight Connector 83">
            <a:extLst>
              <a:ext uri="{FF2B5EF4-FFF2-40B4-BE49-F238E27FC236}">
                <a16:creationId xmlns:a16="http://schemas.microsoft.com/office/drawing/2014/main" id="{1D128651-68A0-4836-B71D-E6ADF2D364C5}"/>
              </a:ext>
            </a:extLst>
          </p:cNvPr>
          <p:cNvCxnSpPr>
            <a:cxnSpLocks/>
          </p:cNvCxnSpPr>
          <p:nvPr/>
        </p:nvCxnSpPr>
        <p:spPr>
          <a:xfrm flipH="1" flipV="1">
            <a:off x="9985846" y="5467064"/>
            <a:ext cx="821416" cy="291038"/>
          </a:xfrm>
          <a:prstGeom prst="line">
            <a:avLst/>
          </a:prstGeom>
        </p:spPr>
        <p:style>
          <a:lnRef idx="3">
            <a:schemeClr val="accent1"/>
          </a:lnRef>
          <a:fillRef idx="0">
            <a:schemeClr val="accent1"/>
          </a:fillRef>
          <a:effectRef idx="2">
            <a:schemeClr val="accent1"/>
          </a:effectRef>
          <a:fontRef idx="minor">
            <a:schemeClr val="tx1"/>
          </a:fontRef>
        </p:style>
      </p:cxnSp>
      <p:cxnSp>
        <p:nvCxnSpPr>
          <p:cNvPr id="86" name="Straight Connector 85">
            <a:extLst>
              <a:ext uri="{FF2B5EF4-FFF2-40B4-BE49-F238E27FC236}">
                <a16:creationId xmlns:a16="http://schemas.microsoft.com/office/drawing/2014/main" id="{2D986541-7578-4BF1-AAD2-FE3F81D3CF03}"/>
              </a:ext>
            </a:extLst>
          </p:cNvPr>
          <p:cNvCxnSpPr>
            <a:cxnSpLocks/>
          </p:cNvCxnSpPr>
          <p:nvPr/>
        </p:nvCxnSpPr>
        <p:spPr>
          <a:xfrm flipV="1">
            <a:off x="9588581" y="5502179"/>
            <a:ext cx="293853" cy="428975"/>
          </a:xfrm>
          <a:prstGeom prst="line">
            <a:avLst/>
          </a:prstGeom>
        </p:spPr>
        <p:style>
          <a:lnRef idx="3">
            <a:schemeClr val="accent1"/>
          </a:lnRef>
          <a:fillRef idx="0">
            <a:schemeClr val="accent1"/>
          </a:fillRef>
          <a:effectRef idx="2">
            <a:schemeClr val="accent1"/>
          </a:effectRef>
          <a:fontRef idx="minor">
            <a:schemeClr val="tx1"/>
          </a:fontRef>
        </p:style>
      </p:cxnSp>
      <p:cxnSp>
        <p:nvCxnSpPr>
          <p:cNvPr id="90" name="Straight Connector 89">
            <a:extLst>
              <a:ext uri="{FF2B5EF4-FFF2-40B4-BE49-F238E27FC236}">
                <a16:creationId xmlns:a16="http://schemas.microsoft.com/office/drawing/2014/main" id="{6BAD9328-4588-412C-BC6B-75D679652E07}"/>
              </a:ext>
            </a:extLst>
          </p:cNvPr>
          <p:cNvCxnSpPr>
            <a:cxnSpLocks/>
          </p:cNvCxnSpPr>
          <p:nvPr/>
        </p:nvCxnSpPr>
        <p:spPr>
          <a:xfrm flipH="1" flipV="1">
            <a:off x="10235105" y="3582501"/>
            <a:ext cx="821416" cy="291038"/>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Straight Connector 90">
            <a:extLst>
              <a:ext uri="{FF2B5EF4-FFF2-40B4-BE49-F238E27FC236}">
                <a16:creationId xmlns:a16="http://schemas.microsoft.com/office/drawing/2014/main" id="{8C1D95A5-95C3-43F1-BF4D-3D3874F2A8F7}"/>
              </a:ext>
            </a:extLst>
          </p:cNvPr>
          <p:cNvCxnSpPr>
            <a:cxnSpLocks/>
            <a:stCxn id="30" idx="0"/>
          </p:cNvCxnSpPr>
          <p:nvPr/>
        </p:nvCxnSpPr>
        <p:spPr>
          <a:xfrm flipH="1" flipV="1">
            <a:off x="10067336" y="3429000"/>
            <a:ext cx="687183" cy="672748"/>
          </a:xfrm>
          <a:prstGeom prst="line">
            <a:avLst/>
          </a:prstGeom>
        </p:spPr>
        <p:style>
          <a:lnRef idx="3">
            <a:schemeClr val="accent1"/>
          </a:lnRef>
          <a:fillRef idx="0">
            <a:schemeClr val="accent1"/>
          </a:fillRef>
          <a:effectRef idx="2">
            <a:schemeClr val="accent1"/>
          </a:effectRef>
          <a:fontRef idx="minor">
            <a:schemeClr val="tx1"/>
          </a:fontRef>
        </p:style>
      </p:cxnSp>
      <p:sp>
        <p:nvSpPr>
          <p:cNvPr id="94" name="TextBox 93">
            <a:extLst>
              <a:ext uri="{FF2B5EF4-FFF2-40B4-BE49-F238E27FC236}">
                <a16:creationId xmlns:a16="http://schemas.microsoft.com/office/drawing/2014/main" id="{40991271-9847-4A27-81E1-A1A1D651336A}"/>
              </a:ext>
            </a:extLst>
          </p:cNvPr>
          <p:cNvSpPr txBox="1"/>
          <p:nvPr/>
        </p:nvSpPr>
        <p:spPr>
          <a:xfrm>
            <a:off x="2774859" y="3069712"/>
            <a:ext cx="670288" cy="338554"/>
          </a:xfrm>
          <a:prstGeom prst="rect">
            <a:avLst/>
          </a:prstGeom>
          <a:noFill/>
        </p:spPr>
        <p:txBody>
          <a:bodyPr wrap="square" rtlCol="0">
            <a:spAutoFit/>
          </a:bodyPr>
          <a:lstStyle/>
          <a:p>
            <a:r>
              <a:rPr lang="en-US" sz="1600" dirty="0"/>
              <a:t>(1,N)</a:t>
            </a:r>
          </a:p>
        </p:txBody>
      </p:sp>
      <p:cxnSp>
        <p:nvCxnSpPr>
          <p:cNvPr id="95" name="Straight Connector 94">
            <a:extLst>
              <a:ext uri="{FF2B5EF4-FFF2-40B4-BE49-F238E27FC236}">
                <a16:creationId xmlns:a16="http://schemas.microsoft.com/office/drawing/2014/main" id="{214EF1DF-49AE-4C21-8895-A9C2AD9F5CF8}"/>
              </a:ext>
            </a:extLst>
          </p:cNvPr>
          <p:cNvCxnSpPr>
            <a:cxnSpLocks/>
          </p:cNvCxnSpPr>
          <p:nvPr/>
        </p:nvCxnSpPr>
        <p:spPr>
          <a:xfrm flipH="1" flipV="1">
            <a:off x="8439868" y="3352219"/>
            <a:ext cx="1018184" cy="10780"/>
          </a:xfrm>
          <a:prstGeom prst="line">
            <a:avLst/>
          </a:prstGeom>
        </p:spPr>
        <p:style>
          <a:lnRef idx="3">
            <a:schemeClr val="accent1"/>
          </a:lnRef>
          <a:fillRef idx="0">
            <a:schemeClr val="accent1"/>
          </a:fillRef>
          <a:effectRef idx="2">
            <a:schemeClr val="accent1"/>
          </a:effectRef>
          <a:fontRef idx="minor">
            <a:schemeClr val="tx1"/>
          </a:fontRef>
        </p:style>
      </p:cxnSp>
      <p:cxnSp>
        <p:nvCxnSpPr>
          <p:cNvPr id="96" name="Straight Connector 95">
            <a:extLst>
              <a:ext uri="{FF2B5EF4-FFF2-40B4-BE49-F238E27FC236}">
                <a16:creationId xmlns:a16="http://schemas.microsoft.com/office/drawing/2014/main" id="{747A2DF3-7398-4F25-9A14-318AEC12482C}"/>
              </a:ext>
            </a:extLst>
          </p:cNvPr>
          <p:cNvCxnSpPr>
            <a:cxnSpLocks/>
          </p:cNvCxnSpPr>
          <p:nvPr/>
        </p:nvCxnSpPr>
        <p:spPr>
          <a:xfrm flipH="1">
            <a:off x="6428810" y="3370628"/>
            <a:ext cx="1049930" cy="7548"/>
          </a:xfrm>
          <a:prstGeom prst="line">
            <a:avLst/>
          </a:prstGeom>
        </p:spPr>
        <p:style>
          <a:lnRef idx="3">
            <a:schemeClr val="accent1"/>
          </a:lnRef>
          <a:fillRef idx="0">
            <a:schemeClr val="accent1"/>
          </a:fillRef>
          <a:effectRef idx="2">
            <a:schemeClr val="accent1"/>
          </a:effectRef>
          <a:fontRef idx="minor">
            <a:schemeClr val="tx1"/>
          </a:fontRef>
        </p:style>
      </p:cxnSp>
      <p:cxnSp>
        <p:nvCxnSpPr>
          <p:cNvPr id="99" name="Straight Connector 98">
            <a:extLst>
              <a:ext uri="{FF2B5EF4-FFF2-40B4-BE49-F238E27FC236}">
                <a16:creationId xmlns:a16="http://schemas.microsoft.com/office/drawing/2014/main" id="{CEE35600-01C0-46A0-9F6F-6548520A0E2D}"/>
              </a:ext>
            </a:extLst>
          </p:cNvPr>
          <p:cNvCxnSpPr>
            <a:cxnSpLocks/>
            <a:endCxn id="7" idx="2"/>
          </p:cNvCxnSpPr>
          <p:nvPr/>
        </p:nvCxnSpPr>
        <p:spPr>
          <a:xfrm flipH="1" flipV="1">
            <a:off x="5716777" y="3590143"/>
            <a:ext cx="378188" cy="360496"/>
          </a:xfrm>
          <a:prstGeom prst="line">
            <a:avLst/>
          </a:prstGeom>
        </p:spPr>
        <p:style>
          <a:lnRef idx="3">
            <a:schemeClr val="accent1"/>
          </a:lnRef>
          <a:fillRef idx="0">
            <a:schemeClr val="accent1"/>
          </a:fillRef>
          <a:effectRef idx="2">
            <a:schemeClr val="accent1"/>
          </a:effectRef>
          <a:fontRef idx="minor">
            <a:schemeClr val="tx1"/>
          </a:fontRef>
        </p:style>
      </p:cxnSp>
      <p:cxnSp>
        <p:nvCxnSpPr>
          <p:cNvPr id="101" name="Straight Connector 100">
            <a:extLst>
              <a:ext uri="{FF2B5EF4-FFF2-40B4-BE49-F238E27FC236}">
                <a16:creationId xmlns:a16="http://schemas.microsoft.com/office/drawing/2014/main" id="{38879C08-A48F-43AF-B40E-B94F95F91776}"/>
              </a:ext>
            </a:extLst>
          </p:cNvPr>
          <p:cNvCxnSpPr>
            <a:cxnSpLocks/>
          </p:cNvCxnSpPr>
          <p:nvPr/>
        </p:nvCxnSpPr>
        <p:spPr>
          <a:xfrm flipV="1">
            <a:off x="5437415" y="3605933"/>
            <a:ext cx="245397" cy="417569"/>
          </a:xfrm>
          <a:prstGeom prst="line">
            <a:avLst/>
          </a:prstGeom>
        </p:spPr>
        <p:style>
          <a:lnRef idx="3">
            <a:schemeClr val="accent1"/>
          </a:lnRef>
          <a:fillRef idx="0">
            <a:schemeClr val="accent1"/>
          </a:fillRef>
          <a:effectRef idx="2">
            <a:schemeClr val="accent1"/>
          </a:effectRef>
          <a:fontRef idx="minor">
            <a:schemeClr val="tx1"/>
          </a:fontRef>
        </p:style>
      </p:cxnSp>
      <p:cxnSp>
        <p:nvCxnSpPr>
          <p:cNvPr id="105" name="Straight Connector 104">
            <a:extLst>
              <a:ext uri="{FF2B5EF4-FFF2-40B4-BE49-F238E27FC236}">
                <a16:creationId xmlns:a16="http://schemas.microsoft.com/office/drawing/2014/main" id="{BF0810B1-C5D7-4686-B2BE-C21A141D79C7}"/>
              </a:ext>
            </a:extLst>
          </p:cNvPr>
          <p:cNvCxnSpPr>
            <a:cxnSpLocks/>
            <a:stCxn id="28" idx="2"/>
          </p:cNvCxnSpPr>
          <p:nvPr/>
        </p:nvCxnSpPr>
        <p:spPr>
          <a:xfrm flipH="1" flipV="1">
            <a:off x="5759984" y="3614684"/>
            <a:ext cx="745962" cy="1995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9" name="Straight Connector 108">
            <a:extLst>
              <a:ext uri="{FF2B5EF4-FFF2-40B4-BE49-F238E27FC236}">
                <a16:creationId xmlns:a16="http://schemas.microsoft.com/office/drawing/2014/main" id="{EB23C50A-411B-47B2-8C97-590AF5C99467}"/>
              </a:ext>
            </a:extLst>
          </p:cNvPr>
          <p:cNvCxnSpPr>
            <a:cxnSpLocks/>
            <a:endCxn id="7" idx="2"/>
          </p:cNvCxnSpPr>
          <p:nvPr/>
        </p:nvCxnSpPr>
        <p:spPr>
          <a:xfrm flipV="1">
            <a:off x="4665267" y="3590143"/>
            <a:ext cx="1051510" cy="247314"/>
          </a:xfrm>
          <a:prstGeom prst="line">
            <a:avLst/>
          </a:prstGeom>
        </p:spPr>
        <p:style>
          <a:lnRef idx="3">
            <a:schemeClr val="accent1"/>
          </a:lnRef>
          <a:fillRef idx="0">
            <a:schemeClr val="accent1"/>
          </a:fillRef>
          <a:effectRef idx="2">
            <a:schemeClr val="accent1"/>
          </a:effectRef>
          <a:fontRef idx="minor">
            <a:schemeClr val="tx1"/>
          </a:fontRef>
        </p:style>
      </p:cxnSp>
      <p:cxnSp>
        <p:nvCxnSpPr>
          <p:cNvPr id="112" name="Straight Connector 111">
            <a:extLst>
              <a:ext uri="{FF2B5EF4-FFF2-40B4-BE49-F238E27FC236}">
                <a16:creationId xmlns:a16="http://schemas.microsoft.com/office/drawing/2014/main" id="{0F25CB8B-5E77-4536-A148-EC0579DE6CCD}"/>
              </a:ext>
            </a:extLst>
          </p:cNvPr>
          <p:cNvCxnSpPr>
            <a:cxnSpLocks/>
          </p:cNvCxnSpPr>
          <p:nvPr/>
        </p:nvCxnSpPr>
        <p:spPr>
          <a:xfrm flipH="1" flipV="1">
            <a:off x="4240231" y="3367396"/>
            <a:ext cx="1018184" cy="1078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3" name="Straight Connector 112">
            <a:extLst>
              <a:ext uri="{FF2B5EF4-FFF2-40B4-BE49-F238E27FC236}">
                <a16:creationId xmlns:a16="http://schemas.microsoft.com/office/drawing/2014/main" id="{32F5AAC0-5419-40ED-9486-6BF14CBF1E0B}"/>
              </a:ext>
            </a:extLst>
          </p:cNvPr>
          <p:cNvCxnSpPr>
            <a:cxnSpLocks/>
          </p:cNvCxnSpPr>
          <p:nvPr/>
        </p:nvCxnSpPr>
        <p:spPr>
          <a:xfrm flipH="1" flipV="1">
            <a:off x="2635421" y="3367396"/>
            <a:ext cx="1018184" cy="1078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6" name="Straight Connector 115">
            <a:extLst>
              <a:ext uri="{FF2B5EF4-FFF2-40B4-BE49-F238E27FC236}">
                <a16:creationId xmlns:a16="http://schemas.microsoft.com/office/drawing/2014/main" id="{92E5FBCF-679C-4311-9314-B04C961B79F7}"/>
              </a:ext>
            </a:extLst>
          </p:cNvPr>
          <p:cNvCxnSpPr>
            <a:cxnSpLocks/>
          </p:cNvCxnSpPr>
          <p:nvPr/>
        </p:nvCxnSpPr>
        <p:spPr>
          <a:xfrm flipH="1">
            <a:off x="2686095" y="1842627"/>
            <a:ext cx="982523" cy="1508662"/>
          </a:xfrm>
          <a:prstGeom prst="line">
            <a:avLst/>
          </a:prstGeom>
        </p:spPr>
        <p:style>
          <a:lnRef idx="3">
            <a:schemeClr val="accent1"/>
          </a:lnRef>
          <a:fillRef idx="0">
            <a:schemeClr val="accent1"/>
          </a:fillRef>
          <a:effectRef idx="2">
            <a:schemeClr val="accent1"/>
          </a:effectRef>
          <a:fontRef idx="minor">
            <a:schemeClr val="tx1"/>
          </a:fontRef>
        </p:style>
      </p:cxnSp>
      <p:sp>
        <p:nvSpPr>
          <p:cNvPr id="117" name="Diamond 116">
            <a:extLst>
              <a:ext uri="{FF2B5EF4-FFF2-40B4-BE49-F238E27FC236}">
                <a16:creationId xmlns:a16="http://schemas.microsoft.com/office/drawing/2014/main" id="{14ACE272-72B0-4BAF-AE4E-C3D27FEED5F2}"/>
              </a:ext>
            </a:extLst>
          </p:cNvPr>
          <p:cNvSpPr/>
          <p:nvPr/>
        </p:nvSpPr>
        <p:spPr>
          <a:xfrm>
            <a:off x="3283969" y="1521996"/>
            <a:ext cx="957662" cy="53919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a:t>
            </a:r>
          </a:p>
        </p:txBody>
      </p:sp>
      <p:sp>
        <p:nvSpPr>
          <p:cNvPr id="122" name="TextBox 121">
            <a:extLst>
              <a:ext uri="{FF2B5EF4-FFF2-40B4-BE49-F238E27FC236}">
                <a16:creationId xmlns:a16="http://schemas.microsoft.com/office/drawing/2014/main" id="{DEFD8EDF-BDCB-4D98-AC7D-12848228EC3D}"/>
              </a:ext>
            </a:extLst>
          </p:cNvPr>
          <p:cNvSpPr txBox="1"/>
          <p:nvPr/>
        </p:nvSpPr>
        <p:spPr>
          <a:xfrm>
            <a:off x="2343220" y="2748464"/>
            <a:ext cx="736158" cy="338554"/>
          </a:xfrm>
          <a:prstGeom prst="rect">
            <a:avLst/>
          </a:prstGeom>
          <a:noFill/>
        </p:spPr>
        <p:txBody>
          <a:bodyPr wrap="square" rtlCol="0">
            <a:spAutoFit/>
          </a:bodyPr>
          <a:lstStyle/>
          <a:p>
            <a:r>
              <a:rPr lang="en-US" sz="1600" dirty="0"/>
              <a:t>(1,N)</a:t>
            </a:r>
          </a:p>
        </p:txBody>
      </p:sp>
      <p:cxnSp>
        <p:nvCxnSpPr>
          <p:cNvPr id="123" name="Straight Connector 122">
            <a:extLst>
              <a:ext uri="{FF2B5EF4-FFF2-40B4-BE49-F238E27FC236}">
                <a16:creationId xmlns:a16="http://schemas.microsoft.com/office/drawing/2014/main" id="{2BF10998-7A9B-4448-9E76-7E8CB433D3E9}"/>
              </a:ext>
            </a:extLst>
          </p:cNvPr>
          <p:cNvCxnSpPr>
            <a:cxnSpLocks/>
            <a:stCxn id="8" idx="1"/>
          </p:cNvCxnSpPr>
          <p:nvPr/>
        </p:nvCxnSpPr>
        <p:spPr>
          <a:xfrm flipH="1">
            <a:off x="3848692" y="1457317"/>
            <a:ext cx="1156052" cy="297164"/>
          </a:xfrm>
          <a:prstGeom prst="line">
            <a:avLst/>
          </a:prstGeom>
        </p:spPr>
        <p:style>
          <a:lnRef idx="3">
            <a:schemeClr val="accent1"/>
          </a:lnRef>
          <a:fillRef idx="0">
            <a:schemeClr val="accent1"/>
          </a:fillRef>
          <a:effectRef idx="2">
            <a:schemeClr val="accent1"/>
          </a:effectRef>
          <a:fontRef idx="minor">
            <a:schemeClr val="tx1"/>
          </a:fontRef>
        </p:style>
      </p:cxnSp>
      <p:cxnSp>
        <p:nvCxnSpPr>
          <p:cNvPr id="125" name="Straight Connector 124">
            <a:extLst>
              <a:ext uri="{FF2B5EF4-FFF2-40B4-BE49-F238E27FC236}">
                <a16:creationId xmlns:a16="http://schemas.microsoft.com/office/drawing/2014/main" id="{98A706AA-5835-45D6-853D-49C6DBC4EAF1}"/>
              </a:ext>
            </a:extLst>
          </p:cNvPr>
          <p:cNvCxnSpPr>
            <a:cxnSpLocks/>
            <a:stCxn id="32" idx="4"/>
            <a:endCxn id="8" idx="0"/>
          </p:cNvCxnSpPr>
          <p:nvPr/>
        </p:nvCxnSpPr>
        <p:spPr>
          <a:xfrm flipH="1">
            <a:off x="5716777" y="690475"/>
            <a:ext cx="217718" cy="549485"/>
          </a:xfrm>
          <a:prstGeom prst="line">
            <a:avLst/>
          </a:prstGeom>
        </p:spPr>
        <p:style>
          <a:lnRef idx="3">
            <a:schemeClr val="accent1"/>
          </a:lnRef>
          <a:fillRef idx="0">
            <a:schemeClr val="accent1"/>
          </a:fillRef>
          <a:effectRef idx="2">
            <a:schemeClr val="accent1"/>
          </a:effectRef>
          <a:fontRef idx="minor">
            <a:schemeClr val="tx1"/>
          </a:fontRef>
        </p:style>
      </p:cxnSp>
      <p:cxnSp>
        <p:nvCxnSpPr>
          <p:cNvPr id="127" name="Straight Connector 126">
            <a:extLst>
              <a:ext uri="{FF2B5EF4-FFF2-40B4-BE49-F238E27FC236}">
                <a16:creationId xmlns:a16="http://schemas.microsoft.com/office/drawing/2014/main" id="{016A3223-1F03-433D-AE9F-4123FF825C77}"/>
              </a:ext>
            </a:extLst>
          </p:cNvPr>
          <p:cNvCxnSpPr>
            <a:cxnSpLocks/>
            <a:endCxn id="8" idx="0"/>
          </p:cNvCxnSpPr>
          <p:nvPr/>
        </p:nvCxnSpPr>
        <p:spPr>
          <a:xfrm flipH="1">
            <a:off x="5716777" y="773218"/>
            <a:ext cx="1269364" cy="466742"/>
          </a:xfrm>
          <a:prstGeom prst="line">
            <a:avLst/>
          </a:prstGeom>
        </p:spPr>
        <p:style>
          <a:lnRef idx="3">
            <a:schemeClr val="accent1"/>
          </a:lnRef>
          <a:fillRef idx="0">
            <a:schemeClr val="accent1"/>
          </a:fillRef>
          <a:effectRef idx="2">
            <a:schemeClr val="accent1"/>
          </a:effectRef>
          <a:fontRef idx="minor">
            <a:schemeClr val="tx1"/>
          </a:fontRef>
        </p:style>
      </p:cxnSp>
      <p:cxnSp>
        <p:nvCxnSpPr>
          <p:cNvPr id="129" name="Straight Connector 128">
            <a:extLst>
              <a:ext uri="{FF2B5EF4-FFF2-40B4-BE49-F238E27FC236}">
                <a16:creationId xmlns:a16="http://schemas.microsoft.com/office/drawing/2014/main" id="{AAC6082F-4D6D-4D27-9042-F015D06D3E5D}"/>
              </a:ext>
            </a:extLst>
          </p:cNvPr>
          <p:cNvCxnSpPr>
            <a:cxnSpLocks/>
            <a:stCxn id="34" idx="2"/>
            <a:endCxn id="8" idx="0"/>
          </p:cNvCxnSpPr>
          <p:nvPr/>
        </p:nvCxnSpPr>
        <p:spPr>
          <a:xfrm flipH="1">
            <a:off x="5716777" y="1102472"/>
            <a:ext cx="1881708" cy="137488"/>
          </a:xfrm>
          <a:prstGeom prst="line">
            <a:avLst/>
          </a:prstGeom>
        </p:spPr>
        <p:style>
          <a:lnRef idx="3">
            <a:schemeClr val="accent1"/>
          </a:lnRef>
          <a:fillRef idx="0">
            <a:schemeClr val="accent1"/>
          </a:fillRef>
          <a:effectRef idx="2">
            <a:schemeClr val="accent1"/>
          </a:effectRef>
          <a:fontRef idx="minor">
            <a:schemeClr val="tx1"/>
          </a:fontRef>
        </p:style>
      </p:cxnSp>
      <p:sp>
        <p:nvSpPr>
          <p:cNvPr id="80" name="TextBox 79">
            <a:extLst>
              <a:ext uri="{FF2B5EF4-FFF2-40B4-BE49-F238E27FC236}">
                <a16:creationId xmlns:a16="http://schemas.microsoft.com/office/drawing/2014/main" id="{7C8EC48E-A789-4BF8-8393-EAF91E7240E6}"/>
              </a:ext>
            </a:extLst>
          </p:cNvPr>
          <p:cNvSpPr txBox="1"/>
          <p:nvPr/>
        </p:nvSpPr>
        <p:spPr>
          <a:xfrm>
            <a:off x="4354986" y="3034924"/>
            <a:ext cx="670288" cy="338554"/>
          </a:xfrm>
          <a:prstGeom prst="rect">
            <a:avLst/>
          </a:prstGeom>
          <a:noFill/>
        </p:spPr>
        <p:txBody>
          <a:bodyPr wrap="square" rtlCol="0">
            <a:spAutoFit/>
          </a:bodyPr>
          <a:lstStyle/>
          <a:p>
            <a:r>
              <a:rPr lang="en-US" sz="1600" dirty="0"/>
              <a:t>(1,1)</a:t>
            </a:r>
          </a:p>
        </p:txBody>
      </p:sp>
      <p:sp>
        <p:nvSpPr>
          <p:cNvPr id="85" name="TextBox 84">
            <a:extLst>
              <a:ext uri="{FF2B5EF4-FFF2-40B4-BE49-F238E27FC236}">
                <a16:creationId xmlns:a16="http://schemas.microsoft.com/office/drawing/2014/main" id="{16D198B1-D598-4C62-BA75-5B0989DB727F}"/>
              </a:ext>
            </a:extLst>
          </p:cNvPr>
          <p:cNvSpPr txBox="1"/>
          <p:nvPr/>
        </p:nvSpPr>
        <p:spPr>
          <a:xfrm>
            <a:off x="6482939" y="3058773"/>
            <a:ext cx="670288" cy="338554"/>
          </a:xfrm>
          <a:prstGeom prst="rect">
            <a:avLst/>
          </a:prstGeom>
          <a:noFill/>
        </p:spPr>
        <p:txBody>
          <a:bodyPr wrap="square" rtlCol="0">
            <a:spAutoFit/>
          </a:bodyPr>
          <a:lstStyle/>
          <a:p>
            <a:r>
              <a:rPr lang="en-US" sz="1600" dirty="0"/>
              <a:t>(1,1)</a:t>
            </a:r>
          </a:p>
        </p:txBody>
      </p:sp>
      <p:sp>
        <p:nvSpPr>
          <p:cNvPr id="87" name="TextBox 86">
            <a:extLst>
              <a:ext uri="{FF2B5EF4-FFF2-40B4-BE49-F238E27FC236}">
                <a16:creationId xmlns:a16="http://schemas.microsoft.com/office/drawing/2014/main" id="{F6BB3CD4-E50F-43A7-8945-EAC16F698269}"/>
              </a:ext>
            </a:extLst>
          </p:cNvPr>
          <p:cNvSpPr txBox="1"/>
          <p:nvPr/>
        </p:nvSpPr>
        <p:spPr>
          <a:xfrm>
            <a:off x="8743395" y="3049083"/>
            <a:ext cx="670288" cy="338554"/>
          </a:xfrm>
          <a:prstGeom prst="rect">
            <a:avLst/>
          </a:prstGeom>
          <a:noFill/>
        </p:spPr>
        <p:txBody>
          <a:bodyPr wrap="square" rtlCol="0">
            <a:spAutoFit/>
          </a:bodyPr>
          <a:lstStyle/>
          <a:p>
            <a:r>
              <a:rPr lang="en-US" sz="1600" dirty="0"/>
              <a:t>(0,N)</a:t>
            </a:r>
          </a:p>
        </p:txBody>
      </p:sp>
      <p:sp>
        <p:nvSpPr>
          <p:cNvPr id="88" name="TextBox 87">
            <a:extLst>
              <a:ext uri="{FF2B5EF4-FFF2-40B4-BE49-F238E27FC236}">
                <a16:creationId xmlns:a16="http://schemas.microsoft.com/office/drawing/2014/main" id="{DC01E7E0-788E-4332-B41B-801B8BB649B9}"/>
              </a:ext>
            </a:extLst>
          </p:cNvPr>
          <p:cNvSpPr txBox="1"/>
          <p:nvPr/>
        </p:nvSpPr>
        <p:spPr>
          <a:xfrm>
            <a:off x="4381986" y="1216716"/>
            <a:ext cx="670288" cy="338554"/>
          </a:xfrm>
          <a:prstGeom prst="rect">
            <a:avLst/>
          </a:prstGeom>
          <a:noFill/>
        </p:spPr>
        <p:txBody>
          <a:bodyPr wrap="square" rtlCol="0">
            <a:spAutoFit/>
          </a:bodyPr>
          <a:lstStyle/>
          <a:p>
            <a:r>
              <a:rPr lang="en-US" sz="1600" dirty="0"/>
              <a:t>(1,1)</a:t>
            </a:r>
          </a:p>
        </p:txBody>
      </p:sp>
      <p:sp>
        <p:nvSpPr>
          <p:cNvPr id="89" name="TextBox 88">
            <a:extLst>
              <a:ext uri="{FF2B5EF4-FFF2-40B4-BE49-F238E27FC236}">
                <a16:creationId xmlns:a16="http://schemas.microsoft.com/office/drawing/2014/main" id="{1DC75FEE-7121-424F-BA64-56B81139409B}"/>
              </a:ext>
            </a:extLst>
          </p:cNvPr>
          <p:cNvSpPr txBox="1"/>
          <p:nvPr/>
        </p:nvSpPr>
        <p:spPr>
          <a:xfrm>
            <a:off x="4385600" y="4852068"/>
            <a:ext cx="670288" cy="338554"/>
          </a:xfrm>
          <a:prstGeom prst="rect">
            <a:avLst/>
          </a:prstGeom>
          <a:noFill/>
        </p:spPr>
        <p:txBody>
          <a:bodyPr wrap="square" rtlCol="0">
            <a:spAutoFit/>
          </a:bodyPr>
          <a:lstStyle/>
          <a:p>
            <a:r>
              <a:rPr lang="en-US" sz="1600" dirty="0"/>
              <a:t>(1,M)</a:t>
            </a:r>
          </a:p>
        </p:txBody>
      </p:sp>
      <p:sp>
        <p:nvSpPr>
          <p:cNvPr id="92" name="TextBox 91">
            <a:extLst>
              <a:ext uri="{FF2B5EF4-FFF2-40B4-BE49-F238E27FC236}">
                <a16:creationId xmlns:a16="http://schemas.microsoft.com/office/drawing/2014/main" id="{C5B8CA0D-C2FD-4C1D-B3A0-958CBDAFFE24}"/>
              </a:ext>
            </a:extLst>
          </p:cNvPr>
          <p:cNvSpPr txBox="1"/>
          <p:nvPr/>
        </p:nvSpPr>
        <p:spPr>
          <a:xfrm>
            <a:off x="6460985" y="4958908"/>
            <a:ext cx="670288" cy="307777"/>
          </a:xfrm>
          <a:prstGeom prst="rect">
            <a:avLst/>
          </a:prstGeom>
          <a:noFill/>
        </p:spPr>
        <p:txBody>
          <a:bodyPr wrap="square" rtlCol="0">
            <a:spAutoFit/>
          </a:bodyPr>
          <a:lstStyle/>
          <a:p>
            <a:r>
              <a:rPr lang="en-US" sz="1400" dirty="0"/>
              <a:t>(1,1)</a:t>
            </a:r>
          </a:p>
        </p:txBody>
      </p:sp>
      <p:sp>
        <p:nvSpPr>
          <p:cNvPr id="93" name="TextBox 92">
            <a:extLst>
              <a:ext uri="{FF2B5EF4-FFF2-40B4-BE49-F238E27FC236}">
                <a16:creationId xmlns:a16="http://schemas.microsoft.com/office/drawing/2014/main" id="{40F2A502-E23D-4085-BE2D-BED58FB320BA}"/>
              </a:ext>
            </a:extLst>
          </p:cNvPr>
          <p:cNvSpPr txBox="1"/>
          <p:nvPr/>
        </p:nvSpPr>
        <p:spPr>
          <a:xfrm>
            <a:off x="8863755" y="4994706"/>
            <a:ext cx="670288" cy="307777"/>
          </a:xfrm>
          <a:prstGeom prst="rect">
            <a:avLst/>
          </a:prstGeom>
          <a:noFill/>
        </p:spPr>
        <p:txBody>
          <a:bodyPr wrap="square" rtlCol="0">
            <a:spAutoFit/>
          </a:bodyPr>
          <a:lstStyle/>
          <a:p>
            <a:r>
              <a:rPr lang="en-US" sz="1400" dirty="0"/>
              <a:t>(0,N)</a:t>
            </a:r>
          </a:p>
        </p:txBody>
      </p:sp>
      <p:sp>
        <p:nvSpPr>
          <p:cNvPr id="17" name="Oval 16">
            <a:extLst>
              <a:ext uri="{FF2B5EF4-FFF2-40B4-BE49-F238E27FC236}">
                <a16:creationId xmlns:a16="http://schemas.microsoft.com/office/drawing/2014/main" id="{D8D7DB05-A293-623A-2347-9AEF8E3A67AE}"/>
              </a:ext>
            </a:extLst>
          </p:cNvPr>
          <p:cNvSpPr/>
          <p:nvPr/>
        </p:nvSpPr>
        <p:spPr>
          <a:xfrm>
            <a:off x="10254674" y="6300161"/>
            <a:ext cx="1605019"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cxnSp>
        <p:nvCxnSpPr>
          <p:cNvPr id="24" name="Straight Connector 23">
            <a:extLst>
              <a:ext uri="{FF2B5EF4-FFF2-40B4-BE49-F238E27FC236}">
                <a16:creationId xmlns:a16="http://schemas.microsoft.com/office/drawing/2014/main" id="{8DDA7976-66C4-C814-9676-F4D0C50B8B9F}"/>
              </a:ext>
            </a:extLst>
          </p:cNvPr>
          <p:cNvCxnSpPr>
            <a:cxnSpLocks/>
          </p:cNvCxnSpPr>
          <p:nvPr/>
        </p:nvCxnSpPr>
        <p:spPr>
          <a:xfrm flipH="1" flipV="1">
            <a:off x="9985846" y="5502179"/>
            <a:ext cx="865136" cy="779335"/>
          </a:xfrm>
          <a:prstGeom prst="line">
            <a:avLst/>
          </a:prstGeom>
        </p:spPr>
        <p:style>
          <a:lnRef idx="3">
            <a:schemeClr val="accent1"/>
          </a:lnRef>
          <a:fillRef idx="0">
            <a:schemeClr val="accent1"/>
          </a:fillRef>
          <a:effectRef idx="2">
            <a:schemeClr val="accent1"/>
          </a:effectRef>
          <a:fontRef idx="minor">
            <a:schemeClr val="tx1"/>
          </a:fontRef>
        </p:style>
      </p:cxnSp>
      <p:sp>
        <p:nvSpPr>
          <p:cNvPr id="44" name="Oval 43">
            <a:extLst>
              <a:ext uri="{FF2B5EF4-FFF2-40B4-BE49-F238E27FC236}">
                <a16:creationId xmlns:a16="http://schemas.microsoft.com/office/drawing/2014/main" id="{E4B432D5-9B2E-0518-F11F-750F4964155E}"/>
              </a:ext>
            </a:extLst>
          </p:cNvPr>
          <p:cNvSpPr/>
          <p:nvPr/>
        </p:nvSpPr>
        <p:spPr>
          <a:xfrm>
            <a:off x="7029932" y="1351999"/>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email</a:t>
            </a:r>
          </a:p>
        </p:txBody>
      </p:sp>
      <p:cxnSp>
        <p:nvCxnSpPr>
          <p:cNvPr id="50" name="Straight Connector 49">
            <a:extLst>
              <a:ext uri="{FF2B5EF4-FFF2-40B4-BE49-F238E27FC236}">
                <a16:creationId xmlns:a16="http://schemas.microsoft.com/office/drawing/2014/main" id="{04985971-0DB4-C7AD-736F-8D0FFB40DD03}"/>
              </a:ext>
            </a:extLst>
          </p:cNvPr>
          <p:cNvCxnSpPr>
            <a:cxnSpLocks/>
            <a:stCxn id="44" idx="1"/>
          </p:cNvCxnSpPr>
          <p:nvPr/>
        </p:nvCxnSpPr>
        <p:spPr>
          <a:xfrm flipH="1" flipV="1">
            <a:off x="6399662" y="1396670"/>
            <a:ext cx="755101" cy="18991"/>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id="{18FD5260-484A-855A-72B1-8DA5EDD71421}"/>
              </a:ext>
            </a:extLst>
          </p:cNvPr>
          <p:cNvCxnSpPr>
            <a:cxnSpLocks/>
            <a:stCxn id="55" idx="0"/>
            <a:endCxn id="8" idx="3"/>
          </p:cNvCxnSpPr>
          <p:nvPr/>
        </p:nvCxnSpPr>
        <p:spPr>
          <a:xfrm flipH="1" flipV="1">
            <a:off x="6428810" y="1457317"/>
            <a:ext cx="724417" cy="345204"/>
          </a:xfrm>
          <a:prstGeom prst="line">
            <a:avLst/>
          </a:prstGeom>
        </p:spPr>
        <p:style>
          <a:lnRef idx="3">
            <a:schemeClr val="accent1"/>
          </a:lnRef>
          <a:fillRef idx="0">
            <a:schemeClr val="accent1"/>
          </a:fillRef>
          <a:effectRef idx="2">
            <a:schemeClr val="accent1"/>
          </a:effectRef>
          <a:fontRef idx="minor">
            <a:schemeClr val="tx1"/>
          </a:fontRef>
        </p:style>
      </p:cxnSp>
      <p:sp>
        <p:nvSpPr>
          <p:cNvPr id="55" name="Oval 54">
            <a:extLst>
              <a:ext uri="{FF2B5EF4-FFF2-40B4-BE49-F238E27FC236}">
                <a16:creationId xmlns:a16="http://schemas.microsoft.com/office/drawing/2014/main" id="{BE8BCD01-41EB-F8CE-425B-CE4A59A02547}"/>
              </a:ext>
            </a:extLst>
          </p:cNvPr>
          <p:cNvSpPr/>
          <p:nvPr/>
        </p:nvSpPr>
        <p:spPr>
          <a:xfrm>
            <a:off x="6727027" y="1802521"/>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doh</a:t>
            </a:r>
          </a:p>
        </p:txBody>
      </p:sp>
      <p:sp>
        <p:nvSpPr>
          <p:cNvPr id="60" name="Oval 59">
            <a:extLst>
              <a:ext uri="{FF2B5EF4-FFF2-40B4-BE49-F238E27FC236}">
                <a16:creationId xmlns:a16="http://schemas.microsoft.com/office/drawing/2014/main" id="{92FB4458-FF97-7DDC-2E92-C17ED6F7C304}"/>
              </a:ext>
            </a:extLst>
          </p:cNvPr>
          <p:cNvSpPr/>
          <p:nvPr/>
        </p:nvSpPr>
        <p:spPr>
          <a:xfrm>
            <a:off x="2872575" y="704568"/>
            <a:ext cx="1062836" cy="521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address</a:t>
            </a:r>
          </a:p>
        </p:txBody>
      </p:sp>
      <p:cxnSp>
        <p:nvCxnSpPr>
          <p:cNvPr id="63" name="Straight Connector 62">
            <a:extLst>
              <a:ext uri="{FF2B5EF4-FFF2-40B4-BE49-F238E27FC236}">
                <a16:creationId xmlns:a16="http://schemas.microsoft.com/office/drawing/2014/main" id="{37A96766-2A42-CC26-8F4B-B0E0B8AD87D1}"/>
              </a:ext>
            </a:extLst>
          </p:cNvPr>
          <p:cNvCxnSpPr>
            <a:cxnSpLocks/>
            <a:stCxn id="60" idx="2"/>
          </p:cNvCxnSpPr>
          <p:nvPr/>
        </p:nvCxnSpPr>
        <p:spPr>
          <a:xfrm flipH="1">
            <a:off x="2057915" y="965217"/>
            <a:ext cx="814660" cy="154824"/>
          </a:xfrm>
          <a:prstGeom prst="line">
            <a:avLst/>
          </a:prstGeom>
        </p:spPr>
        <p:style>
          <a:lnRef idx="3">
            <a:schemeClr val="accent1"/>
          </a:lnRef>
          <a:fillRef idx="0">
            <a:schemeClr val="accent1"/>
          </a:fillRef>
          <a:effectRef idx="2">
            <a:schemeClr val="accent1"/>
          </a:effectRef>
          <a:fontRef idx="minor">
            <a:schemeClr val="tx1"/>
          </a:fontRef>
        </p:style>
      </p:cxnSp>
      <p:sp>
        <p:nvSpPr>
          <p:cNvPr id="68" name="Oval 67">
            <a:extLst>
              <a:ext uri="{FF2B5EF4-FFF2-40B4-BE49-F238E27FC236}">
                <a16:creationId xmlns:a16="http://schemas.microsoft.com/office/drawing/2014/main" id="{196D3152-4A75-4ADF-35C3-BA4ADB66F6B9}"/>
              </a:ext>
            </a:extLst>
          </p:cNvPr>
          <p:cNvSpPr/>
          <p:nvPr/>
        </p:nvSpPr>
        <p:spPr>
          <a:xfrm>
            <a:off x="1976373" y="4440452"/>
            <a:ext cx="852400"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name</a:t>
            </a:r>
          </a:p>
        </p:txBody>
      </p:sp>
      <p:sp>
        <p:nvSpPr>
          <p:cNvPr id="74" name="Oval 73">
            <a:extLst>
              <a:ext uri="{FF2B5EF4-FFF2-40B4-BE49-F238E27FC236}">
                <a16:creationId xmlns:a16="http://schemas.microsoft.com/office/drawing/2014/main" id="{9B47D878-A8C0-C55F-3AD4-EA8B93D58279}"/>
              </a:ext>
            </a:extLst>
          </p:cNvPr>
          <p:cNvSpPr/>
          <p:nvPr/>
        </p:nvSpPr>
        <p:spPr>
          <a:xfrm>
            <a:off x="8336718" y="3970558"/>
            <a:ext cx="1634156" cy="43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date_established</a:t>
            </a:r>
            <a:endParaRPr lang="en-US" sz="1100" dirty="0"/>
          </a:p>
        </p:txBody>
      </p:sp>
      <p:cxnSp>
        <p:nvCxnSpPr>
          <p:cNvPr id="78" name="Straight Connector 77">
            <a:extLst>
              <a:ext uri="{FF2B5EF4-FFF2-40B4-BE49-F238E27FC236}">
                <a16:creationId xmlns:a16="http://schemas.microsoft.com/office/drawing/2014/main" id="{B2B82683-6845-E8BE-2CF1-AD2F6C4FD829}"/>
              </a:ext>
            </a:extLst>
          </p:cNvPr>
          <p:cNvCxnSpPr>
            <a:cxnSpLocks/>
            <a:stCxn id="74" idx="0"/>
            <a:endCxn id="10" idx="2"/>
          </p:cNvCxnSpPr>
          <p:nvPr/>
        </p:nvCxnSpPr>
        <p:spPr>
          <a:xfrm flipV="1">
            <a:off x="9153796" y="3581423"/>
            <a:ext cx="985153" cy="389135"/>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487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446F3-E606-F059-A7F7-2785620256BC}"/>
              </a:ext>
            </a:extLst>
          </p:cNvPr>
          <p:cNvSpPr>
            <a:spLocks noGrp="1"/>
          </p:cNvSpPr>
          <p:nvPr>
            <p:ph type="title"/>
          </p:nvPr>
        </p:nvSpPr>
        <p:spPr>
          <a:xfrm>
            <a:off x="589560" y="856180"/>
            <a:ext cx="4560584" cy="1128068"/>
          </a:xfrm>
        </p:spPr>
        <p:txBody>
          <a:bodyPr anchor="ctr">
            <a:normAutofit/>
          </a:bodyPr>
          <a:lstStyle/>
          <a:p>
            <a:r>
              <a:rPr lang="en-US" sz="4000"/>
              <a:t>Questions</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53AD17-3A41-F369-3AC1-03CB33FC5024}"/>
              </a:ext>
            </a:extLst>
          </p:cNvPr>
          <p:cNvSpPr>
            <a:spLocks noGrp="1"/>
          </p:cNvSpPr>
          <p:nvPr>
            <p:ph idx="1"/>
          </p:nvPr>
        </p:nvSpPr>
        <p:spPr>
          <a:xfrm>
            <a:off x="590719" y="2330505"/>
            <a:ext cx="4559425" cy="3979585"/>
          </a:xfrm>
        </p:spPr>
        <p:txBody>
          <a:bodyPr anchor="ctr">
            <a:normAutofit/>
          </a:bodyPr>
          <a:lstStyle/>
          <a:p>
            <a:r>
              <a:rPr lang="en-US" sz="1900"/>
              <a:t>Write down the complete relational model for this problem.</a:t>
            </a:r>
          </a:p>
          <a:p>
            <a:r>
              <a:rPr lang="en-US" sz="1900"/>
              <a:t>Describe the application domain (from a business interpretation).</a:t>
            </a:r>
          </a:p>
          <a:p>
            <a:r>
              <a:rPr lang="en-US" sz="1900"/>
              <a:t>State one inherent assumption about the application. </a:t>
            </a:r>
          </a:p>
          <a:p>
            <a:r>
              <a:rPr lang="en-US" sz="1900"/>
              <a:t>State one query that would be important, but that you cannot answer using this model. Then state how you would modify the conceptual model so that this question could be answered after the relational model has been implemented. </a:t>
            </a: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bes connected with a red line">
            <a:extLst>
              <a:ext uri="{FF2B5EF4-FFF2-40B4-BE49-F238E27FC236}">
                <a16:creationId xmlns:a16="http://schemas.microsoft.com/office/drawing/2014/main" id="{2433BD21-FB0C-EE55-83CD-310E3DF3F291}"/>
              </a:ext>
            </a:extLst>
          </p:cNvPr>
          <p:cNvPicPr>
            <a:picLocks noChangeAspect="1"/>
          </p:cNvPicPr>
          <p:nvPr/>
        </p:nvPicPr>
        <p:blipFill rotWithShape="1">
          <a:blip r:embed="rId2"/>
          <a:srcRect l="15776" r="4794" b="2"/>
          <a:stretch/>
        </p:blipFill>
        <p:spPr>
          <a:xfrm>
            <a:off x="5977788" y="799352"/>
            <a:ext cx="5425410" cy="5259296"/>
          </a:xfrm>
          <a:prstGeom prst="rect">
            <a:avLst/>
          </a:prstGeom>
        </p:spPr>
      </p:pic>
    </p:spTree>
    <p:extLst>
      <p:ext uri="{BB962C8B-B14F-4D97-AF65-F5344CB8AC3E}">
        <p14:creationId xmlns:p14="http://schemas.microsoft.com/office/powerpoint/2010/main" val="274613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25ABE-DED9-FA6A-3C53-1980EE8715AF}"/>
              </a:ext>
            </a:extLst>
          </p:cNvPr>
          <p:cNvSpPr>
            <a:spLocks noGrp="1"/>
          </p:cNvSpPr>
          <p:nvPr>
            <p:ph type="title"/>
          </p:nvPr>
        </p:nvSpPr>
        <p:spPr>
          <a:xfrm>
            <a:off x="1019919" y="197459"/>
            <a:ext cx="9829800" cy="760484"/>
          </a:xfrm>
        </p:spPr>
        <p:txBody>
          <a:bodyPr anchor="b">
            <a:normAutofit/>
          </a:bodyPr>
          <a:lstStyle/>
          <a:p>
            <a:pPr algn="ctr"/>
            <a:r>
              <a:rPr lang="en-US" sz="3600" dirty="0">
                <a:solidFill>
                  <a:schemeClr val="tx2"/>
                </a:solidFill>
              </a:rPr>
              <a:t>Transformation to Relational Model</a:t>
            </a:r>
          </a:p>
        </p:txBody>
      </p:sp>
      <p:grpSp>
        <p:nvGrpSpPr>
          <p:cNvPr id="16" name="Group 15">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7" name="Freeform: Shape 16">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Content Placeholder 8">
            <a:extLst>
              <a:ext uri="{FF2B5EF4-FFF2-40B4-BE49-F238E27FC236}">
                <a16:creationId xmlns:a16="http://schemas.microsoft.com/office/drawing/2014/main" id="{4EE0B875-1304-8D5B-7D9F-9572664CAFE1}"/>
              </a:ext>
            </a:extLst>
          </p:cNvPr>
          <p:cNvSpPr>
            <a:spLocks noGrp="1"/>
          </p:cNvSpPr>
          <p:nvPr>
            <p:ph idx="1"/>
          </p:nvPr>
        </p:nvSpPr>
        <p:spPr>
          <a:xfrm>
            <a:off x="1568742" y="1551963"/>
            <a:ext cx="8759448" cy="4719271"/>
          </a:xfrm>
          <a:ln w="3175">
            <a:solidFill>
              <a:schemeClr val="tx1"/>
            </a:solidFill>
          </a:ln>
        </p:spPr>
        <p:txBody>
          <a:bodyPr anchor="ctr">
            <a:normAutofit lnSpcReduction="10000"/>
          </a:bodyPr>
          <a:lstStyle/>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r>
              <a:rPr lang="en-US" sz="1800" dirty="0">
                <a:solidFill>
                  <a:schemeClr val="tx2"/>
                </a:solidFill>
              </a:rPr>
              <a:t>Relations: </a:t>
            </a:r>
          </a:p>
          <a:p>
            <a:pPr marL="0" indent="0">
              <a:buNone/>
            </a:pPr>
            <a:r>
              <a:rPr lang="en-US" sz="1800" dirty="0">
                <a:solidFill>
                  <a:schemeClr val="tx2"/>
                </a:solidFill>
              </a:rPr>
              <a:t>Customer: (</a:t>
            </a:r>
            <a:r>
              <a:rPr lang="en-US" sz="1800" u="sng" dirty="0">
                <a:solidFill>
                  <a:schemeClr val="tx2"/>
                </a:solidFill>
              </a:rPr>
              <a:t>Cust#</a:t>
            </a:r>
            <a:r>
              <a:rPr lang="en-US" sz="1800" dirty="0">
                <a:solidFill>
                  <a:schemeClr val="tx2"/>
                </a:solidFill>
              </a:rPr>
              <a:t>, name, email, address, license#)</a:t>
            </a:r>
          </a:p>
          <a:p>
            <a:pPr marL="0" indent="0">
              <a:buNone/>
            </a:pPr>
            <a:r>
              <a:rPr lang="en-US" sz="1800" dirty="0">
                <a:solidFill>
                  <a:schemeClr val="tx2"/>
                </a:solidFill>
              </a:rPr>
              <a:t>Store: (</a:t>
            </a:r>
            <a:r>
              <a:rPr lang="en-US" sz="1800" u="sng" dirty="0">
                <a:solidFill>
                  <a:schemeClr val="tx2"/>
                </a:solidFill>
              </a:rPr>
              <a:t>License#</a:t>
            </a:r>
            <a:r>
              <a:rPr lang="en-US" sz="1800" dirty="0">
                <a:solidFill>
                  <a:schemeClr val="tx2"/>
                </a:solidFill>
              </a:rPr>
              <a:t>, address, name)</a:t>
            </a:r>
          </a:p>
          <a:p>
            <a:pPr marL="0" indent="0">
              <a:buNone/>
            </a:pPr>
            <a:r>
              <a:rPr lang="en-US" sz="1800" dirty="0">
                <a:solidFill>
                  <a:schemeClr val="tx2"/>
                </a:solidFill>
              </a:rPr>
              <a:t>Clothing: (</a:t>
            </a:r>
            <a:r>
              <a:rPr lang="en-US" sz="1800" u="sng" dirty="0">
                <a:solidFill>
                  <a:schemeClr val="tx2"/>
                </a:solidFill>
              </a:rPr>
              <a:t>Item#, </a:t>
            </a:r>
            <a:r>
              <a:rPr lang="en-US" sz="1800" dirty="0">
                <a:solidFill>
                  <a:schemeClr val="tx2"/>
                </a:solidFill>
              </a:rPr>
              <a:t>size, color, brand, license#, retailer#)</a:t>
            </a:r>
          </a:p>
          <a:p>
            <a:pPr marL="0" indent="0">
              <a:buNone/>
            </a:pPr>
            <a:r>
              <a:rPr lang="en-US" sz="1800" dirty="0">
                <a:solidFill>
                  <a:schemeClr val="tx2"/>
                </a:solidFill>
              </a:rPr>
              <a:t>Sporting Goods: (</a:t>
            </a:r>
            <a:r>
              <a:rPr lang="en-US" sz="1800" u="sng" dirty="0">
                <a:solidFill>
                  <a:schemeClr val="tx2"/>
                </a:solidFill>
              </a:rPr>
              <a:t>Item#, </a:t>
            </a:r>
            <a:r>
              <a:rPr lang="en-US" sz="1800" dirty="0">
                <a:solidFill>
                  <a:schemeClr val="tx2"/>
                </a:solidFill>
              </a:rPr>
              <a:t>type, desc., size, </a:t>
            </a:r>
            <a:r>
              <a:rPr lang="en-US" sz="1800" dirty="0" err="1">
                <a:solidFill>
                  <a:schemeClr val="tx2"/>
                </a:solidFill>
              </a:rPr>
              <a:t>distributorID</a:t>
            </a:r>
            <a:r>
              <a:rPr lang="en-US" sz="1800" dirty="0">
                <a:solidFill>
                  <a:schemeClr val="tx2"/>
                </a:solidFill>
              </a:rPr>
              <a:t>)</a:t>
            </a:r>
          </a:p>
          <a:p>
            <a:pPr marL="0" indent="0">
              <a:buNone/>
            </a:pPr>
            <a:r>
              <a:rPr lang="en-US" sz="1800" dirty="0">
                <a:solidFill>
                  <a:schemeClr val="tx2"/>
                </a:solidFill>
              </a:rPr>
              <a:t>Retailer: (</a:t>
            </a:r>
            <a:r>
              <a:rPr lang="en-US" sz="1800" u="sng" dirty="0" err="1">
                <a:solidFill>
                  <a:schemeClr val="tx2"/>
                </a:solidFill>
              </a:rPr>
              <a:t>RetailerID</a:t>
            </a:r>
            <a:r>
              <a:rPr lang="en-US" sz="1800" dirty="0">
                <a:solidFill>
                  <a:schemeClr val="tx2"/>
                </a:solidFill>
              </a:rPr>
              <a:t>, </a:t>
            </a:r>
            <a:r>
              <a:rPr lang="en-US" sz="1800" dirty="0" err="1">
                <a:solidFill>
                  <a:schemeClr val="tx2"/>
                </a:solidFill>
              </a:rPr>
              <a:t>date_established</a:t>
            </a:r>
            <a:r>
              <a:rPr lang="en-US" sz="1800" dirty="0">
                <a:solidFill>
                  <a:schemeClr val="tx2"/>
                </a:solidFill>
              </a:rPr>
              <a:t>, name)</a:t>
            </a:r>
          </a:p>
          <a:p>
            <a:pPr marL="0" indent="0">
              <a:buNone/>
            </a:pPr>
            <a:r>
              <a:rPr lang="en-US" sz="1800" dirty="0">
                <a:solidFill>
                  <a:schemeClr val="tx2"/>
                </a:solidFill>
              </a:rPr>
              <a:t>Distributor:  (</a:t>
            </a:r>
            <a:r>
              <a:rPr lang="en-US" sz="1800" u="sng" dirty="0" err="1">
                <a:solidFill>
                  <a:schemeClr val="tx2"/>
                </a:solidFill>
              </a:rPr>
              <a:t>DistributorID</a:t>
            </a:r>
            <a:r>
              <a:rPr lang="en-US" sz="1800" dirty="0">
                <a:solidFill>
                  <a:schemeClr val="tx2"/>
                </a:solidFill>
              </a:rPr>
              <a:t>, name, address)</a:t>
            </a:r>
          </a:p>
          <a:p>
            <a:pPr marL="0" indent="0">
              <a:buNone/>
            </a:pPr>
            <a:r>
              <a:rPr lang="en-US" sz="1800" dirty="0">
                <a:solidFill>
                  <a:schemeClr val="tx2"/>
                </a:solidFill>
              </a:rPr>
              <a:t>Employee:  (</a:t>
            </a:r>
            <a:r>
              <a:rPr lang="en-US" sz="1800" u="sng" dirty="0">
                <a:solidFill>
                  <a:schemeClr val="tx2"/>
                </a:solidFill>
              </a:rPr>
              <a:t>EMPID</a:t>
            </a:r>
            <a:r>
              <a:rPr lang="en-US" sz="1800" dirty="0">
                <a:solidFill>
                  <a:schemeClr val="tx2"/>
                </a:solidFill>
              </a:rPr>
              <a:t>, name, dob, email, dob, license#)</a:t>
            </a:r>
          </a:p>
          <a:p>
            <a:pPr marL="0" indent="0">
              <a:buNone/>
            </a:pPr>
            <a:r>
              <a:rPr lang="en-US" sz="1800" dirty="0" err="1">
                <a:solidFill>
                  <a:schemeClr val="tx2"/>
                </a:solidFill>
              </a:rPr>
              <a:t>Store_Sporting</a:t>
            </a:r>
            <a:r>
              <a:rPr lang="en-US" sz="1800" dirty="0">
                <a:solidFill>
                  <a:schemeClr val="tx2"/>
                </a:solidFill>
              </a:rPr>
              <a:t> Goods: (</a:t>
            </a:r>
            <a:r>
              <a:rPr lang="en-US" sz="1800" u="sng" dirty="0">
                <a:solidFill>
                  <a:schemeClr val="tx2"/>
                </a:solidFill>
              </a:rPr>
              <a:t>License#,</a:t>
            </a:r>
            <a:r>
              <a:rPr lang="en-US" sz="1800" dirty="0">
                <a:solidFill>
                  <a:schemeClr val="tx2"/>
                </a:solidFill>
              </a:rPr>
              <a:t> </a:t>
            </a:r>
            <a:r>
              <a:rPr lang="en-US" sz="1800" u="sng" dirty="0">
                <a:solidFill>
                  <a:schemeClr val="tx2"/>
                </a:solidFill>
              </a:rPr>
              <a:t>Item#)</a:t>
            </a: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p:txBody>
      </p:sp>
      <p:grpSp>
        <p:nvGrpSpPr>
          <p:cNvPr id="22" name="Group 21">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3" name="Freeform: Shape 22">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0755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280</Words>
  <Application>Microsoft Office PowerPoint</Application>
  <PresentationFormat>Widescreen</PresentationFormat>
  <Paragraphs>77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Clothing Sale Example</vt:lpstr>
      <vt:lpstr>PowerPoint Presentation</vt:lpstr>
      <vt:lpstr>Questions</vt:lpstr>
      <vt:lpstr>Transformation to Relational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Aliyah T Walker</dc:creator>
  <cp:lastModifiedBy>Veda C Storey</cp:lastModifiedBy>
  <cp:revision>15</cp:revision>
  <dcterms:created xsi:type="dcterms:W3CDTF">2022-01-21T19:50:27Z</dcterms:created>
  <dcterms:modified xsi:type="dcterms:W3CDTF">2024-02-13T19:12:44Z</dcterms:modified>
</cp:coreProperties>
</file>