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3"/>
  </p:notesMasterIdLst>
  <p:sldIdLst>
    <p:sldId id="258" r:id="rId3"/>
    <p:sldId id="347" r:id="rId4"/>
    <p:sldId id="305" r:id="rId5"/>
    <p:sldId id="334" r:id="rId6"/>
    <p:sldId id="339" r:id="rId7"/>
    <p:sldId id="340" r:id="rId8"/>
    <p:sldId id="348" r:id="rId9"/>
    <p:sldId id="331" r:id="rId10"/>
    <p:sldId id="33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03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6826-8BB8-4BDC-ACB1-14513F5232C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94E56-E666-4362-9988-6D68DCEE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6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5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5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6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6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1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651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56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4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03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125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55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72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0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37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"/>
            <a:ext cx="1040892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70385"/>
            <a:ext cx="10408920" cy="4621695"/>
          </a:xfr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400"/>
            </a:lvl1pPr>
            <a:lvl2pPr indent="-182880">
              <a:spcBef>
                <a:spcPts val="500"/>
              </a:spcBef>
              <a:spcAft>
                <a:spcPts val="500"/>
              </a:spcAft>
              <a:defRPr sz="2200"/>
            </a:lvl2pPr>
            <a:lvl3pPr indent="-182880">
              <a:spcBef>
                <a:spcPts val="500"/>
              </a:spcBef>
              <a:spcAft>
                <a:spcPts val="500"/>
              </a:spcAft>
              <a:defRPr sz="2000"/>
            </a:lvl3pPr>
            <a:lvl4pPr indent="-182880">
              <a:spcBef>
                <a:spcPts val="500"/>
              </a:spcBef>
              <a:spcAft>
                <a:spcPts val="500"/>
              </a:spcAft>
              <a:defRPr sz="1800"/>
            </a:lvl4pPr>
            <a:lvl5pPr>
              <a:spcBef>
                <a:spcPts val="500"/>
              </a:spcBef>
              <a:spcAft>
                <a:spcPts val="5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8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4CDFCE-A274-B844-AADC-030ED7BF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08920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6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355" y="0"/>
            <a:ext cx="10873047" cy="1143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09355" y="1447800"/>
            <a:ext cx="10873047" cy="4572000"/>
          </a:xfr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400"/>
            </a:lvl1pPr>
            <a:lvl2pPr indent="-182880">
              <a:spcBef>
                <a:spcPts val="500"/>
              </a:spcBef>
              <a:spcAft>
                <a:spcPts val="500"/>
              </a:spcAft>
              <a:defRPr sz="2200"/>
            </a:lvl2pPr>
            <a:lvl3pPr indent="-182880">
              <a:spcBef>
                <a:spcPts val="500"/>
              </a:spcBef>
              <a:spcAft>
                <a:spcPts val="500"/>
              </a:spcAft>
              <a:defRPr sz="2000"/>
            </a:lvl3pPr>
            <a:lvl4pPr indent="-182880">
              <a:spcBef>
                <a:spcPts val="500"/>
              </a:spcBef>
              <a:spcAft>
                <a:spcPts val="500"/>
              </a:spcAft>
              <a:defRPr sz="1800"/>
            </a:lvl4pPr>
            <a:lvl5pPr>
              <a:spcBef>
                <a:spcPts val="500"/>
              </a:spcBef>
              <a:spcAft>
                <a:spcPts val="5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44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180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33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420589" indent="0">
              <a:tabLst/>
            </a:pPr>
            <a:endParaRPr lang="en-US" sz="1688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0"/>
            <a:ext cx="1146048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12192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N.Mousavi																				       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797" y="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5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71450" indent="-274320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Tahoma" panose="020B0604030504040204" pitchFamily="34" charset="0"/>
        <a:buChar char="●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900113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1157288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49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TsawGSCGwLt5deY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orms.gle/TH9gVoobBA7p4Pz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jupyter.org/try-jupyter/retro/notebooks" TargetMode="External"/><Relationship Id="rId4" Type="http://schemas.openxmlformats.org/officeDocument/2006/relationships/hyperlink" Target="https://colab.research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0610" y="1666875"/>
            <a:ext cx="5070780" cy="188595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5699" y="4094219"/>
            <a:ext cx="4962526" cy="1592206"/>
          </a:xfrm>
        </p:spPr>
        <p:txBody>
          <a:bodyPr rtlCol="0">
            <a:normAutofit fontScale="92500"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21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1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1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1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7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53" y="0"/>
            <a:ext cx="9177649" cy="1143000"/>
          </a:xfrm>
        </p:spPr>
        <p:txBody>
          <a:bodyPr/>
          <a:lstStyle/>
          <a:p>
            <a:r>
              <a:rPr lang="en-US" dirty="0"/>
              <a:t>Student Information: Online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D29BF-81B4-379E-B1F8-A7BFC11C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33153" y="1543792"/>
            <a:ext cx="10129652" cy="45007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hlinkClick r:id="rId3"/>
            </a:endParaRPr>
          </a:p>
          <a:p>
            <a:pPr marL="0" indent="0" algn="ctr">
              <a:buNone/>
            </a:pPr>
            <a:r>
              <a:rPr lang="en-US" sz="2800" dirty="0">
                <a:hlinkClick r:id="rId4"/>
              </a:rPr>
              <a:t>https://forms.gle/TH9gVoobBA7p4Pz76</a:t>
            </a:r>
            <a:endParaRPr lang="en-US" sz="2800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Course Logistics</a:t>
            </a:r>
          </a:p>
        </p:txBody>
      </p:sp>
    </p:spTree>
    <p:extLst>
      <p:ext uri="{BB962C8B-B14F-4D97-AF65-F5344CB8AC3E}">
        <p14:creationId xmlns:p14="http://schemas.microsoft.com/office/powerpoint/2010/main" val="41732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72A7FA-1195-8CE0-4350-3EA2C9577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29" r="41113" b="2611"/>
          <a:stretch/>
        </p:blipFill>
        <p:spPr>
          <a:xfrm>
            <a:off x="1140524" y="2104049"/>
            <a:ext cx="1530146" cy="634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848601" cy="11430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0083" y="1331041"/>
            <a:ext cx="7848601" cy="43839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Assistant Professor of Information Systems</a:t>
            </a:r>
          </a:p>
          <a:p>
            <a:pPr marL="0" indent="0">
              <a:buNone/>
            </a:pPr>
            <a:endParaRPr lang="en-US" sz="400" dirty="0"/>
          </a:p>
          <a:p>
            <a:pPr marL="342900" indent="-342900"/>
            <a:r>
              <a:rPr lang="en-US" dirty="0"/>
              <a:t>Education</a:t>
            </a:r>
          </a:p>
          <a:p>
            <a:pPr lvl="1">
              <a:lnSpc>
                <a:spcPct val="11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dirty="0"/>
              <a:t>PhD in Information Systems </a:t>
            </a:r>
          </a:p>
          <a:p>
            <a:pPr lvl="1">
              <a:lnSpc>
                <a:spcPct val="11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dirty="0"/>
              <a:t>MSc in Industrial Engineering</a:t>
            </a:r>
          </a:p>
          <a:p>
            <a:pPr lvl="1">
              <a:lnSpc>
                <a:spcPct val="11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dirty="0"/>
              <a:t>BSc in Industrial Engineering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Industry Experience</a:t>
            </a:r>
          </a:p>
          <a:p>
            <a:pPr lvl="1"/>
            <a:r>
              <a:rPr lang="en-US" dirty="0"/>
              <a:t>Data Scientist</a:t>
            </a:r>
          </a:p>
          <a:p>
            <a:pPr lvl="2"/>
            <a:r>
              <a:rPr lang="en-US" dirty="0"/>
              <a:t>Logistics Industry</a:t>
            </a:r>
          </a:p>
          <a:p>
            <a:pPr lvl="1"/>
            <a:r>
              <a:rPr lang="en-US" dirty="0"/>
              <a:t>Business Analyst</a:t>
            </a:r>
          </a:p>
          <a:p>
            <a:pPr lvl="2"/>
            <a:r>
              <a:rPr lang="en-US" dirty="0"/>
              <a:t>Construction Industry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AD370-4E6E-F2EE-043B-DA9D568B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54" y="2691067"/>
            <a:ext cx="1786423" cy="475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9D4D9-0796-E6C5-0022-33C86F69A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101293"/>
            <a:ext cx="1158256" cy="936124"/>
          </a:xfrm>
          <a:prstGeom prst="rect">
            <a:avLst/>
          </a:prstGeom>
        </p:spPr>
      </p:pic>
      <p:pic>
        <p:nvPicPr>
          <p:cNvPr id="1026" name="Picture 2" descr="Businesswoman Over Doodle Hand Draw Sketch Concept Background Business Woman  Vector Illustration Royalty Free SVG, Cliparts, Vectors, And Stock  Illustration. Image 47780335.">
            <a:extLst>
              <a:ext uri="{FF2B5EF4-FFF2-40B4-BE49-F238E27FC236}">
                <a16:creationId xmlns:a16="http://schemas.microsoft.com/office/drawing/2014/main" id="{56781790-D351-62B9-BAC8-2A9AD2E4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0524" y="4048809"/>
            <a:ext cx="1530146" cy="10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EB322-63AE-222F-A160-7D793F88A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524" y="3138710"/>
            <a:ext cx="1658284" cy="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0"/>
            <a:ext cx="9353552" cy="1143000"/>
          </a:xfrm>
        </p:spPr>
        <p:txBody>
          <a:bodyPr/>
          <a:lstStyle/>
          <a:p>
            <a:r>
              <a:rPr lang="en-US" dirty="0"/>
              <a:t>Main Textbook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D29BF-81B4-379E-B1F8-A7BFC11C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57250" y="1419225"/>
            <a:ext cx="10471810" cy="4969700"/>
          </a:xfrm>
        </p:spPr>
        <p:txBody>
          <a:bodyPr/>
          <a:lstStyle/>
          <a:p>
            <a:r>
              <a:rPr lang="en-US" dirty="0"/>
              <a:t>Data Mining for Business Analytics: Concepts, Techniques and Applications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B9889-0611-0CB9-D44C-33E498E3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67" y="2257588"/>
            <a:ext cx="2688431" cy="36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9391652" cy="1143000"/>
          </a:xfrm>
        </p:spPr>
        <p:txBody>
          <a:bodyPr/>
          <a:lstStyle/>
          <a:p>
            <a:r>
              <a:rPr lang="en-US" dirty="0"/>
              <a:t>Additional Textbooks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D29BF-81B4-379E-B1F8-A7BFC11C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9151" y="1143000"/>
            <a:ext cx="10545535" cy="5257800"/>
          </a:xfrm>
        </p:spPr>
        <p:txBody>
          <a:bodyPr/>
          <a:lstStyle/>
          <a:p>
            <a:r>
              <a:rPr lang="en-US" dirty="0"/>
              <a:t>Data Science for Business: What you need to know about data mining and data analytic thinking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83DF3-0C4A-BEB5-8038-40726AE1E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3"/>
          <a:stretch/>
        </p:blipFill>
        <p:spPr>
          <a:xfrm>
            <a:off x="4458405" y="2714625"/>
            <a:ext cx="290442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0"/>
            <a:ext cx="9410702" cy="1143000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D29BF-81B4-379E-B1F8-A7BFC11C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0101" y="1438275"/>
            <a:ext cx="10410205" cy="4630016"/>
          </a:xfrm>
        </p:spPr>
        <p:txBody>
          <a:bodyPr/>
          <a:lstStyle/>
          <a:p>
            <a:r>
              <a:rPr lang="en-US" dirty="0"/>
              <a:t>Python (Jupyter Notebook)</a:t>
            </a:r>
          </a:p>
          <a:p>
            <a:pPr lvl="1"/>
            <a:r>
              <a:rPr lang="en-US" dirty="0"/>
              <a:t>Anaconda (</a:t>
            </a:r>
            <a:r>
              <a:rPr lang="en-US" dirty="0">
                <a:hlinkClick r:id="rId3"/>
              </a:rPr>
              <a:t>https://www.anaconda.com/download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https://colab.research.google.com/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Online Jupyter Notebook (</a:t>
            </a:r>
            <a:r>
              <a:rPr lang="en-US" dirty="0">
                <a:hlinkClick r:id="rId5"/>
              </a:rPr>
              <a:t>https://jupyter.org/try-jupyter/retro/notebooks</a:t>
            </a:r>
            <a:r>
              <a:rPr lang="en-US" dirty="0"/>
              <a:t>)</a:t>
            </a:r>
          </a:p>
          <a:p>
            <a:pPr marL="202883" lvl="1" indent="0">
              <a:buNone/>
            </a:pPr>
            <a:endParaRPr lang="en-US" dirty="0"/>
          </a:p>
          <a:p>
            <a:pPr marL="46005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1" y="0"/>
            <a:ext cx="9467852" cy="1143000"/>
          </a:xfrm>
        </p:spPr>
        <p:txBody>
          <a:bodyPr/>
          <a:lstStyle/>
          <a:p>
            <a:r>
              <a:rPr lang="en-US" dirty="0"/>
              <a:t>Schedule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D29BF-81B4-379E-B1F8-A7BFC11C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2951" y="1400175"/>
            <a:ext cx="10467355" cy="4668116"/>
          </a:xfrm>
        </p:spPr>
        <p:txBody>
          <a:bodyPr/>
          <a:lstStyle/>
          <a:p>
            <a:r>
              <a:rPr lang="en-US" sz="2200" dirty="0"/>
              <a:t>Class sessions will comprise </a:t>
            </a:r>
          </a:p>
          <a:p>
            <a:pPr marL="917258" lvl="2" indent="-457200">
              <a:buFont typeface="+mj-lt"/>
              <a:buAutoNum type="arabicPeriod"/>
            </a:pPr>
            <a:r>
              <a:rPr lang="en-US" dirty="0"/>
              <a:t>Lectures of relevant techniques, concepts, and features</a:t>
            </a:r>
          </a:p>
          <a:p>
            <a:pPr marL="917258" lvl="2" indent="-457200">
              <a:buFont typeface="+mj-lt"/>
              <a:buAutoNum type="arabicPeriod"/>
            </a:pPr>
            <a:r>
              <a:rPr lang="en-US" dirty="0"/>
              <a:t>Instructor demonstrations</a:t>
            </a:r>
          </a:p>
          <a:p>
            <a:pPr marL="917258" lvl="2" indent="-457200">
              <a:buFont typeface="+mj-lt"/>
              <a:buAutoNum type="arabicPeriod"/>
            </a:pPr>
            <a:r>
              <a:rPr lang="en-US" dirty="0"/>
              <a:t>Student lab sessions with in-class hands-on exercises (10%)</a:t>
            </a:r>
          </a:p>
          <a:p>
            <a:pPr marL="445770" indent="-457200"/>
            <a:r>
              <a:rPr lang="en-US" sz="2200" dirty="0"/>
              <a:t>Homework Assignment (3 HWs) (25%)</a:t>
            </a:r>
          </a:p>
          <a:p>
            <a:pPr marL="445770" indent="-457200"/>
            <a:r>
              <a:rPr lang="en-US" sz="2200" dirty="0"/>
              <a:t>Group Project &amp; Presentation (30%)</a:t>
            </a:r>
          </a:p>
          <a:p>
            <a:pPr marL="445770" indent="-457200"/>
            <a:r>
              <a:rPr lang="en-US" sz="2200" dirty="0"/>
              <a:t>Final Exam (35%)</a:t>
            </a:r>
          </a:p>
          <a:p>
            <a:pPr marL="46005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5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355" y="0"/>
            <a:ext cx="10873047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Detailed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03BB-7183-650E-7D69-43485FD3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53" y="1447800"/>
            <a:ext cx="740405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53" y="0"/>
            <a:ext cx="9225150" cy="1143000"/>
          </a:xfrm>
        </p:spPr>
        <p:txBody>
          <a:bodyPr/>
          <a:lstStyle/>
          <a:p>
            <a:r>
              <a:rPr lang="en-US" dirty="0"/>
              <a:t>Introduce Yourself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D29BF-81B4-379E-B1F8-A7BFC11C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5653" y="1626920"/>
            <a:ext cx="10153402" cy="4857008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Academic background?</a:t>
            </a:r>
          </a:p>
          <a:p>
            <a:r>
              <a:rPr lang="en-US" dirty="0"/>
              <a:t>If you are working, which industry?</a:t>
            </a:r>
          </a:p>
          <a:p>
            <a:r>
              <a:rPr lang="en-US" dirty="0"/>
              <a:t>Interest in big data analytics</a:t>
            </a:r>
          </a:p>
          <a:p>
            <a:r>
              <a:rPr lang="en-US" dirty="0"/>
              <a:t>Share with us one thing about yourself (that help us remember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01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234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Lato</vt:lpstr>
      <vt:lpstr>Tahoma</vt:lpstr>
      <vt:lpstr>Wingdings</vt:lpstr>
      <vt:lpstr>Theme1</vt:lpstr>
      <vt:lpstr>Office Theme</vt:lpstr>
      <vt:lpstr>CIS8695 Managing Big Data Analytics</vt:lpstr>
      <vt:lpstr>PowerPoint Presentation</vt:lpstr>
      <vt:lpstr>About Me</vt:lpstr>
      <vt:lpstr>Main Textbook</vt:lpstr>
      <vt:lpstr>Additional Textbooks</vt:lpstr>
      <vt:lpstr>Software</vt:lpstr>
      <vt:lpstr>Schedule Overview</vt:lpstr>
      <vt:lpstr>Detailed Schedule</vt:lpstr>
      <vt:lpstr>Introduce Yourself</vt:lpstr>
      <vt:lpstr>Student Information: Online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CIS8695 Managing Big Data Analytics</dc:title>
  <dc:creator>Mousavi, Nasim</dc:creator>
  <cp:lastModifiedBy>Mousavi, Nasim</cp:lastModifiedBy>
  <cp:revision>28</cp:revision>
  <dcterms:created xsi:type="dcterms:W3CDTF">2023-07-26T14:17:30Z</dcterms:created>
  <dcterms:modified xsi:type="dcterms:W3CDTF">2023-08-15T18:45:20Z</dcterms:modified>
</cp:coreProperties>
</file>