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8" r:id="rId2"/>
  </p:sldMasterIdLst>
  <p:notesMasterIdLst>
    <p:notesMasterId r:id="rId42"/>
  </p:notesMasterIdLst>
  <p:handoutMasterIdLst>
    <p:handoutMasterId r:id="rId43"/>
  </p:handoutMasterIdLst>
  <p:sldIdLst>
    <p:sldId id="258" r:id="rId3"/>
    <p:sldId id="345" r:id="rId4"/>
    <p:sldId id="366" r:id="rId5"/>
    <p:sldId id="330" r:id="rId6"/>
    <p:sldId id="295" r:id="rId7"/>
    <p:sldId id="371" r:id="rId8"/>
    <p:sldId id="328" r:id="rId9"/>
    <p:sldId id="327" r:id="rId10"/>
    <p:sldId id="329" r:id="rId11"/>
    <p:sldId id="346" r:id="rId12"/>
    <p:sldId id="333" r:id="rId13"/>
    <p:sldId id="356" r:id="rId14"/>
    <p:sldId id="315" r:id="rId15"/>
    <p:sldId id="368" r:id="rId16"/>
    <p:sldId id="335" r:id="rId17"/>
    <p:sldId id="351" r:id="rId18"/>
    <p:sldId id="352" r:id="rId19"/>
    <p:sldId id="349" r:id="rId20"/>
    <p:sldId id="343" r:id="rId21"/>
    <p:sldId id="348" r:id="rId22"/>
    <p:sldId id="357" r:id="rId23"/>
    <p:sldId id="344" r:id="rId24"/>
    <p:sldId id="358" r:id="rId25"/>
    <p:sldId id="354" r:id="rId26"/>
    <p:sldId id="361" r:id="rId27"/>
    <p:sldId id="367" r:id="rId28"/>
    <p:sldId id="299" r:id="rId29"/>
    <p:sldId id="309" r:id="rId30"/>
    <p:sldId id="313" r:id="rId31"/>
    <p:sldId id="341" r:id="rId32"/>
    <p:sldId id="355" r:id="rId33"/>
    <p:sldId id="360" r:id="rId34"/>
    <p:sldId id="370" r:id="rId35"/>
    <p:sldId id="362" r:id="rId36"/>
    <p:sldId id="365" r:id="rId37"/>
    <p:sldId id="372" r:id="rId38"/>
    <p:sldId id="369" r:id="rId39"/>
    <p:sldId id="339" r:id="rId40"/>
    <p:sldId id="3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C9E"/>
    <a:srgbClr val="3437BA"/>
    <a:srgbClr val="747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6646" autoAdjust="0"/>
  </p:normalViewPr>
  <p:slideViewPr>
    <p:cSldViewPr snapToGrid="0">
      <p:cViewPr>
        <p:scale>
          <a:sx n="67" d="100"/>
          <a:sy n="67" d="100"/>
        </p:scale>
        <p:origin x="1088" y="44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077D15-8E0D-2FC4-8A1D-B0CB8342E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CDAC5-B56D-9B5A-A74A-52DA8A219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B40FA-8EBE-42AF-A35E-22331821E710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9982-6D41-14DE-B2D8-7BC6A82F2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31A7-D7E9-0708-5E19-22DDCCB76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B803-1234-4005-BBCB-A487D46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9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755F-3C88-449C-A883-8383D92187A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F654-4915-401B-9F2E-62CB798F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6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8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2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8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3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2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414" y="4668536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414" y="1508728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792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718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25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9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67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00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52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069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0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9CAE-7A09-BD11-1341-332C023E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8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4CDFCE-A274-B844-AADC-030ED7B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06690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63BE45-52B4-32D7-222F-FEF5E7CD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8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6" y="0"/>
            <a:ext cx="8154785" cy="1143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29FD-8F64-5E1F-7021-94C947A2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08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395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4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420589" indent="0">
              <a:tabLst/>
            </a:pPr>
            <a:endParaRPr lang="en-US" sz="1688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7666A-EFF3-D5D6-5315-0B4D9B7E7A82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BBEF0A-5DDE-237B-5A60-0211D304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B3BAF77-EF92-C0A7-2DBD-95C0379D0346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83C9E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N.Mousavi														       CIS 8695</a:t>
            </a:r>
          </a:p>
        </p:txBody>
      </p:sp>
      <p:pic>
        <p:nvPicPr>
          <p:cNvPr id="8" name="Picture 4" descr="University Logos - Communications ToolKit">
            <a:extLst>
              <a:ext uri="{FF2B5EF4-FFF2-40B4-BE49-F238E27FC236}">
                <a16:creationId xmlns:a16="http://schemas.microsoft.com/office/drawing/2014/main" id="{2815CFFB-43A7-D8D5-0CD4-312F61BF7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4" y="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71450" indent="-274320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Tahoma" panose="020B0604030504040204" pitchFamily="34" charset="0"/>
        <a:buChar char="●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90011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115728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yR2wWQYiVKM?feature=oembed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685" y="1655819"/>
            <a:ext cx="6142629" cy="2047875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1699" y="4094219"/>
            <a:ext cx="4962526" cy="1592206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2100" b="1" dirty="0"/>
              <a:t>Nasim Mousavi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endParaRPr lang="en-US" altLang="en-US" sz="2100" b="1" dirty="0"/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Assistant Professor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J. Mack Robinson College of Business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Georgia State University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7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95" y="1499191"/>
            <a:ext cx="8143210" cy="46990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Science 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6262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5" y="0"/>
            <a:ext cx="7995686" cy="1143000"/>
          </a:xfrm>
        </p:spPr>
        <p:txBody>
          <a:bodyPr/>
          <a:lstStyle/>
          <a:p>
            <a:r>
              <a:rPr lang="en-US" dirty="0"/>
              <a:t>Data Science Project Life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1115" y="1414131"/>
            <a:ext cx="7881385" cy="42056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typical data science project should follow these steps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2F785-6B0B-CC75-E642-5BC7B0EC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5" y="2554419"/>
            <a:ext cx="7502893" cy="10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Define Purpose</a:t>
            </a:r>
          </a:p>
        </p:txBody>
      </p:sp>
    </p:spTree>
    <p:extLst>
      <p:ext uri="{BB962C8B-B14F-4D97-AF65-F5344CB8AC3E}">
        <p14:creationId xmlns:p14="http://schemas.microsoft.com/office/powerpoint/2010/main" val="39083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991476" cy="1143000"/>
          </a:xfrm>
        </p:spPr>
        <p:txBody>
          <a:bodyPr/>
          <a:lstStyle/>
          <a:p>
            <a:r>
              <a:rPr lang="en-US" dirty="0"/>
              <a:t>Define Purpose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362075"/>
            <a:ext cx="7991476" cy="5219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b="0" i="0" u="none" strike="noStrike" baseline="0" dirty="0"/>
              <a:t>The process begins by developing an understanding of the purpose of the project</a:t>
            </a:r>
          </a:p>
          <a:p>
            <a:pPr lvl="1"/>
            <a:r>
              <a:rPr lang="en-US" dirty="0"/>
              <a:t>How will the organization use the results?</a:t>
            </a:r>
          </a:p>
          <a:p>
            <a:pPr lvl="1"/>
            <a:r>
              <a:rPr lang="en-US" b="0" i="0" u="none" strike="noStrike" baseline="0" dirty="0"/>
              <a:t>Who will be affected by the results?</a:t>
            </a:r>
          </a:p>
          <a:p>
            <a:pPr lvl="1"/>
            <a:r>
              <a:rPr lang="en-US" dirty="0"/>
              <a:t>Will the analysis be a one-shot effort or an ongoing procedure?</a:t>
            </a:r>
            <a:endParaRPr lang="en-US" b="0" i="0" u="none" strike="noStrike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3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Obtain &amp; Prepare Data</a:t>
            </a:r>
          </a:p>
        </p:txBody>
      </p:sp>
    </p:spTree>
    <p:extLst>
      <p:ext uri="{BB962C8B-B14F-4D97-AF65-F5344CB8AC3E}">
        <p14:creationId xmlns:p14="http://schemas.microsoft.com/office/powerpoint/2010/main" val="13510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991476" cy="1143000"/>
          </a:xfrm>
        </p:spPr>
        <p:txBody>
          <a:bodyPr/>
          <a:lstStyle/>
          <a:p>
            <a:r>
              <a:rPr lang="en-US" dirty="0"/>
              <a:t>Obtain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362075"/>
            <a:ext cx="7991476" cy="5219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Involves sampling from a large database to capture records to be used in an analysis</a:t>
            </a:r>
          </a:p>
          <a:p>
            <a:pPr lvl="1"/>
            <a:r>
              <a:rPr lang="en-US" dirty="0"/>
              <a:t>How well this sample reflects the records of interests to ensure the generalizability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13336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44279" y="1307805"/>
            <a:ext cx="7609145" cy="46738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first step in a data preparation step is often “Getting to know the data”</a:t>
            </a:r>
          </a:p>
          <a:p>
            <a:pPr lvl="1"/>
            <a:r>
              <a:rPr lang="en-US" dirty="0"/>
              <a:t>Descriptive statistics provide a framework for this</a:t>
            </a:r>
          </a:p>
          <a:p>
            <a:pPr lvl="1"/>
            <a:r>
              <a:rPr lang="en-US" dirty="0"/>
              <a:t>Plot data to quickly identify trends and features</a:t>
            </a:r>
          </a:p>
          <a:p>
            <a:pPr lvl="1"/>
            <a:r>
              <a:rPr lang="en-US" dirty="0"/>
              <a:t>Calculate numerical values that characterize the data</a:t>
            </a:r>
          </a:p>
          <a:p>
            <a:r>
              <a:rPr lang="en-US" dirty="0"/>
              <a:t>To answer:</a:t>
            </a:r>
          </a:p>
          <a:p>
            <a:pPr lvl="1"/>
            <a:r>
              <a:rPr lang="en-US" dirty="0"/>
              <a:t>What types of variables does this data have?</a:t>
            </a:r>
          </a:p>
          <a:p>
            <a:pPr lvl="1"/>
            <a:r>
              <a:rPr lang="en-US" dirty="0"/>
              <a:t>How do the variables relate to each other?</a:t>
            </a:r>
          </a:p>
          <a:p>
            <a:pPr lvl="1"/>
            <a:r>
              <a:rPr lang="en-US" dirty="0"/>
              <a:t>What is a usual value for each variable?</a:t>
            </a:r>
          </a:p>
          <a:p>
            <a:pPr lvl="1"/>
            <a:r>
              <a:rPr lang="en-US" dirty="0"/>
              <a:t>How are variables distributed?</a:t>
            </a:r>
          </a:p>
          <a:p>
            <a:pPr lvl="1"/>
            <a:r>
              <a:rPr lang="en-US" b="0" i="0" u="none" strike="noStrike" baseline="0" dirty="0"/>
              <a:t>What is the relationship between different variables?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2ABB1-6242-BAF1-3C32-AE15FC1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79" y="0"/>
            <a:ext cx="7942522" cy="11430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2656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44279" y="1307805"/>
            <a:ext cx="7609145" cy="46738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i="0" u="none" strike="noStrike" baseline="0" dirty="0"/>
              <a:t>In building a statistical model, there are two main variables to consider</a:t>
            </a:r>
          </a:p>
          <a:p>
            <a:pPr lvl="1"/>
            <a:r>
              <a:rPr lang="en-US" b="0" i="0" u="none" strike="noStrike" baseline="0" dirty="0"/>
              <a:t>Dependent: The output result we’re interested in measuring</a:t>
            </a:r>
          </a:p>
          <a:p>
            <a:pPr lvl="1"/>
            <a:r>
              <a:rPr lang="en-US" b="0" i="0" u="none" strike="noStrike" baseline="0" dirty="0"/>
              <a:t>Independent: Input parameter(s) we’re testing for its effect on output</a:t>
            </a:r>
          </a:p>
          <a:p>
            <a:r>
              <a:rPr lang="en-US" b="0" i="0" u="none" strike="noStrike" baseline="0" dirty="0"/>
              <a:t>You must account for covariates</a:t>
            </a:r>
          </a:p>
          <a:p>
            <a:pPr lvl="1"/>
            <a:r>
              <a:rPr lang="en-US" b="0" i="0" u="none" strike="noStrike" baseline="0" dirty="0"/>
              <a:t>These are input parameters that might also affect result</a:t>
            </a:r>
          </a:p>
          <a:p>
            <a:pPr lvl="1"/>
            <a:r>
              <a:rPr lang="en-US" b="0" i="0" u="none" strike="noStrike" baseline="0" dirty="0"/>
              <a:t>They aren’t tested, but must be controlled as far as possible to avoid interference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27151-26A6-FE92-2B18-0AD7EBA7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8067676" cy="1143000"/>
          </a:xfrm>
        </p:spPr>
        <p:txBody>
          <a:bodyPr/>
          <a:lstStyle/>
          <a:p>
            <a:r>
              <a:rPr lang="en-US" dirty="0"/>
              <a:t>Dependent &amp;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10340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2.1.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17345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8175" y="1352551"/>
            <a:ext cx="7715249" cy="4750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An important step in data processing</a:t>
            </a:r>
          </a:p>
          <a:p>
            <a:r>
              <a:rPr lang="en-US" dirty="0"/>
              <a:t>Data may contain “bugs” just as software does</a:t>
            </a:r>
          </a:p>
          <a:p>
            <a:r>
              <a:rPr lang="en-US" dirty="0"/>
              <a:t>These can be difficult to find and may lead to bias results &amp; invalid conclusions</a:t>
            </a:r>
          </a:p>
          <a:p>
            <a:r>
              <a:rPr lang="en-US" dirty="0"/>
              <a:t>Looking at a set of numbers hardly ever uncovers the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5E729-4CBF-7CCF-B8C8-35782D24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41" y="3600451"/>
            <a:ext cx="939247" cy="25026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080BD1-2426-0F72-789E-139EBE3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8048626" cy="1143000"/>
          </a:xfrm>
        </p:spPr>
        <p:txBody>
          <a:bodyPr/>
          <a:lstStyle/>
          <a:p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07028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1422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33424" y="1276350"/>
            <a:ext cx="7648575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Scatterplots help to expose potentially invalid data</a:t>
            </a:r>
          </a:p>
          <a:p>
            <a:r>
              <a:rPr lang="en-US" dirty="0"/>
              <a:t>The latent problem in this data set is obvious when visualized</a:t>
            </a:r>
          </a:p>
          <a:p>
            <a:r>
              <a:rPr lang="en-US" dirty="0"/>
              <a:t>Outliers are usually removed from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F3281-5365-53CD-4F4E-028C028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943977"/>
            <a:ext cx="4928182" cy="30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A5C90-29DE-899D-79BD-82231E5C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74" y="2943977"/>
            <a:ext cx="1085151" cy="29404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5B6DFD-EA21-9722-4462-935D9CB8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6" y="0"/>
            <a:ext cx="8154785" cy="1143000"/>
          </a:xfrm>
        </p:spPr>
        <p:txBody>
          <a:bodyPr/>
          <a:lstStyle/>
          <a:p>
            <a:r>
              <a:rPr lang="en-US" dirty="0"/>
              <a:t>Outlier Detection </a:t>
            </a:r>
          </a:p>
        </p:txBody>
      </p:sp>
    </p:spTree>
    <p:extLst>
      <p:ext uri="{BB962C8B-B14F-4D97-AF65-F5344CB8AC3E}">
        <p14:creationId xmlns:p14="http://schemas.microsoft.com/office/powerpoint/2010/main" val="8642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2.2.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8260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12382" y="1573619"/>
            <a:ext cx="7641042" cy="3655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If the number of records with missing values is small, they can be omitted</a:t>
            </a:r>
          </a:p>
          <a:p>
            <a:r>
              <a:rPr lang="en-US" dirty="0"/>
              <a:t>Otherwise, we might miss important information by omitting them</a:t>
            </a:r>
          </a:p>
          <a:p>
            <a:r>
              <a:rPr lang="en-US" dirty="0"/>
              <a:t>We can replace the missing values with imputed ones</a:t>
            </a:r>
          </a:p>
          <a:p>
            <a:pPr lvl="1"/>
            <a:r>
              <a:rPr lang="en-US" dirty="0"/>
              <a:t>Using mean, median, etc.</a:t>
            </a:r>
          </a:p>
          <a:p>
            <a:pPr lvl="1"/>
            <a:r>
              <a:rPr lang="en-US" dirty="0"/>
              <a:t>Using regression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ED375-7359-F8C4-11C4-433DE35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10783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2.3.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741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51478" y="1472713"/>
            <a:ext cx="7725771" cy="4766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Sometimes the dimension of dataset, number of variables is huge</a:t>
            </a:r>
          </a:p>
          <a:p>
            <a:r>
              <a:rPr lang="en-US" dirty="0"/>
              <a:t>And must be reduced for algorithm efficiency, accuracy and reliability:</a:t>
            </a:r>
          </a:p>
          <a:p>
            <a:pPr lvl="1"/>
            <a:r>
              <a:rPr lang="en-US" dirty="0"/>
              <a:t> Multicollinearity: multiple correlated variables</a:t>
            </a:r>
          </a:p>
          <a:p>
            <a:pPr lvl="1"/>
            <a:r>
              <a:rPr lang="en-US" dirty="0"/>
              <a:t> Overfitting (building a model that exactly describes the data)</a:t>
            </a:r>
          </a:p>
          <a:p>
            <a:pPr lvl="2"/>
            <a:r>
              <a:rPr lang="en-US" dirty="0"/>
              <a:t>Such a model most likely describes noise, and is said to be overfit</a:t>
            </a:r>
          </a:p>
          <a:p>
            <a:pPr lvl="2"/>
            <a:r>
              <a:rPr lang="en-US" dirty="0"/>
              <a:t>Low generalizability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21912-9208-A82F-E8F9-6293E1D2E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0" r="11418"/>
          <a:stretch/>
        </p:blipFill>
        <p:spPr>
          <a:xfrm>
            <a:off x="4933949" y="4181245"/>
            <a:ext cx="3346539" cy="2057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7987A7-16D2-D177-ECC3-ADE15D7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65940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51479" y="1402169"/>
            <a:ext cx="7641042" cy="46526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Incorporating domain knowledge to remove or combine categories</a:t>
            </a:r>
          </a:p>
          <a:p>
            <a:r>
              <a:rPr lang="en-US" dirty="0"/>
              <a:t>Using data summaries to detect correlated variables(remove or combine redundant variables)</a:t>
            </a:r>
          </a:p>
          <a:p>
            <a:r>
              <a:rPr lang="en-US" dirty="0"/>
              <a:t>Employing automated reduction techniques, like PCA </a:t>
            </a:r>
          </a:p>
          <a:p>
            <a:pPr lvl="1"/>
            <a:r>
              <a:rPr lang="en-US" dirty="0"/>
              <a:t>A new set of variable is created that are weighted average of the original variables</a:t>
            </a:r>
          </a:p>
          <a:p>
            <a:r>
              <a:rPr lang="en-US" dirty="0"/>
              <a:t>Using methods, such as regression models, classification methods, like decision tree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E7520-6295-91F4-9DE9-FCD08A74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25735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8669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6" y="0"/>
            <a:ext cx="7995685" cy="1143000"/>
          </a:xfrm>
        </p:spPr>
        <p:txBody>
          <a:bodyPr/>
          <a:lstStyle/>
          <a:p>
            <a:r>
              <a:rPr lang="en-US" dirty="0"/>
              <a:t>Types of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08074" y="1371601"/>
            <a:ext cx="7640601" cy="456247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Descriptive: </a:t>
            </a:r>
            <a:r>
              <a:rPr lang="en-US" dirty="0"/>
              <a:t>“What has happened?” </a:t>
            </a:r>
          </a:p>
          <a:p>
            <a:pPr lvl="1"/>
            <a:r>
              <a:rPr lang="en-US" dirty="0"/>
              <a:t>Query/drill down:  What exactly is happening?</a:t>
            </a:r>
          </a:p>
          <a:p>
            <a:pPr lvl="1"/>
            <a:r>
              <a:rPr lang="en-US" dirty="0"/>
              <a:t>Ad hoc reports: How many, how often, where?</a:t>
            </a:r>
          </a:p>
          <a:p>
            <a:pPr lvl="1"/>
            <a:r>
              <a:rPr lang="en-US" dirty="0"/>
              <a:t>Standard reports</a:t>
            </a:r>
          </a:p>
          <a:p>
            <a:r>
              <a:rPr lang="en-US" b="1" dirty="0"/>
              <a:t>Predictive: </a:t>
            </a:r>
            <a:r>
              <a:rPr lang="en-US" dirty="0"/>
              <a:t>“What could happen?” </a:t>
            </a:r>
          </a:p>
          <a:p>
            <a:r>
              <a:rPr lang="en-US" b="1" dirty="0"/>
              <a:t>Prescriptive: </a:t>
            </a:r>
            <a:r>
              <a:rPr lang="en-US" dirty="0"/>
              <a:t>“What’s the best outcome given our descriptive and predictive analytics?” </a:t>
            </a:r>
          </a:p>
        </p:txBody>
      </p:sp>
    </p:spTree>
    <p:extLst>
      <p:ext uri="{BB962C8B-B14F-4D97-AF65-F5344CB8AC3E}">
        <p14:creationId xmlns:p14="http://schemas.microsoft.com/office/powerpoint/2010/main" val="346100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29340" y="1329071"/>
            <a:ext cx="7676708" cy="44621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/>
              <a:t>Problem types</a:t>
            </a:r>
          </a:p>
          <a:p>
            <a:pPr lvl="1" fontAlgn="ctr"/>
            <a:r>
              <a:rPr lang="en-US" sz="1800" dirty="0"/>
              <a:t>Classification/Prediction</a:t>
            </a:r>
          </a:p>
          <a:p>
            <a:pPr lvl="1" fontAlgn="ctr"/>
            <a:r>
              <a:rPr lang="en-US" sz="1800" dirty="0"/>
              <a:t>Pattern recognition</a:t>
            </a:r>
          </a:p>
          <a:p>
            <a:pPr fontAlgn="ctr"/>
            <a:r>
              <a:rPr lang="en-US" sz="2200" dirty="0"/>
              <a:t>Techniques</a:t>
            </a:r>
          </a:p>
          <a:p>
            <a:pPr lvl="1" fontAlgn="ctr"/>
            <a:r>
              <a:rPr lang="en-US" sz="1800" dirty="0"/>
              <a:t>Regression (e.g., linear, logistic</a:t>
            </a:r>
            <a:r>
              <a:rPr lang="en-US" dirty="0"/>
              <a:t>)</a:t>
            </a:r>
          </a:p>
          <a:p>
            <a:pPr lvl="1" fontAlgn="ctr"/>
            <a:r>
              <a:rPr lang="en-US" sz="1800" dirty="0"/>
              <a:t>Classification (decision trees, random forest, support vector machines, etc.)</a:t>
            </a:r>
          </a:p>
          <a:p>
            <a:pPr lvl="1" fontAlgn="ctr"/>
            <a:r>
              <a:rPr lang="en-US" sz="1800" dirty="0"/>
              <a:t>Clustering (e.g., k-means, hierarchical)</a:t>
            </a:r>
          </a:p>
          <a:p>
            <a:pPr lvl="1" fontAlgn="ctr"/>
            <a:r>
              <a:rPr lang="en-US" sz="1800" dirty="0"/>
              <a:t>Association rules &amp; Recommendation Systems</a:t>
            </a:r>
          </a:p>
          <a:p>
            <a:pPr lvl="1" fontAlgn="ctr"/>
            <a:r>
              <a:rPr lang="en-US" sz="1800" dirty="0"/>
              <a:t>Conventional neural networks</a:t>
            </a:r>
          </a:p>
          <a:p>
            <a:pPr lvl="1" fontAlgn="ctr"/>
            <a:r>
              <a:rPr lang="en-US" sz="1800" dirty="0"/>
              <a:t>Text classification and topic modeling </a:t>
            </a:r>
          </a:p>
          <a:p>
            <a:pPr marL="0" indent="0" fontAlgn="ctr">
              <a:buNone/>
            </a:pPr>
            <a:endParaRPr lang="en-US" sz="15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5C1F55-2EE6-5315-561C-3512D4AC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8039101" cy="1143000"/>
          </a:xfrm>
        </p:spPr>
        <p:txBody>
          <a:bodyPr/>
          <a:lstStyle/>
          <a:p>
            <a:r>
              <a:rPr lang="en-US" dirty="0"/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05790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8202" y="1331729"/>
            <a:ext cx="7594748" cy="4726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Supervised learning: Predicting the outcome variable for new records</a:t>
            </a:r>
          </a:p>
          <a:p>
            <a:pPr lvl="1"/>
            <a:r>
              <a:rPr lang="en-US" sz="1800" dirty="0"/>
              <a:t>Outcome of interest is </a:t>
            </a:r>
            <a:r>
              <a:rPr lang="en-US" sz="1800" b="1" dirty="0"/>
              <a:t>known</a:t>
            </a:r>
            <a:r>
              <a:rPr lang="en-US" sz="1800" dirty="0"/>
              <a:t>, “labeled data”</a:t>
            </a:r>
          </a:p>
          <a:p>
            <a:pPr lvl="1"/>
            <a:r>
              <a:rPr lang="en-US" sz="1800" b="1" dirty="0"/>
              <a:t>Training data</a:t>
            </a:r>
            <a:r>
              <a:rPr lang="en-US" sz="1800" dirty="0"/>
              <a:t>: from which the model/algorithm “learns”</a:t>
            </a:r>
          </a:p>
          <a:p>
            <a:pPr lvl="1"/>
            <a:r>
              <a:rPr lang="en-US" sz="1800" b="1" dirty="0"/>
              <a:t>Validation data</a:t>
            </a:r>
            <a:r>
              <a:rPr lang="en-US" sz="1800" dirty="0"/>
              <a:t>: where the trained model is applied to for assessment of performance, and model comparison</a:t>
            </a:r>
          </a:p>
          <a:p>
            <a:pPr lvl="1"/>
            <a:r>
              <a:rPr lang="en-US" sz="1800" b="1" dirty="0"/>
              <a:t>Test data</a:t>
            </a:r>
            <a:r>
              <a:rPr lang="en-US" sz="1800" dirty="0"/>
              <a:t>: if model selection is involved, test data is used to assess the finally selected model</a:t>
            </a:r>
          </a:p>
          <a:p>
            <a:pPr lvl="2"/>
            <a:r>
              <a:rPr lang="en-US" sz="1600" dirty="0"/>
              <a:t>The outcome in </a:t>
            </a:r>
            <a:r>
              <a:rPr lang="en-US" dirty="0"/>
              <a:t>the test </a:t>
            </a:r>
            <a:r>
              <a:rPr lang="en-US" sz="1600" dirty="0"/>
              <a:t>data is also known</a:t>
            </a:r>
          </a:p>
          <a:p>
            <a:pPr marL="25717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8E7AF-0708-3F29-E8CC-4A01FABC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8048626" cy="1143000"/>
          </a:xfrm>
        </p:spPr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586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47" y="0"/>
            <a:ext cx="7953154" cy="1143000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33647" y="1447801"/>
            <a:ext cx="7781703" cy="4267200"/>
          </a:xfrm>
          <a:prstGeom prst="rect">
            <a:avLst/>
          </a:prstGeom>
        </p:spPr>
        <p:txBody>
          <a:bodyPr/>
          <a:lstStyle/>
          <a:p>
            <a:r>
              <a:rPr lang="en-US" b="0" i="0" u="none" strike="noStrike" baseline="0" dirty="0"/>
              <a:t>All about managing big data, extracting managerial insights from it</a:t>
            </a:r>
          </a:p>
          <a:p>
            <a:r>
              <a:rPr lang="en-US" b="0" i="0" u="none" strike="noStrike" baseline="0" dirty="0"/>
              <a:t>A multidisciplinary field combining skills in </a:t>
            </a:r>
            <a:r>
              <a:rPr lang="en-US" b="1" i="0" u="none" strike="noStrike" baseline="0" dirty="0"/>
              <a:t>computer science </a:t>
            </a:r>
            <a:r>
              <a:rPr lang="en-US" b="0" i="0" u="none" strike="noStrike" baseline="0" dirty="0"/>
              <a:t>and </a:t>
            </a:r>
            <a:r>
              <a:rPr lang="en-US" b="1" i="0" u="none" strike="noStrike" baseline="0" dirty="0"/>
              <a:t>statistics</a:t>
            </a:r>
            <a:r>
              <a:rPr lang="en-US" b="0" i="0" u="none" strike="noStrike" baseline="0" dirty="0"/>
              <a:t> with </a:t>
            </a:r>
            <a:r>
              <a:rPr lang="en-US" b="1" i="0" u="none" strike="noStrike" baseline="0" dirty="0"/>
              <a:t>domain expertise </a:t>
            </a:r>
            <a:r>
              <a:rPr lang="en-US" b="0" i="0" u="none" strike="noStrike" baseline="0" dirty="0"/>
              <a:t>to support the analysis of large and diverse data sets</a:t>
            </a:r>
          </a:p>
          <a:p>
            <a:r>
              <a:rPr lang="en-US" b="0" i="0" u="none" strike="noStrike" baseline="0" dirty="0"/>
              <a:t>As a data scientist you </a:t>
            </a:r>
            <a:r>
              <a:rPr lang="en-US" dirty="0"/>
              <a:t>u</a:t>
            </a:r>
            <a:r>
              <a:rPr lang="en-US" b="0" i="0" u="none" strike="noStrike" baseline="0" dirty="0"/>
              <a:t>ncover values for an organization and then communicate them to stakeholders as </a:t>
            </a:r>
            <a:r>
              <a:rPr lang="en-US" b="1" i="0" u="none" strike="noStrike" baseline="0" dirty="0"/>
              <a:t>actionable</a:t>
            </a:r>
            <a:r>
              <a:rPr lang="en-US" b="0" i="0" u="none" strike="noStrike" baseline="0" dirty="0"/>
              <a:t> results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922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108" y="129779"/>
            <a:ext cx="6656867" cy="857250"/>
          </a:xfrm>
        </p:spPr>
        <p:txBody>
          <a:bodyPr>
            <a:noAutofit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3108" y="1395523"/>
            <a:ext cx="7418867" cy="47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sz="1800" dirty="0"/>
              <a:t>No outcome to be classified or predicted</a:t>
            </a:r>
          </a:p>
          <a:p>
            <a:pPr lvl="1"/>
            <a:r>
              <a:rPr lang="en-US" sz="1800" dirty="0"/>
              <a:t>Let the data tells the story (patterns) by itself, and no predetermined patterns to be learned from training data</a:t>
            </a:r>
          </a:p>
          <a:p>
            <a:endParaRPr lang="en-US" sz="15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2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5588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533" y="0"/>
            <a:ext cx="7066442" cy="1085849"/>
          </a:xfrm>
        </p:spPr>
        <p:txBody>
          <a:bodyPr>
            <a:normAutofit/>
          </a:bodyPr>
          <a:lstStyle/>
          <a:p>
            <a:r>
              <a:rPr lang="en-US" dirty="0"/>
              <a:t>Evaluating Predictive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34533" y="1366948"/>
            <a:ext cx="7447442" cy="45861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Partition data into three categories:</a:t>
            </a:r>
          </a:p>
          <a:p>
            <a:pPr lvl="1"/>
            <a:r>
              <a:rPr lang="en-US" dirty="0"/>
              <a:t>Training: The largest partition to build/train models</a:t>
            </a:r>
          </a:p>
          <a:p>
            <a:pPr lvl="1"/>
            <a:r>
              <a:rPr lang="en-US" dirty="0"/>
              <a:t>Validation: Assess the predictive performance of models and select the best one</a:t>
            </a:r>
          </a:p>
          <a:p>
            <a:pPr lvl="1"/>
            <a:r>
              <a:rPr lang="en-US" dirty="0"/>
              <a:t>Test (holdout, evaluation): Assess the performance of the selected model with new data</a:t>
            </a:r>
          </a:p>
        </p:txBody>
      </p:sp>
    </p:spTree>
    <p:extLst>
      <p:ext uri="{BB962C8B-B14F-4D97-AF65-F5344CB8AC3E}">
        <p14:creationId xmlns:p14="http://schemas.microsoft.com/office/powerpoint/2010/main" val="165196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7124700" cy="1085849"/>
          </a:xfrm>
        </p:spPr>
        <p:txBody>
          <a:bodyPr>
            <a:normAutofit/>
          </a:bodyPr>
          <a:lstStyle/>
          <a:p>
            <a:r>
              <a:rPr lang="en-US" dirty="0"/>
              <a:t>Evaluating Predictive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555" name="Rectangle 3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76275" y="1362075"/>
                <a:ext cx="7696200" cy="46577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Models with high predictive accuracy when applied to new records are desirable</a:t>
                </a:r>
              </a:p>
              <a:p>
                <a:pPr lvl="1"/>
                <a:r>
                  <a:rPr lang="en-US" dirty="0"/>
                  <a:t> Prediction performance is assessed on the test set</a:t>
                </a:r>
              </a:p>
              <a:p>
                <a:r>
                  <a:rPr lang="en-US" dirty="0"/>
                  <a:t>Prediction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absolute error (MAE):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RMSE (Root Mean Square Error):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1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76275" y="1362075"/>
                <a:ext cx="7696200" cy="4657725"/>
              </a:xfrm>
              <a:prstGeom prst="rect">
                <a:avLst/>
              </a:prstGeom>
              <a:blipFill>
                <a:blip r:embed="rId2"/>
                <a:stretch>
                  <a:fillRect l="-872" t="-784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92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7162800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8175" y="1381125"/>
            <a:ext cx="7734300" cy="4638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Summarizes the correct and incorrect classifications by a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How to Remember all these Classification Concepts forever | by Jerry An |  The Startup | Medium">
            <a:extLst>
              <a:ext uri="{FF2B5EF4-FFF2-40B4-BE49-F238E27FC236}">
                <a16:creationId xmlns:a16="http://schemas.microsoft.com/office/drawing/2014/main" id="{DCD87AA0-E129-58CA-56CC-0E23AAA1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403257"/>
            <a:ext cx="6686550" cy="37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6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91375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362075"/>
            <a:ext cx="7762875" cy="4657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ROC (Receiver Operating Characteristics)</a:t>
            </a:r>
          </a:p>
          <a:p>
            <a:pPr lvl="1"/>
            <a:r>
              <a:rPr lang="en-US" dirty="0"/>
              <a:t>The effectiveness of the binary classification model</a:t>
            </a:r>
          </a:p>
          <a:p>
            <a:pPr lvl="1"/>
            <a:r>
              <a:rPr lang="en-US" dirty="0"/>
              <a:t>P</a:t>
            </a:r>
            <a:r>
              <a:rPr lang="en-US" b="0" i="0" dirty="0">
                <a:effectLst/>
              </a:rPr>
              <a:t>lots the true positive rate (TPR) vs. the false positive rate (FPR) at different classification thresholds.</a:t>
            </a:r>
            <a:endParaRPr lang="en-US" dirty="0"/>
          </a:p>
          <a:p>
            <a:r>
              <a:rPr lang="en-US" dirty="0"/>
              <a:t>AUC (Area Under the Curve)</a:t>
            </a:r>
          </a:p>
          <a:p>
            <a:pPr marL="257175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68C2F-3F39-7253-C50E-654F1677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3357003"/>
            <a:ext cx="3841623" cy="28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5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91375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362075"/>
            <a:ext cx="7762875" cy="4657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762" indent="-342900"/>
            <a:r>
              <a:rPr lang="en-US" b="0" i="0" dirty="0">
                <a:effectLst/>
              </a:rPr>
              <a:t>A greater value of AUC denotes better model performance</a:t>
            </a:r>
          </a:p>
          <a:p>
            <a:pPr marL="385762" indent="-342900"/>
            <a:r>
              <a:rPr lang="en-US" b="0" i="0" dirty="0">
                <a:effectLst/>
              </a:rPr>
              <a:t>Our main goal is to maximize this area in order to have the highest TPR and lowest FPR at the given threshold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D9CD6-717E-628F-3EA1-BA340D3D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30" y="2962276"/>
            <a:ext cx="3137355" cy="30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2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Deployment</a:t>
            </a:r>
          </a:p>
        </p:txBody>
      </p:sp>
    </p:spTree>
    <p:extLst>
      <p:ext uri="{BB962C8B-B14F-4D97-AF65-F5344CB8AC3E}">
        <p14:creationId xmlns:p14="http://schemas.microsoft.com/office/powerpoint/2010/main" val="36499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991476" cy="1143000"/>
          </a:xfrm>
        </p:spPr>
        <p:txBody>
          <a:bodyPr/>
          <a:lstStyle/>
          <a:p>
            <a:r>
              <a:rPr lang="en-US" dirty="0"/>
              <a:t>Deploy the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329071"/>
            <a:ext cx="7991476" cy="5252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This step involves integrating the model into operational systems and running it on real records to produce decisions or actions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386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2" title="Data Science vs Big Data vs Data Analytics | Simplilearn">
            <a:hlinkClick r:id="" action="ppaction://media"/>
            <a:extLst>
              <a:ext uri="{FF2B5EF4-FFF2-40B4-BE49-F238E27FC236}">
                <a16:creationId xmlns:a16="http://schemas.microsoft.com/office/drawing/2014/main" id="{540405A5-3AF8-B62A-5DC2-7E59B5F268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4225" y="1917700"/>
            <a:ext cx="5349735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Is Trending? 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01749" y="1318437"/>
            <a:ext cx="7813601" cy="4396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i="0" u="none" strike="noStrike" baseline="0" dirty="0"/>
              <a:t>These days, more data is generated than ever</a:t>
            </a:r>
          </a:p>
          <a:p>
            <a:r>
              <a:rPr lang="en-US" b="0" i="0" u="none" strike="noStrike" baseline="0" dirty="0"/>
              <a:t>New data is generated faster than ever</a:t>
            </a:r>
          </a:p>
          <a:p>
            <a:r>
              <a:rPr lang="en-US" dirty="0"/>
              <a:t>Improvements in computing power and capacity</a:t>
            </a:r>
          </a:p>
          <a:p>
            <a:r>
              <a:rPr lang="en-US" dirty="0"/>
              <a:t>Progress in algorithms &amp; software tools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/>
              <a:t>All of these create valuable applications, including:</a:t>
            </a:r>
          </a:p>
          <a:p>
            <a:pPr lvl="1"/>
            <a:r>
              <a:rPr lang="en-US" b="0" i="0" u="none" strike="noStrike" baseline="0" dirty="0"/>
              <a:t>Product recommendations</a:t>
            </a:r>
          </a:p>
          <a:p>
            <a:pPr lvl="1"/>
            <a:r>
              <a:rPr lang="en-US" b="0" i="0" u="none" strike="noStrike" baseline="0" dirty="0"/>
              <a:t>Marketing analysis</a:t>
            </a:r>
          </a:p>
          <a:p>
            <a:pPr lvl="1"/>
            <a:r>
              <a:rPr lang="en-US" b="0" i="0" u="none" strike="noStrike" baseline="0" dirty="0"/>
              <a:t>Demand forecasting</a:t>
            </a:r>
          </a:p>
          <a:p>
            <a:pPr lvl="1"/>
            <a:r>
              <a:rPr lang="en-US" b="0" i="0" u="none" strike="noStrike" baseline="0" dirty="0"/>
              <a:t>Fraud detection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90550" y="1285876"/>
            <a:ext cx="7915275" cy="40481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Big data is usually characterized by four </a:t>
            </a:r>
            <a:r>
              <a:rPr lang="en-US" b="1" dirty="0"/>
              <a:t>V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Veracity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E521E-462F-3FA7-EF19-0F1980BA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0"/>
            <a:ext cx="8096251" cy="1143000"/>
          </a:xfrm>
        </p:spPr>
        <p:txBody>
          <a:bodyPr/>
          <a:lstStyle/>
          <a:p>
            <a:r>
              <a:rPr lang="en-US" dirty="0"/>
              <a:t>Definition of Big Data: 4Vs</a:t>
            </a:r>
          </a:p>
        </p:txBody>
      </p:sp>
    </p:spTree>
    <p:extLst>
      <p:ext uri="{BB962C8B-B14F-4D97-AF65-F5344CB8AC3E}">
        <p14:creationId xmlns:p14="http://schemas.microsoft.com/office/powerpoint/2010/main" val="41233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90550" y="1285876"/>
            <a:ext cx="7915275" cy="40481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These days data has high volume:</a:t>
            </a:r>
          </a:p>
          <a:p>
            <a:pPr lvl="1"/>
            <a:r>
              <a:rPr lang="en-US" sz="2000" dirty="0"/>
              <a:t>Transaction-based data stored through the years</a:t>
            </a:r>
          </a:p>
          <a:p>
            <a:pPr lvl="1"/>
            <a:r>
              <a:rPr lang="en-US" sz="2000" dirty="0"/>
              <a:t>Unstructured data streaming in from social media or smartphone, etc.</a:t>
            </a:r>
          </a:p>
          <a:p>
            <a:pPr lvl="1"/>
            <a:r>
              <a:rPr lang="en-US" sz="2000" dirty="0"/>
              <a:t>Sensor and machine-to-machine data being collected (</a:t>
            </a:r>
            <a:r>
              <a:rPr lang="en-US" sz="2000" dirty="0" err="1"/>
              <a:t>e.g</a:t>
            </a:r>
            <a:r>
              <a:rPr lang="en-US" sz="2000" dirty="0"/>
              <a:t>, IoT)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03A07-26FF-4BA3-06C8-FD9BD8E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0"/>
            <a:ext cx="8096251" cy="1143000"/>
          </a:xfrm>
        </p:spPr>
        <p:txBody>
          <a:bodyPr/>
          <a:lstStyle/>
          <a:p>
            <a:r>
              <a:rPr lang="en-US" dirty="0"/>
              <a:t>Volume: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4584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04852" y="1285876"/>
            <a:ext cx="7991474" cy="406717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today comes in all types of formats</a:t>
            </a:r>
          </a:p>
          <a:p>
            <a:pPr lvl="1"/>
            <a:r>
              <a:rPr lang="en-US" sz="2000" dirty="0"/>
              <a:t>Structured, numeric data in traditional databases</a:t>
            </a:r>
          </a:p>
          <a:p>
            <a:pPr lvl="1"/>
            <a:r>
              <a:rPr lang="en-US" sz="2000" dirty="0"/>
              <a:t>Information created from line-of-business applications</a:t>
            </a:r>
          </a:p>
          <a:p>
            <a:pPr lvl="1"/>
            <a:r>
              <a:rPr lang="en-US" sz="2000" dirty="0"/>
              <a:t>Unstructured text documents, email, video, audio, stock ticker data and financial transactions</a:t>
            </a:r>
          </a:p>
          <a:p>
            <a:pPr lvl="1"/>
            <a:r>
              <a:rPr lang="en-US" sz="2000" dirty="0"/>
              <a:t>Managing, merging and governing different varieties of data is very complex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63E54F-2BC5-4224-C95A-4CDDBD3F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Variety: Different Types of Data</a:t>
            </a:r>
          </a:p>
        </p:txBody>
      </p:sp>
    </p:spTree>
    <p:extLst>
      <p:ext uri="{BB962C8B-B14F-4D97-AF65-F5344CB8AC3E}">
        <p14:creationId xmlns:p14="http://schemas.microsoft.com/office/powerpoint/2010/main" val="37207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81050" y="1323975"/>
            <a:ext cx="7686675" cy="44767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is streaming in at unprecedented speed and must be dealt with in a timely manner</a:t>
            </a:r>
          </a:p>
          <a:p>
            <a:r>
              <a:rPr lang="en-US" dirty="0"/>
              <a:t>To be useful, we need to deal with this large amount of data in near-real time</a:t>
            </a:r>
          </a:p>
          <a:p>
            <a:r>
              <a:rPr lang="en-US" dirty="0"/>
              <a:t>Reacting quickly enough to deal with data velocity is a big challenge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B964B8-4A09-A72E-1532-E97EDD1C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7162800" cy="1143000"/>
          </a:xfrm>
        </p:spPr>
        <p:txBody>
          <a:bodyPr/>
          <a:lstStyle/>
          <a:p>
            <a:r>
              <a:rPr lang="en-US" dirty="0"/>
              <a:t>Velocity: The Speed of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9837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81050" y="1295400"/>
            <a:ext cx="7867650" cy="4810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Data flows can be highly inconsistent with periodic peaks</a:t>
            </a:r>
          </a:p>
          <a:p>
            <a:r>
              <a:rPr lang="en-US" dirty="0"/>
              <a:t>Is something trending in social media? </a:t>
            </a:r>
          </a:p>
          <a:p>
            <a:r>
              <a:rPr lang="en-US" dirty="0"/>
              <a:t>Daily, seasonal and event-triggered peak data loads can be challenging to manage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51D2AF-6A52-9A0F-7993-D50F1218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7991476" cy="1143000"/>
          </a:xfrm>
        </p:spPr>
        <p:txBody>
          <a:bodyPr/>
          <a:lstStyle/>
          <a:p>
            <a:r>
              <a:rPr lang="en-US" dirty="0"/>
              <a:t>Veracity: Variability in Data Content </a:t>
            </a:r>
          </a:p>
        </p:txBody>
      </p:sp>
    </p:spTree>
    <p:extLst>
      <p:ext uri="{BB962C8B-B14F-4D97-AF65-F5344CB8AC3E}">
        <p14:creationId xmlns:p14="http://schemas.microsoft.com/office/powerpoint/2010/main" val="1292670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11125</TotalTime>
  <Words>1330</Words>
  <Application>Microsoft Office PowerPoint</Application>
  <PresentationFormat>On-screen Show (4:3)</PresentationFormat>
  <Paragraphs>211</Paragraphs>
  <Slides>39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Lato</vt:lpstr>
      <vt:lpstr>Tahoma</vt:lpstr>
      <vt:lpstr>Wingdings</vt:lpstr>
      <vt:lpstr>Theme1</vt:lpstr>
      <vt:lpstr>Office Theme</vt:lpstr>
      <vt:lpstr>CIS8695 Managing Big Data Analytics</vt:lpstr>
      <vt:lpstr>PowerPoint Presentation</vt:lpstr>
      <vt:lpstr>Data Science</vt:lpstr>
      <vt:lpstr>Why Data Science Is Trending? Big Data</vt:lpstr>
      <vt:lpstr>Definition of Big Data: 4Vs</vt:lpstr>
      <vt:lpstr>Volume: Amount of data</vt:lpstr>
      <vt:lpstr>Variety: Different Types of Data</vt:lpstr>
      <vt:lpstr>Velocity: The Speed of Data Generation</vt:lpstr>
      <vt:lpstr>Veracity: Variability in Data Content </vt:lpstr>
      <vt:lpstr>PowerPoint Presentation</vt:lpstr>
      <vt:lpstr>Data Science Project Life Cycle</vt:lpstr>
      <vt:lpstr>PowerPoint Presentation</vt:lpstr>
      <vt:lpstr>Define Purpose</vt:lpstr>
      <vt:lpstr>PowerPoint Presentation</vt:lpstr>
      <vt:lpstr>Obtain Data</vt:lpstr>
      <vt:lpstr>Data Preparation</vt:lpstr>
      <vt:lpstr>Dependent &amp; Independent Variables</vt:lpstr>
      <vt:lpstr>PowerPoint Presentation</vt:lpstr>
      <vt:lpstr>Outlier Detection</vt:lpstr>
      <vt:lpstr>Outlier Detection </vt:lpstr>
      <vt:lpstr>PowerPoint Presentation</vt:lpstr>
      <vt:lpstr>Missing Values</vt:lpstr>
      <vt:lpstr>PowerPoint Presentation</vt:lpstr>
      <vt:lpstr>Dimension Reduction</vt:lpstr>
      <vt:lpstr>Dimension Reduction Techniques</vt:lpstr>
      <vt:lpstr>PowerPoint Presentation</vt:lpstr>
      <vt:lpstr>Types of Data Analytics</vt:lpstr>
      <vt:lpstr>Predictive Analytics</vt:lpstr>
      <vt:lpstr>Supervised vs. Unsupervised Learning</vt:lpstr>
      <vt:lpstr>Supervised vs. Unsupervised Learning</vt:lpstr>
      <vt:lpstr>PowerPoint Presentation</vt:lpstr>
      <vt:lpstr>Evaluating Predictive Performance</vt:lpstr>
      <vt:lpstr>Evaluating Predictive Performance</vt:lpstr>
      <vt:lpstr>Judging Classifier Performance</vt:lpstr>
      <vt:lpstr>Judging Classifier Performance</vt:lpstr>
      <vt:lpstr>Judging Classifier Performance</vt:lpstr>
      <vt:lpstr>PowerPoint Presentation</vt:lpstr>
      <vt:lpstr>Deploy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Zhao</dc:creator>
  <cp:lastModifiedBy>Mousavi, Nasim</cp:lastModifiedBy>
  <cp:revision>427</cp:revision>
  <dcterms:created xsi:type="dcterms:W3CDTF">2016-01-06T03:16:12Z</dcterms:created>
  <dcterms:modified xsi:type="dcterms:W3CDTF">2023-08-16T15:32:33Z</dcterms:modified>
</cp:coreProperties>
</file>