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9" r:id="rId2"/>
  </p:sldMasterIdLst>
  <p:notesMasterIdLst>
    <p:notesMasterId r:id="rId20"/>
  </p:notesMasterIdLst>
  <p:sldIdLst>
    <p:sldId id="317" r:id="rId3"/>
    <p:sldId id="889" r:id="rId4"/>
    <p:sldId id="792" r:id="rId5"/>
    <p:sldId id="778" r:id="rId6"/>
    <p:sldId id="775" r:id="rId7"/>
    <p:sldId id="887" r:id="rId8"/>
    <p:sldId id="677" r:id="rId9"/>
    <p:sldId id="777" r:id="rId10"/>
    <p:sldId id="676" r:id="rId11"/>
    <p:sldId id="888" r:id="rId12"/>
    <p:sldId id="810" r:id="rId13"/>
    <p:sldId id="813" r:id="rId14"/>
    <p:sldId id="814" r:id="rId15"/>
    <p:sldId id="879" r:id="rId16"/>
    <p:sldId id="884" r:id="rId17"/>
    <p:sldId id="885" r:id="rId18"/>
    <p:sldId id="88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A1D0-6C60-4DFF-9C50-82ECCC92C365}" v="40" dt="2023-08-23T20:37:3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9152A1D0-6C60-4DFF-9C50-82ECCC92C365}"/>
    <pc:docChg chg="modSld">
      <pc:chgData name="Seyyedehnasim Mousavi" userId="" providerId="" clId="Web-{9152A1D0-6C60-4DFF-9C50-82ECCC92C365}" dt="2023-08-23T20:37:27.076" v="27" actId="20577"/>
      <pc:docMkLst>
        <pc:docMk/>
      </pc:docMkLst>
      <pc:sldChg chg="modSp">
        <pc:chgData name="Seyyedehnasim Mousavi" userId="" providerId="" clId="Web-{9152A1D0-6C60-4DFF-9C50-82ECCC92C365}" dt="2023-08-23T20:37:27.076" v="27" actId="20577"/>
        <pc:sldMkLst>
          <pc:docMk/>
          <pc:sldMk cId="1289760485" sldId="775"/>
        </pc:sldMkLst>
        <pc:spChg chg="mod">
          <ac:chgData name="Seyyedehnasim Mousavi" userId="" providerId="" clId="Web-{9152A1D0-6C60-4DFF-9C50-82ECCC92C365}" dt="2023-08-23T20:37:27.076" v="27" actId="20577"/>
          <ac:spMkLst>
            <pc:docMk/>
            <pc:sldMk cId="1289760485" sldId="775"/>
            <ac:spMk id="11" creationId="{00000000-0000-0000-0000-000000000000}"/>
          </ac:spMkLst>
        </pc:spChg>
      </pc:sldChg>
      <pc:sldChg chg="modSp">
        <pc:chgData name="Seyyedehnasim Mousavi" userId="" providerId="" clId="Web-{9152A1D0-6C60-4DFF-9C50-82ECCC92C365}" dt="2023-08-23T20:36:29.340" v="20" actId="20577"/>
        <pc:sldMkLst>
          <pc:docMk/>
          <pc:sldMk cId="2856468085" sldId="778"/>
        </pc:sldMkLst>
        <pc:spChg chg="mod">
          <ac:chgData name="Seyyedehnasim Mousavi" userId="" providerId="" clId="Web-{9152A1D0-6C60-4DFF-9C50-82ECCC92C365}" dt="2023-08-23T20:36:29.340" v="20" actId="20577"/>
          <ac:spMkLst>
            <pc:docMk/>
            <pc:sldMk cId="2856468085" sldId="778"/>
            <ac:spMk id="9219" creationId="{00000000-0000-0000-0000-000000000000}"/>
          </ac:spMkLst>
        </pc:spChg>
      </pc:sldChg>
      <pc:sldChg chg="modSp">
        <pc:chgData name="Seyyedehnasim Mousavi" userId="" providerId="" clId="Web-{9152A1D0-6C60-4DFF-9C50-82ECCC92C365}" dt="2023-08-23T20:35:54.167" v="13" actId="20577"/>
        <pc:sldMkLst>
          <pc:docMk/>
          <pc:sldMk cId="3192635061" sldId="889"/>
        </pc:sldMkLst>
        <pc:spChg chg="mod">
          <ac:chgData name="Seyyedehnasim Mousavi" userId="" providerId="" clId="Web-{9152A1D0-6C60-4DFF-9C50-82ECCC92C365}" dt="2023-08-23T20:35:54.167" v="13" actId="20577"/>
          <ac:spMkLst>
            <pc:docMk/>
            <pc:sldMk cId="3192635061" sldId="889"/>
            <ac:spMk id="2" creationId="{49CC5F1A-374B-B670-F806-C9AEA98574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07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793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80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051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22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92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221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85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447800"/>
            <a:ext cx="7886700" cy="4351338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4CDFCE-A274-B844-AADC-030ED7B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06690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4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7" y="0"/>
            <a:ext cx="8154785" cy="1143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2017" y="1447800"/>
            <a:ext cx="8154785" cy="4572000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54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68501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</a:t>
            </a:r>
            <a:r>
              <a:rPr lang="en-US" dirty="0">
                <a:solidFill>
                  <a:srgbClr val="0070C0"/>
                </a:solidFill>
              </a:rPr>
              <a:t>test records </a:t>
            </a:r>
            <a:r>
              <a:rPr lang="en-US" dirty="0"/>
              <a:t>that are correctly (or incorrectly) predicted by the classification model</a:t>
            </a:r>
          </a:p>
          <a:p>
            <a:r>
              <a:rPr lang="en-US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24A1F4DA-7543-BDE2-B606-EE3C60464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3388"/>
              </p:ext>
            </p:extLst>
          </p:nvPr>
        </p:nvGraphicFramePr>
        <p:xfrm>
          <a:off x="5278030" y="3210093"/>
          <a:ext cx="2812241" cy="2175049"/>
        </p:xfrm>
        <a:graphic>
          <a:graphicData uri="http://schemas.openxmlformats.org/drawingml/2006/table">
            <a:tbl>
              <a:tblPr/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9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C33D7-D1C0-7B11-7F37-F2BCECBFCC9F}"/>
                  </a:ext>
                </a:extLst>
              </p:cNvPr>
              <p:cNvSpPr txBox="1"/>
              <p:nvPr/>
            </p:nvSpPr>
            <p:spPr>
              <a:xfrm>
                <a:off x="699135" y="3219618"/>
                <a:ext cx="3510915" cy="933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6C33D7-D1C0-7B11-7F37-F2BCECBFC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" y="3219618"/>
                <a:ext cx="3510915" cy="933332"/>
              </a:xfrm>
              <a:prstGeom prst="rect">
                <a:avLst/>
              </a:prstGeo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0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ROC</a:t>
            </a:r>
            <a:r>
              <a:rPr lang="en-US" dirty="0"/>
              <a:t> curve plots </a:t>
            </a:r>
            <a:r>
              <a:rPr lang="en-US" b="1" dirty="0">
                <a:solidFill>
                  <a:schemeClr val="accent2"/>
                </a:solidFill>
              </a:rPr>
              <a:t>TPR</a:t>
            </a:r>
            <a:r>
              <a:rPr lang="en-US" dirty="0"/>
              <a:t> (on the </a:t>
            </a:r>
            <a:r>
              <a:rPr lang="en-US" b="1" dirty="0">
                <a:solidFill>
                  <a:schemeClr val="accent2"/>
                </a:solidFill>
              </a:rPr>
              <a:t>y</a:t>
            </a:r>
            <a:r>
              <a:rPr lang="en-US" dirty="0"/>
              <a:t>-axis) against </a:t>
            </a:r>
            <a:r>
              <a:rPr lang="en-US" b="1" dirty="0">
                <a:solidFill>
                  <a:schemeClr val="accent2"/>
                </a:solidFill>
              </a:rPr>
              <a:t>FPR</a:t>
            </a:r>
            <a:r>
              <a:rPr lang="en-US" dirty="0"/>
              <a:t> (on the </a:t>
            </a:r>
            <a:r>
              <a:rPr lang="en-US" b="1" dirty="0">
                <a:solidFill>
                  <a:schemeClr val="accent2"/>
                </a:solidFill>
              </a:rPr>
              <a:t>x</a:t>
            </a:r>
            <a:r>
              <a:rPr lang="en-US" dirty="0"/>
              <a:t>-axis)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89533"/>
              </p:ext>
            </p:extLst>
          </p:nvPr>
        </p:nvGraphicFramePr>
        <p:xfrm>
          <a:off x="2057400" y="2349967"/>
          <a:ext cx="198120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93480" progId="Equation.3">
                  <p:embed/>
                </p:oleObj>
              </mc:Choice>
              <mc:Fallback>
                <p:oleObj name="Equation" r:id="rId2" imgW="101592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49967"/>
                        <a:ext cx="1981201" cy="767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44933"/>
              </p:ext>
            </p:extLst>
          </p:nvPr>
        </p:nvGraphicFramePr>
        <p:xfrm>
          <a:off x="2066925" y="4241177"/>
          <a:ext cx="1911211" cy="7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393480" progId="Equation.3">
                  <p:embed/>
                </p:oleObj>
              </mc:Choice>
              <mc:Fallback>
                <p:oleObj name="Equation" r:id="rId4" imgW="104112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241177"/>
                        <a:ext cx="1911211" cy="722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32798"/>
              </p:ext>
            </p:extLst>
          </p:nvPr>
        </p:nvGraphicFramePr>
        <p:xfrm>
          <a:off x="5361619" y="2612533"/>
          <a:ext cx="2812241" cy="2175049"/>
        </p:xfrm>
        <a:graphic>
          <a:graphicData uri="http://schemas.openxmlformats.org/drawingml/2006/table">
            <a:tbl>
              <a:tblPr/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9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9590" y="3189085"/>
            <a:ext cx="47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/>
              <a:t> predicted </a:t>
            </a:r>
            <a:r>
              <a:rPr lang="en-US" dirty="0">
                <a:solidFill>
                  <a:srgbClr val="0070C0"/>
                </a:solidFill>
              </a:rPr>
              <a:t>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5087034"/>
            <a:ext cx="442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negative instances </a:t>
            </a:r>
            <a:r>
              <a:rPr lang="en-US" dirty="0"/>
              <a:t>predicted </a:t>
            </a:r>
            <a:r>
              <a:rPr lang="en-US" dirty="0">
                <a:solidFill>
                  <a:srgbClr val="0070C0"/>
                </a:solidFill>
              </a:rPr>
              <a:t>incorrectly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ADE984-AF0D-9EC5-1105-1C6D8591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(Receiver Operating Characteristic)</a:t>
            </a:r>
          </a:p>
        </p:txBody>
      </p:sp>
    </p:spTree>
    <p:extLst>
      <p:ext uri="{BB962C8B-B14F-4D97-AF65-F5344CB8AC3E}">
        <p14:creationId xmlns:p14="http://schemas.microsoft.com/office/powerpoint/2010/main" val="17074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 Curve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038600" cy="44196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(TP,FP):</a:t>
            </a:r>
          </a:p>
          <a:p>
            <a:pPr lvl="1"/>
            <a:r>
              <a:rPr lang="en-US" dirty="0"/>
              <a:t>(0,0): declare everything</a:t>
            </a:r>
            <a:br>
              <a:rPr lang="en-US" dirty="0"/>
            </a:br>
            <a:r>
              <a:rPr lang="en-US" dirty="0"/>
              <a:t>          to be negative class</a:t>
            </a:r>
          </a:p>
          <a:p>
            <a:pPr lvl="1"/>
            <a:r>
              <a:rPr lang="en-US" dirty="0"/>
              <a:t>(1,1): declare everything</a:t>
            </a:r>
            <a:br>
              <a:rPr lang="en-US" dirty="0"/>
            </a:br>
            <a:r>
              <a:rPr lang="en-US" dirty="0"/>
              <a:t>         to be positive class</a:t>
            </a:r>
          </a:p>
          <a:p>
            <a:pPr lvl="1"/>
            <a:r>
              <a:rPr lang="en-US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Diagonal line:</a:t>
            </a:r>
          </a:p>
          <a:p>
            <a:pPr lvl="1"/>
            <a:r>
              <a:rPr lang="en-US" dirty="0"/>
              <a:t>Random guessing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343400" y="1137285"/>
            <a:ext cx="3505200" cy="25037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9B881F57-37A3-94C6-4389-FEBA288E8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40816"/>
              </p:ext>
            </p:extLst>
          </p:nvPr>
        </p:nvGraphicFramePr>
        <p:xfrm>
          <a:off x="4876800" y="3998364"/>
          <a:ext cx="2812241" cy="2175049"/>
        </p:xfrm>
        <a:graphic>
          <a:graphicData uri="http://schemas.openxmlformats.org/drawingml/2006/table">
            <a:tbl>
              <a:tblPr/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9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609600" y="1447800"/>
            <a:ext cx="76962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Area Under the ROC curve </a:t>
            </a:r>
            <a:r>
              <a:rPr lang="en-US" sz="2200" b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sz="2200" b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AUC</a:t>
            </a:r>
            <a:r>
              <a:rPr lang="en-US" sz="2200" b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200" b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Ideal:  Area = 1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guess: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200" b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Area = 0.5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A1FDCF-A2DA-9EA2-D0D7-88168C55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Area Under the Curve</a:t>
            </a:r>
          </a:p>
        </p:txBody>
      </p:sp>
      <p:pic>
        <p:nvPicPr>
          <p:cNvPr id="1026" name="Picture 2" descr="Receiver operating characteristic - Wikipedia">
            <a:extLst>
              <a:ext uri="{FF2B5EF4-FFF2-40B4-BE49-F238E27FC236}">
                <a16:creationId xmlns:a16="http://schemas.microsoft.com/office/drawing/2014/main" id="{9D95B172-4F2E-ABD0-E0FE-A45AA3F1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3867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The problem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predicting continuous values </a:t>
                </a:r>
                <a:r>
                  <a:rPr lang="en-US" dirty="0"/>
                  <a:t>is called </a:t>
                </a:r>
                <a:r>
                  <a:rPr lang="en-US" dirty="0">
                    <a:solidFill>
                      <a:srgbClr val="0070C0"/>
                    </a:solidFill>
                  </a:rPr>
                  <a:t>regression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problem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General approach: find a continuous function that models the continuous points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Find a line that minimizes the sum of square errors</a:t>
                </a:r>
              </a:p>
              <a:p>
                <a:pPr marL="274320" lvl="1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DCD52A3-28F6-E91E-E9EB-A2BCFBE48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66478"/>
            <a:ext cx="3810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The dependent variable is binary (Y=0 or Y=1)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Linear regression is not suitable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Instead of predicting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dirty="0"/>
              <a:t> of a record we want to </a:t>
            </a:r>
            <a:r>
              <a:rPr lang="en-US" dirty="0">
                <a:solidFill>
                  <a:srgbClr val="0070C0"/>
                </a:solidFill>
              </a:rPr>
              <a:t>predict the probability of the class </a:t>
            </a:r>
            <a:r>
              <a:rPr lang="en-US" dirty="0"/>
              <a:t>given the record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ntroduction to Logistic Regression | by Ayush Pant | Towards Data Science">
            <a:extLst>
              <a:ext uri="{FF2B5EF4-FFF2-40B4-BE49-F238E27FC236}">
                <a16:creationId xmlns:a16="http://schemas.microsoft.com/office/drawing/2014/main" id="{998F1618-F2A9-D1B8-EB35-88694D36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19" y="3429000"/>
            <a:ext cx="5930701" cy="26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Logistic Regression in Machine Learning - Javatpoint">
            <a:extLst>
              <a:ext uri="{FF2B5EF4-FFF2-40B4-BE49-F238E27FC236}">
                <a16:creationId xmlns:a16="http://schemas.microsoft.com/office/drawing/2014/main" id="{4A07857E-92A3-FF86-51B9-7F7C8242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302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7D8AB71-2149-6521-8643-8D896005D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7724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Logistic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𝑏𝑒𝑙𝑜𝑛𝑔𝑖𝑛𝑔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/>
                <a:r>
                  <a:rPr lang="en-US" dirty="0"/>
                  <a:t>Rewrite: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regression on the </a:t>
                </a:r>
                <a:r>
                  <a:rPr lang="en-US" dirty="0">
                    <a:solidFill>
                      <a:srgbClr val="FF0000"/>
                    </a:solidFill>
                  </a:rPr>
                  <a:t>log-odds ratio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7D8AB71-2149-6521-8643-8D896005D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772400" cy="3886200"/>
              </a:xfrm>
              <a:blipFill>
                <a:blip r:embed="rId2"/>
                <a:stretch>
                  <a:fillRect l="-86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FD6A89BA-1F5E-3BD0-3DC7-4E4741BF6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63931"/>
              </p:ext>
            </p:extLst>
          </p:nvPr>
        </p:nvGraphicFramePr>
        <p:xfrm>
          <a:off x="901918" y="2397196"/>
          <a:ext cx="4267201" cy="7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57763" imgH="326487" progId="Word.Document.12">
                  <p:embed/>
                </p:oleObj>
              </mc:Choice>
              <mc:Fallback>
                <p:oleObj name="Document" r:id="rId3" imgW="1957763" imgH="326487" progId="Word.Document.12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918" y="2397196"/>
                        <a:ext cx="4267201" cy="7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91EDCD3-9FB0-51CF-E7A7-25002492A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58989"/>
              </p:ext>
            </p:extLst>
          </p:nvPr>
        </p:nvGraphicFramePr>
        <p:xfrm>
          <a:off x="2478055" y="3612886"/>
          <a:ext cx="4648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419040" progId="Equation.3">
                  <p:embed/>
                </p:oleObj>
              </mc:Choice>
              <mc:Fallback>
                <p:oleObj name="Equation" r:id="rId5" imgW="2361960" imgH="4190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F9475F-3582-E503-14A6-D77327FC5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55" y="3612886"/>
                        <a:ext cx="4648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6E0B-87C5-9D89-9609-5946FC368153}"/>
              </a:ext>
            </a:extLst>
          </p:cNvPr>
          <p:cNvSpPr txBox="1"/>
          <p:nvPr/>
        </p:nvSpPr>
        <p:spPr>
          <a:xfrm>
            <a:off x="4129087" y="29813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C2653-E444-D8DC-E25C-7A54D137FBB8}"/>
                  </a:ext>
                </a:extLst>
              </p:cNvPr>
              <p:cNvSpPr txBox="1"/>
              <p:nvPr/>
            </p:nvSpPr>
            <p:spPr>
              <a:xfrm>
                <a:off x="4639106" y="2296033"/>
                <a:ext cx="3757182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C2653-E444-D8DC-E25C-7A54D137F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06" y="2296033"/>
                <a:ext cx="3757182" cy="643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31EA8-39E2-569A-B8FF-81D5FD796C7F}"/>
                  </a:ext>
                </a:extLst>
              </p:cNvPr>
              <p:cNvSpPr txBox="1"/>
              <p:nvPr/>
            </p:nvSpPr>
            <p:spPr>
              <a:xfrm>
                <a:off x="901918" y="3822005"/>
                <a:ext cx="1576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31EA8-39E2-569A-B8FF-81D5FD79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8" y="3822005"/>
                <a:ext cx="1576137" cy="307777"/>
              </a:xfrm>
              <a:prstGeom prst="rect">
                <a:avLst/>
              </a:prstGeom>
              <a:blipFill>
                <a:blip r:embed="rId8"/>
                <a:stretch>
                  <a:fillRect l="-4633" r="-386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C5F1A-374B-B670-F806-C9AEA985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HW1 will be posted tomorrow, and will be due on Wednesday </a:t>
            </a:r>
            <a:r>
              <a:rPr lang="en-US" b="1" dirty="0"/>
              <a:t>August 30</a:t>
            </a:r>
            <a:r>
              <a:rPr lang="en-US" b="1" baseline="30000" dirty="0"/>
              <a:t>th</a:t>
            </a:r>
            <a:r>
              <a:rPr lang="en-US" b="1" dirty="0"/>
              <a:t> before the class (5:30 PM)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Delayed submission will result in score deduction</a:t>
            </a:r>
            <a:endParaRPr lang="en-US" b="1" dirty="0"/>
          </a:p>
          <a:p>
            <a:r>
              <a:rPr lang="en-US" dirty="0"/>
              <a:t>Group team selection and proposal are due on </a:t>
            </a:r>
            <a:r>
              <a:rPr lang="en-US" b="1" dirty="0"/>
              <a:t>September 6</a:t>
            </a:r>
            <a:r>
              <a:rPr lang="en-US" b="1" baseline="30000" dirty="0"/>
              <a:t>th</a:t>
            </a:r>
            <a:r>
              <a:rPr lang="en-US" b="1" dirty="0"/>
              <a:t> at 11:59 PM</a:t>
            </a:r>
            <a:endParaRPr lang="en-US" dirty="0"/>
          </a:p>
          <a:p>
            <a:pPr marL="288925" lvl="1"/>
            <a:r>
              <a:rPr lang="en-US" dirty="0">
                <a:latin typeface="Lato"/>
                <a:ea typeface="Lato"/>
                <a:cs typeface="Lato"/>
              </a:rPr>
              <a:t>I created a section for group project in </a:t>
            </a:r>
            <a:r>
              <a:rPr lang="en-US" dirty="0" err="1">
                <a:latin typeface="Lato"/>
                <a:ea typeface="Lato"/>
                <a:cs typeface="Lato"/>
              </a:rPr>
              <a:t>iCollege</a:t>
            </a:r>
            <a:r>
              <a:rPr lang="en-US" dirty="0">
                <a:latin typeface="Lato"/>
                <a:ea typeface="Lato"/>
                <a:cs typeface="Lato"/>
              </a:rPr>
              <a:t> with a google form, please submit your project information there</a:t>
            </a:r>
          </a:p>
          <a:p>
            <a:r>
              <a:rPr lang="en-US" dirty="0"/>
              <a:t>In-class exercises need to be uploaded in </a:t>
            </a:r>
            <a:r>
              <a:rPr lang="en-US" dirty="0" err="1"/>
              <a:t>iCollege</a:t>
            </a:r>
            <a:r>
              <a:rPr lang="en-US" dirty="0"/>
              <a:t> by the end of the class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Delayed submission will not be accepted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7AE57D-9269-DCBA-708F-97330721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1926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We </a:t>
            </a:r>
            <a:r>
              <a:rPr lang="en-US" sz="33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Learned!</a:t>
            </a: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48640" y="1600200"/>
            <a:ext cx="7848600" cy="3262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8270"/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Classification</a:t>
            </a:r>
            <a:r>
              <a:rPr lang="en-US" dirty="0">
                <a:latin typeface="Lato"/>
                <a:ea typeface="Lato"/>
                <a:cs typeface="Lato"/>
              </a:rPr>
              <a:t> is used to identify a class or category from a set of categories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 dirty="0">
                <a:solidFill>
                  <a:schemeClr val="tx1"/>
                </a:solidFill>
              </a:rPr>
              <a:t>Predict a class of a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>
                <a:solidFill>
                  <a:schemeClr val="tx1"/>
                </a:solidFill>
              </a:rPr>
              <a:t>record</a:t>
            </a:r>
            <a:endParaRPr lang="en-US" dirty="0"/>
          </a:p>
          <a:p>
            <a:r>
              <a:rPr lang="en-US" dirty="0"/>
              <a:t>From among a set of established variables, the algorithm is able to recognize to which category a new variable belongs to.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Tax-Evasion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05794"/>
              </p:ext>
            </p:extLst>
          </p:nvPr>
        </p:nvGraphicFramePr>
        <p:xfrm>
          <a:off x="876299" y="2521483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2521483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4071" y="1439901"/>
            <a:ext cx="776792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/>
                <a:ea typeface="Lato"/>
                <a:cs typeface="Lato"/>
              </a:rPr>
              <a:t>Tax-return data for 2011, and we want to predict whether a person is a cheater or not in 2012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1DA54-AFCD-62C5-869E-FF1CFDE4CA41}"/>
              </a:ext>
            </a:extLst>
          </p:cNvPr>
          <p:cNvGrpSpPr/>
          <p:nvPr/>
        </p:nvGrpSpPr>
        <p:grpSpPr>
          <a:xfrm>
            <a:off x="4702177" y="3276600"/>
            <a:ext cx="3156136" cy="1809067"/>
            <a:chOff x="4767249" y="4134533"/>
            <a:chExt cx="3156136" cy="180906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926821"/>
                </p:ext>
              </p:extLst>
            </p:nvPr>
          </p:nvGraphicFramePr>
          <p:xfrm>
            <a:off x="4776774" y="4953000"/>
            <a:ext cx="3146611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4660937" imgH="1576052" progId="Word.Document.8">
                    <p:embed/>
                  </p:oleObj>
                </mc:Choice>
                <mc:Fallback>
                  <p:oleObj name="Document" r:id="rId4" imgW="4660937" imgH="1576052" progId="Word.Document.8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774" y="4953000"/>
                          <a:ext cx="3146611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67249" y="4134533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new tax return for 2012</a:t>
              </a:r>
            </a:p>
            <a:p>
              <a:r>
                <a:rPr lang="en-US" dirty="0"/>
                <a:t>Is this a cheating tax return?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7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3920" y="1524000"/>
            <a:ext cx="3587750" cy="4311650"/>
            <a:chOff x="288" y="951"/>
            <a:chExt cx="2260" cy="271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30857" y="2244115"/>
            <a:ext cx="4478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of the attributes is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dependent variable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case: Cheat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labels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classes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 (1), No (0)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114165" y="4323714"/>
            <a:ext cx="4312132" cy="11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Classification Tasks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Predicting </a:t>
            </a:r>
            <a:r>
              <a:rPr lang="en-US" dirty="0">
                <a:solidFill>
                  <a:srgbClr val="0070C0"/>
                </a:solidFill>
              </a:rPr>
              <a:t>tumor </a:t>
            </a:r>
            <a:r>
              <a:rPr lang="en-US" dirty="0"/>
              <a:t>cells as </a:t>
            </a:r>
            <a:r>
              <a:rPr lang="en-US" dirty="0">
                <a:solidFill>
                  <a:srgbClr val="00B050"/>
                </a:solidFill>
              </a:rPr>
              <a:t>benign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malignant</a:t>
            </a: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Classifying credit card </a:t>
            </a:r>
            <a:r>
              <a:rPr lang="en-US" dirty="0">
                <a:solidFill>
                  <a:srgbClr val="0070C0"/>
                </a:solidFill>
              </a:rPr>
              <a:t>transactions</a:t>
            </a:r>
            <a:r>
              <a:rPr lang="en-US" dirty="0"/>
              <a:t> as </a:t>
            </a:r>
            <a:r>
              <a:rPr lang="en-US" dirty="0">
                <a:solidFill>
                  <a:srgbClr val="00B050"/>
                </a:solidFill>
              </a:rPr>
              <a:t>legitimate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fraudulent</a:t>
            </a: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Categorizing </a:t>
            </a:r>
            <a:r>
              <a:rPr lang="en-US" dirty="0">
                <a:solidFill>
                  <a:srgbClr val="0070C0"/>
                </a:solidFill>
              </a:rPr>
              <a:t>news stories </a:t>
            </a:r>
            <a:r>
              <a:rPr lang="en-US" dirty="0"/>
              <a:t>as </a:t>
            </a:r>
            <a:r>
              <a:rPr lang="en-US" dirty="0">
                <a:solidFill>
                  <a:srgbClr val="00B050"/>
                </a:solidFill>
              </a:rPr>
              <a:t>finance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weather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entertainment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sports</a:t>
            </a:r>
            <a:r>
              <a:rPr lang="en-US" dirty="0"/>
              <a:t>, etc.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Identifying </a:t>
            </a:r>
            <a:r>
              <a:rPr lang="en-US" dirty="0">
                <a:solidFill>
                  <a:srgbClr val="FF0000"/>
                </a:solidFill>
              </a:rPr>
              <a:t>spam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email</a:t>
            </a:r>
            <a:r>
              <a:rPr lang="en-US" dirty="0"/>
              <a:t>, spam web </a:t>
            </a:r>
            <a:r>
              <a:rPr lang="en-US" dirty="0">
                <a:solidFill>
                  <a:srgbClr val="0070C0"/>
                </a:solidFill>
              </a:rPr>
              <a:t>pages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adult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content</a:t>
            </a: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Understanding if a web </a:t>
            </a:r>
            <a:r>
              <a:rPr lang="en-US" dirty="0">
                <a:solidFill>
                  <a:srgbClr val="0070C0"/>
                </a:solidFill>
              </a:rPr>
              <a:t>query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commercial intent </a:t>
            </a:r>
            <a:r>
              <a:rPr lang="en-US" dirty="0"/>
              <a:t>or not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 to Classification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2672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rgbClr val="FF0000"/>
                </a:solidFill>
              </a:rPr>
              <a:t>Training set </a:t>
            </a:r>
            <a:r>
              <a:rPr lang="en-US" dirty="0"/>
              <a:t>consists of records with </a:t>
            </a:r>
            <a:r>
              <a:rPr lang="en-US" dirty="0">
                <a:solidFill>
                  <a:srgbClr val="0070C0"/>
                </a:solidFill>
              </a:rPr>
              <a:t>known class labels</a:t>
            </a: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</a:rPr>
              <a:t>Training set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/>
              <a:t> a classification model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/>
              <a:t>data records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</a:t>
            </a:r>
            <a:r>
              <a:rPr lang="en-US" dirty="0"/>
              <a:t> the quality of the model.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The classification model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/>
              <a:t> to new records with </a:t>
            </a:r>
            <a:r>
              <a:rPr lang="en-US" dirty="0">
                <a:solidFill>
                  <a:srgbClr val="0070C0"/>
                </a:solidFill>
              </a:rPr>
              <a:t>unknown class labels</a:t>
            </a:r>
          </a:p>
        </p:txBody>
      </p:sp>
    </p:spTree>
    <p:extLst>
      <p:ext uri="{BB962C8B-B14F-4D97-AF65-F5344CB8AC3E}">
        <p14:creationId xmlns:p14="http://schemas.microsoft.com/office/powerpoint/2010/main" val="30777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567019"/>
              </p:ext>
            </p:extLst>
          </p:nvPr>
        </p:nvGraphicFramePr>
        <p:xfrm>
          <a:off x="914400" y="1295400"/>
          <a:ext cx="68008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680085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14543</TotalTime>
  <Words>651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1_Theme1</vt:lpstr>
      <vt:lpstr>Office Theme</vt:lpstr>
      <vt:lpstr>CIS8695 Managing Big Data Analytics</vt:lpstr>
      <vt:lpstr>Announcements</vt:lpstr>
      <vt:lpstr>PowerPoint Presentation</vt:lpstr>
      <vt:lpstr>What Is Classification?</vt:lpstr>
      <vt:lpstr>Catching Tax-Evasion</vt:lpstr>
      <vt:lpstr>What Is Classification?</vt:lpstr>
      <vt:lpstr>Examples of Classification Tasks</vt:lpstr>
      <vt:lpstr>General Approach to Classification</vt:lpstr>
      <vt:lpstr>Illustrating Classification Task</vt:lpstr>
      <vt:lpstr>Evaluation of Classification Models</vt:lpstr>
      <vt:lpstr>ROC (Receiver Operating Characteristic)</vt:lpstr>
      <vt:lpstr>ROC Curve</vt:lpstr>
      <vt:lpstr>Area Under the Curve</vt:lpstr>
      <vt:lpstr>Linear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Mousavi, Nasim</cp:lastModifiedBy>
  <cp:revision>143</cp:revision>
  <dcterms:created xsi:type="dcterms:W3CDTF">2008-12-06T13:38:17Z</dcterms:created>
  <dcterms:modified xsi:type="dcterms:W3CDTF">2023-08-23T20:37:33Z</dcterms:modified>
</cp:coreProperties>
</file>