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4" r:id="rId1"/>
    <p:sldMasterId id="2147483902" r:id="rId2"/>
  </p:sldMasterIdLst>
  <p:notesMasterIdLst>
    <p:notesMasterId r:id="rId37"/>
  </p:notesMasterIdLst>
  <p:handoutMasterIdLst>
    <p:handoutMasterId r:id="rId38"/>
  </p:handoutMasterIdLst>
  <p:sldIdLst>
    <p:sldId id="258" r:id="rId3"/>
    <p:sldId id="347" r:id="rId4"/>
    <p:sldId id="352" r:id="rId5"/>
    <p:sldId id="350" r:id="rId6"/>
    <p:sldId id="351" r:id="rId7"/>
    <p:sldId id="367" r:id="rId8"/>
    <p:sldId id="358" r:id="rId9"/>
    <p:sldId id="295" r:id="rId10"/>
    <p:sldId id="363" r:id="rId11"/>
    <p:sldId id="362" r:id="rId12"/>
    <p:sldId id="286" r:id="rId13"/>
    <p:sldId id="378" r:id="rId14"/>
    <p:sldId id="379" r:id="rId15"/>
    <p:sldId id="290" r:id="rId16"/>
    <p:sldId id="368" r:id="rId17"/>
    <p:sldId id="369" r:id="rId18"/>
    <p:sldId id="359" r:id="rId19"/>
    <p:sldId id="288" r:id="rId20"/>
    <p:sldId id="364" r:id="rId21"/>
    <p:sldId id="269" r:id="rId22"/>
    <p:sldId id="370" r:id="rId23"/>
    <p:sldId id="366" r:id="rId24"/>
    <p:sldId id="365" r:id="rId25"/>
    <p:sldId id="272" r:id="rId26"/>
    <p:sldId id="270" r:id="rId27"/>
    <p:sldId id="271" r:id="rId28"/>
    <p:sldId id="276" r:id="rId29"/>
    <p:sldId id="371" r:id="rId30"/>
    <p:sldId id="374" r:id="rId31"/>
    <p:sldId id="372" r:id="rId32"/>
    <p:sldId id="375" r:id="rId33"/>
    <p:sldId id="373" r:id="rId34"/>
    <p:sldId id="376" r:id="rId35"/>
    <p:sldId id="37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D2C1D-6AD5-49D2-BFFB-F24B3A1AD350}" v="2" dt="2023-08-16T19:50:08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8" autoAdjust="0"/>
  </p:normalViewPr>
  <p:slideViewPr>
    <p:cSldViewPr>
      <p:cViewPr>
        <p:scale>
          <a:sx n="61" d="100"/>
          <a:sy n="61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yedehnasim Mousavi" clId="Web-{04FD2C1D-6AD5-49D2-BFFB-F24B3A1AD350}"/>
    <pc:docChg chg="modSld">
      <pc:chgData name="Seyyedehnasim Mousavi" userId="" providerId="" clId="Web-{04FD2C1D-6AD5-49D2-BFFB-F24B3A1AD350}" dt="2023-08-16T19:50:08.487" v="1" actId="1076"/>
      <pc:docMkLst>
        <pc:docMk/>
      </pc:docMkLst>
      <pc:sldChg chg="modSp">
        <pc:chgData name="Seyyedehnasim Mousavi" userId="" providerId="" clId="Web-{04FD2C1D-6AD5-49D2-BFFB-F24B3A1AD350}" dt="2023-08-16T19:50:08.487" v="1" actId="1076"/>
        <pc:sldMkLst>
          <pc:docMk/>
          <pc:sldMk cId="317438899" sldId="378"/>
        </pc:sldMkLst>
        <pc:spChg chg="mod">
          <ac:chgData name="Seyyedehnasim Mousavi" userId="" providerId="" clId="Web-{04FD2C1D-6AD5-49D2-BFFB-F24B3A1AD350}" dt="2023-08-16T19:50:05.503" v="0" actId="14100"/>
          <ac:spMkLst>
            <pc:docMk/>
            <pc:sldMk cId="317438899" sldId="378"/>
            <ac:spMk id="16386" creationId="{00000000-0000-0000-0000-000000000000}"/>
          </ac:spMkLst>
        </pc:spChg>
        <pc:picChg chg="mod">
          <ac:chgData name="Seyyedehnasim Mousavi" userId="" providerId="" clId="Web-{04FD2C1D-6AD5-49D2-BFFB-F24B3A1AD350}" dt="2023-08-16T19:50:08.487" v="1" actId="1076"/>
          <ac:picMkLst>
            <pc:docMk/>
            <pc:sldMk cId="317438899" sldId="378"/>
            <ac:picMk id="3" creationId="{90E5816E-A88F-BC16-868E-E5D9265987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4E716A-D89A-05BF-CA75-9B8AD1BE1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E52D-EF33-6C58-7A91-A3E6D83376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5D223-D8F0-433F-8C0D-850CE1F47B1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6460-DC3A-5DCC-E1E7-42AF8DEF3A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6109-9266-86DF-DB25-44E0D305F8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CE26-D7A5-49AC-91B1-CD10D636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42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6DDD964-6AC4-494F-8601-81994F68C711}" type="datetimeFigureOut">
              <a:rPr lang="en-US"/>
              <a:pPr>
                <a:defRPr/>
              </a:pPr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D38B98C-02F8-4033-965D-13E7092A4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291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A5F2C2-7686-E94A-0FA2-532AF26863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6400800"/>
            <a:ext cx="9144000" cy="4572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N.Mousavi</a:t>
            </a:r>
            <a:r>
              <a:rPr lang="en-US" dirty="0"/>
              <a:t>																			CIS 8695</a:t>
            </a:r>
          </a:p>
        </p:txBody>
      </p:sp>
    </p:spTree>
    <p:extLst>
      <p:ext uri="{BB962C8B-B14F-4D97-AF65-F5344CB8AC3E}">
        <p14:creationId xmlns:p14="http://schemas.microsoft.com/office/powerpoint/2010/main" val="3164539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BF6BF-A858-1F8C-4A07-F2439E25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6431-CAE7-E6F5-0A83-E4777578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CEA22-C1D2-9B85-CD66-0872BE8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7C2E1-0E23-EE8A-81D3-7DEC6232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74C67A0-3B50-326B-D0DB-3E112484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8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4800A-1773-4531-2630-B21C263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0EE775-B5B4-B31D-AA07-59014569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0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3F82FB4-C67A-943F-C0C3-F31F3A58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D6ED2D3-FA32-1E72-A666-377CD83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83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8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52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0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256-7727-DC3B-9AAE-56CC7BE96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200C3-8DB1-3C98-A6FF-1A9D9EB14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6A3A-630B-31CD-E331-665EAE3D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FC00-D006-AC0E-E698-F7E5114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A92C-0249-DE03-BA5E-4D9C9E28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837-1CF5-1939-4D2D-979AEBF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0719-CBE0-F573-25D7-A5116F6C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E3CF-00BF-8D4B-2B1E-DA1E14C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8D30-51C8-8B95-69A9-CC74E1D9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2DF0-BE67-45C3-7C90-199EAC5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FE7D-6156-E0B9-DE26-7CE1FE0D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9D3-A5A5-D140-0FE1-DF6839CA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61C5-AA01-D1EE-9CC8-351ECD6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7E34-D1CC-2BF6-7920-21BA897D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5C2F-BD84-7A68-D9C5-9D7FFA63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" y="15574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925A77A-5FB2-6564-86FD-CDFA08A3816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C3E9A"/>
          </a:solidFill>
        </p:spPr>
        <p:txBody>
          <a:bodyPr>
            <a:normAutofit/>
          </a:bodyPr>
          <a:lstStyle>
            <a:lvl1pPr marL="0" indent="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89322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482204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675085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867966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N.Mousavi																			CIS 8695</a:t>
            </a:r>
          </a:p>
        </p:txBody>
      </p:sp>
      <p:pic>
        <p:nvPicPr>
          <p:cNvPr id="5" name="Picture 4" descr="University Logos - Communications ToolKit">
            <a:extLst>
              <a:ext uri="{FF2B5EF4-FFF2-40B4-BE49-F238E27FC236}">
                <a16:creationId xmlns:a16="http://schemas.microsoft.com/office/drawing/2014/main" id="{6547F8EF-5844-17E8-4417-0D3E65AC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99" y="564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3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1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36576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27432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5FB1E-AE3E-CE80-A681-E2D2C87A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4608-A02E-7D2F-E2EF-7290566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0054-3C4D-3379-E8B6-62257962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39A8-89F2-4804-965D-E784D51CC94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48D2-2F6B-DD22-B0CA-005B1ECF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3EB-FCF5-D220-A7FB-7B2257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J4Qsr93L1qs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905000"/>
            <a:ext cx="5791200" cy="1863286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CIS8695:</a:t>
            </a:r>
            <a:b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314826" cy="18632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20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75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484836" cy="112776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Prices of Toyota Corolla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A181F-3615-DF22-9DA2-4087FA43A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9"/>
          <a:stretch/>
        </p:blipFill>
        <p:spPr>
          <a:xfrm>
            <a:off x="1742625" y="1676400"/>
            <a:ext cx="5658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Fuel type is categorical, must be transformed into binary variables</a:t>
            </a:r>
          </a:p>
          <a:p>
            <a:pPr lvl="2">
              <a:defRPr/>
            </a:pPr>
            <a:r>
              <a:rPr lang="en-US" dirty="0"/>
              <a:t>Has three categories, so use </a:t>
            </a:r>
            <a:r>
              <a:rPr lang="en-US" b="1" dirty="0"/>
              <a:t>two dummies</a:t>
            </a:r>
            <a:r>
              <a:rPr lang="en-US" dirty="0"/>
              <a:t>: </a:t>
            </a:r>
          </a:p>
          <a:p>
            <a:pPr lvl="3">
              <a:defRPr/>
            </a:pPr>
            <a:r>
              <a:rPr lang="en-US" dirty="0" err="1"/>
              <a:t>Fuel_Type_Diesel</a:t>
            </a:r>
            <a:r>
              <a:rPr lang="en-US" dirty="0"/>
              <a:t> (0/1), </a:t>
            </a:r>
            <a:r>
              <a:rPr lang="en-US" dirty="0" err="1"/>
              <a:t>Fuel_Type_CNG</a:t>
            </a:r>
            <a:r>
              <a:rPr lang="en-US" dirty="0"/>
              <a:t> (0/1)</a:t>
            </a:r>
          </a:p>
          <a:p>
            <a:pPr lvl="2">
              <a:defRPr/>
            </a:pPr>
            <a:r>
              <a:rPr lang="en-US" dirty="0"/>
              <a:t>No dummy needed for “Petrol” (reference category)</a:t>
            </a:r>
          </a:p>
          <a:p>
            <a:r>
              <a:rPr lang="en-US" dirty="0"/>
              <a:t>Data partition (training 60% validation 40%)</a:t>
            </a:r>
          </a:p>
          <a:p>
            <a:pPr marL="0" indent="0">
              <a:buNone/>
            </a:pPr>
            <a:endParaRPr lang="en-US" sz="2400" dirty="0">
              <a:latin typeface="Franklin Gothic Book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8486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1892" y="0"/>
            <a:ext cx="8542108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The Fitted Regression Model on 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5816E-A88F-BC16-868E-E5D92659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52" y="1362705"/>
            <a:ext cx="5148683" cy="45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953000"/>
          </a:xfrm>
        </p:spPr>
        <p:txBody>
          <a:bodyPr>
            <a:normAutofit/>
          </a:bodyPr>
          <a:lstStyle/>
          <a:p>
            <a:r>
              <a:rPr lang="en-US" dirty="0"/>
              <a:t>What does the coefficient tell us? (like weight)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</a:rPr>
              <a:t>s the value of the </a:t>
            </a:r>
            <a:r>
              <a:rPr lang="en-US" b="0" i="1" dirty="0">
                <a:solidFill>
                  <a:srgbClr val="040C28"/>
                </a:solidFill>
                <a:effectLst/>
              </a:rPr>
              <a:t>Weight</a:t>
            </a:r>
            <a:r>
              <a:rPr lang="en-US" b="0" i="0" dirty="0">
                <a:solidFill>
                  <a:srgbClr val="040C28"/>
                </a:solidFill>
                <a:effectLst/>
              </a:rPr>
              <a:t> increases in one unit, holding others constant,  the mean of the dependent variable increases by 13 units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Franklin Gothic Book" pitchFamily="34" charset="0"/>
            </a:endParaRP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altLang="en-US" dirty="0"/>
              <a:t>The Fitted Regression Model on Training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CC69B-525A-1E2C-CB3F-C1673278E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1" b="36880"/>
          <a:stretch/>
        </p:blipFill>
        <p:spPr>
          <a:xfrm>
            <a:off x="2667000" y="1905000"/>
            <a:ext cx="358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DE9D6-0B24-50A7-DC90-61025259C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3" t="1127"/>
          <a:stretch/>
        </p:blipFill>
        <p:spPr>
          <a:xfrm>
            <a:off x="4846792" y="1239437"/>
            <a:ext cx="3566785" cy="481584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Predictions for the Validation Data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60964" y="1366157"/>
            <a:ext cx="233170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Predicted price computed using regression coefficients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730423" y="3795556"/>
            <a:ext cx="29309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Residuals = difference between actual and predicted prices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86045"/>
              </p:ext>
            </p:extLst>
          </p:nvPr>
        </p:nvGraphicFramePr>
        <p:xfrm>
          <a:off x="817621" y="2955156"/>
          <a:ext cx="3214119" cy="44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266400" progId="Equation.3">
                  <p:embed/>
                </p:oleObj>
              </mc:Choice>
              <mc:Fallback>
                <p:oleObj name="Equation" r:id="rId3" imgW="1942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621" y="2955156"/>
                        <a:ext cx="3214119" cy="441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98649"/>
              </p:ext>
            </p:extLst>
          </p:nvPr>
        </p:nvGraphicFramePr>
        <p:xfrm>
          <a:off x="1091436" y="4934419"/>
          <a:ext cx="1301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36" y="4934419"/>
                        <a:ext cx="13017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6"/>
          <p:cNvSpPr>
            <a:spLocks noChangeShapeType="1"/>
          </p:cNvSpPr>
          <p:nvPr/>
        </p:nvSpPr>
        <p:spPr bwMode="auto">
          <a:xfrm flipV="1">
            <a:off x="3092668" y="1578864"/>
            <a:ext cx="1821360" cy="402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V="1">
            <a:off x="2393186" y="1675942"/>
            <a:ext cx="4763046" cy="3505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77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0423" y="0"/>
            <a:ext cx="7041978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How Well did the Model Do With the Validation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2289F-DD17-A99D-39D4-236D6D6E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11" y="2290678"/>
            <a:ext cx="7304978" cy="22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BFCDD-9BD8-1316-2514-A88C05D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22" y="3048000"/>
            <a:ext cx="4363155" cy="3239643"/>
          </a:xfrm>
          <a:prstGeom prst="rect">
            <a:avLst/>
          </a:prstGeom>
          <a:noFill/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72237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How Well did the Model Do With the Validation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09732-42C4-CAB1-72A7-E2AD9C9CCDE6}"/>
              </a:ext>
            </a:extLst>
          </p:cNvPr>
          <p:cNvSpPr txBox="1"/>
          <p:nvPr/>
        </p:nvSpPr>
        <p:spPr>
          <a:xfrm>
            <a:off x="685800" y="1447800"/>
            <a:ext cx="7620000" cy="16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of the errors are between +2000 &amp; -2000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positive residuals show under-predictions</a:t>
            </a:r>
          </a:p>
          <a:p>
            <a:pPr marL="800100" lvl="1" indent="-274320">
              <a:spcBef>
                <a:spcPts val="500"/>
              </a:spcBef>
              <a:spcAft>
                <a:spcPts val="5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be taken account for pricing the cars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189367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447800"/>
                <a:ext cx="78486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Too many predictors</a:t>
                </a:r>
              </a:p>
              <a:p>
                <a:pPr lvl="2"/>
                <a:r>
                  <a:rPr lang="en-US" dirty="0"/>
                  <a:t>It may be expensive to collect data for all variables in the future</a:t>
                </a:r>
              </a:p>
              <a:p>
                <a:pPr lvl="2"/>
                <a:r>
                  <a:rPr lang="en-US" dirty="0"/>
                  <a:t>Higher chance of missing values</a:t>
                </a:r>
              </a:p>
              <a:p>
                <a:pPr lvl="2"/>
                <a:r>
                  <a:rPr lang="en-US" dirty="0"/>
                  <a:t>Multicollinearity</a:t>
                </a:r>
              </a:p>
              <a:p>
                <a:pPr lvl="2"/>
                <a:r>
                  <a:rPr lang="en-US" dirty="0"/>
                  <a:t>Overfitting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Selecting a subset of predictors (rather than including them all)</a:t>
                </a:r>
              </a:p>
              <a:p>
                <a:pPr lvl="2"/>
                <a:r>
                  <a:rPr lang="en-US" dirty="0"/>
                  <a:t>The simplest model that performs sufficiently well (high accuracy)</a:t>
                </a:r>
              </a:p>
              <a:p>
                <a:pPr lvl="2"/>
                <a:r>
                  <a:rPr lang="en-US" dirty="0"/>
                  <a:t>Rule of thumb: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dirty="0"/>
                  <a:t>; 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:# </m:t>
                    </m:r>
                  </m:oMath>
                </a14:m>
                <a:r>
                  <a:rPr lang="en-US" dirty="0"/>
                  <a:t>of predictors</a:t>
                </a:r>
              </a:p>
              <a:p>
                <a:pPr marL="207884" lvl="2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106442" lvl="1" indent="0" eaLnBrk="1" hangingPunct="1"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447800"/>
                <a:ext cx="7848600" cy="4495800"/>
              </a:xfrm>
              <a:blipFill>
                <a:blip r:embed="rId2"/>
                <a:stretch>
                  <a:fillRect l="-855" t="-95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Why Variable Selection?</a:t>
            </a:r>
          </a:p>
        </p:txBody>
      </p:sp>
    </p:spTree>
    <p:extLst>
      <p:ext uri="{BB962C8B-B14F-4D97-AF65-F5344CB8AC3E}">
        <p14:creationId xmlns:p14="http://schemas.microsoft.com/office/powerpoint/2010/main" val="2671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first step is using domain knowledge to select the relevant predictors</a:t>
            </a:r>
          </a:p>
          <a:p>
            <a:pPr eaLnBrk="1" hangingPunct="1">
              <a:defRPr/>
            </a:pPr>
            <a:r>
              <a:rPr lang="en-US" dirty="0"/>
              <a:t>Summary statistics and graphs</a:t>
            </a:r>
          </a:p>
          <a:p>
            <a:pPr lvl="2">
              <a:defRPr/>
            </a:pPr>
            <a:r>
              <a:rPr lang="en-US" dirty="0"/>
              <a:t>Correlation tables, missing value counts</a:t>
            </a:r>
          </a:p>
          <a:p>
            <a:pPr lvl="3">
              <a:defRPr/>
            </a:pPr>
            <a:r>
              <a:rPr lang="en-US" dirty="0"/>
              <a:t>To detect variables highly correlated or with high level of missing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How to Select Variables? Basic Methods</a:t>
            </a:r>
          </a:p>
        </p:txBody>
      </p:sp>
    </p:spTree>
    <p:extLst>
      <p:ext uri="{BB962C8B-B14F-4D97-AF65-F5344CB8AC3E}">
        <p14:creationId xmlns:p14="http://schemas.microsoft.com/office/powerpoint/2010/main" val="38956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21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All possible subsets of predictors assessed (single, pairs, triplets, etc.)</a:t>
            </a:r>
          </a:p>
          <a:p>
            <a:pPr>
              <a:defRPr/>
            </a:pPr>
            <a:r>
              <a:rPr lang="en-US" dirty="0"/>
              <a:t>Select a subset that not too simplistic (underfit) and not overly complex (overfit)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086600" cy="1066800"/>
          </a:xfrm>
        </p:spPr>
        <p:txBody>
          <a:bodyPr/>
          <a:lstStyle/>
          <a:p>
            <a:r>
              <a:rPr lang="en-US" dirty="0"/>
              <a:t>How to Select Variables? </a:t>
            </a:r>
            <a:r>
              <a:rPr lang="en-US" altLang="en-US" dirty="0"/>
              <a:t>Exhaustive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447800"/>
                <a:ext cx="8001000" cy="45720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Judge by “adjusted R</a:t>
                </a:r>
                <a:r>
                  <a:rPr lang="en-US" baseline="30000" dirty="0"/>
                  <a:t>2</a:t>
                </a:r>
                <a:r>
                  <a:rPr lang="en-US" dirty="0"/>
                  <a:t>”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b="0" dirty="0"/>
                  <a:t>Proportion of explained variability in the model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= Number of predictors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Penalty on the number of predictors</a:t>
                </a:r>
              </a:p>
              <a:p>
                <a:pPr lvl="2">
                  <a:defRPr/>
                </a:pPr>
                <a:r>
                  <a:rPr lang="en-US" dirty="0"/>
                  <a:t>Models with higher adjusted R</a:t>
                </a:r>
                <a:r>
                  <a:rPr lang="en-US" baseline="30000" dirty="0"/>
                  <a:t>2 </a:t>
                </a:r>
                <a:r>
                  <a:rPr lang="en-US" dirty="0"/>
                  <a:t> is better</a:t>
                </a:r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0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1447800"/>
                <a:ext cx="8001000" cy="4572000"/>
              </a:xfrm>
              <a:blipFill>
                <a:blip r:embed="rId2"/>
                <a:stretch>
                  <a:fillRect l="-838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086600" cy="1066800"/>
          </a:xfrm>
        </p:spPr>
        <p:txBody>
          <a:bodyPr/>
          <a:lstStyle/>
          <a:p>
            <a:r>
              <a:rPr lang="en-US" dirty="0"/>
              <a:t>Criterion to Select the best Subset</a:t>
            </a:r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74701"/>
              </p:ext>
            </p:extLst>
          </p:nvPr>
        </p:nvGraphicFramePr>
        <p:xfrm>
          <a:off x="2819400" y="3733800"/>
          <a:ext cx="3140075" cy="134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660240" progId="Equation.3">
                  <p:embed/>
                </p:oleObj>
              </mc:Choice>
              <mc:Fallback>
                <p:oleObj name="Equation" r:id="rId3" imgW="1600200" imgH="6602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3140075" cy="1343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0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" y="1371600"/>
                <a:ext cx="7734300" cy="44958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Akaike Information Criterion (AIC)</a:t>
                </a:r>
              </a:p>
              <a:p>
                <a:pPr>
                  <a:defRPr/>
                </a:pPr>
                <a:r>
                  <a:rPr lang="en-US" dirty="0"/>
                  <a:t>Bayesian Information Criterion (BIC)</a:t>
                </a:r>
              </a:p>
              <a:p>
                <a:pPr lvl="2">
                  <a:defRPr/>
                </a:pPr>
                <a:r>
                  <a:rPr lang="en-US" dirty="0"/>
                  <a:t>Measure goodness of fit of a model</a:t>
                </a:r>
              </a:p>
              <a:p>
                <a:pPr lvl="2">
                  <a:defRPr/>
                </a:pPr>
                <a:r>
                  <a:rPr lang="en-US" dirty="0"/>
                  <a:t>Include a penalty as a function of the number of parameters in the model</a:t>
                </a:r>
              </a:p>
              <a:p>
                <a:pPr lvl="2">
                  <a:defRPr/>
                </a:pPr>
                <a:r>
                  <a:rPr lang="en-US" dirty="0"/>
                  <a:t>Lower AIC and BIC is desirable</a:t>
                </a:r>
              </a:p>
              <a:p>
                <a:pPr marL="207884" lvl="2" indent="0">
                  <a:buNone/>
                  <a:defRPr/>
                </a:pPr>
                <a:endParaRPr lang="en-US" dirty="0"/>
              </a:p>
              <a:p>
                <a:pPr marL="207884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marL="207884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pPr marL="207884" lvl="2" indent="0">
                  <a:buNone/>
                  <a:defRPr/>
                </a:pPr>
                <a:endParaRPr lang="en-US" dirty="0"/>
              </a:p>
              <a:p>
                <a:pPr lvl="2"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0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" y="1371600"/>
                <a:ext cx="7734300" cy="4495800"/>
              </a:xfrm>
              <a:blipFill>
                <a:blip r:embed="rId2"/>
                <a:stretch>
                  <a:fillRect l="-867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Criterion to Select the best Subset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6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Iterative search through the space of all possible regression models</a:t>
            </a:r>
          </a:p>
          <a:p>
            <a:pPr eaLnBrk="1" hangingPunct="1">
              <a:defRPr/>
            </a:pPr>
            <a:r>
              <a:rPr lang="en-US" dirty="0"/>
              <a:t>Deliver one best subset of predictors</a:t>
            </a:r>
          </a:p>
          <a:p>
            <a:pPr eaLnBrk="1" hangingPunct="1">
              <a:defRPr/>
            </a:pPr>
            <a:r>
              <a:rPr lang="en-US" dirty="0"/>
              <a:t>Popular variable selection algorithms</a:t>
            </a:r>
          </a:p>
          <a:p>
            <a:pPr lvl="2">
              <a:defRPr/>
            </a:pPr>
            <a:r>
              <a:rPr lang="en-US" dirty="0"/>
              <a:t>Forward Selection</a:t>
            </a:r>
          </a:p>
          <a:p>
            <a:pPr lvl="2">
              <a:defRPr/>
            </a:pPr>
            <a:r>
              <a:rPr lang="en-US" dirty="0"/>
              <a:t>Backward Elimination</a:t>
            </a:r>
          </a:p>
          <a:p>
            <a:pPr lvl="2">
              <a:defRPr/>
            </a:pPr>
            <a:r>
              <a:rPr lang="en-US" dirty="0"/>
              <a:t>Stepwise Regression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How to Select Variables? Model-Based</a:t>
            </a:r>
          </a:p>
        </p:txBody>
      </p:sp>
    </p:spTree>
    <p:extLst>
      <p:ext uri="{BB962C8B-B14F-4D97-AF65-F5344CB8AC3E}">
        <p14:creationId xmlns:p14="http://schemas.microsoft.com/office/powerpoint/2010/main" val="8656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82930" y="1447800"/>
                <a:ext cx="8229600" cy="4572000"/>
              </a:xfrm>
            </p:spPr>
            <p:txBody>
              <a:bodyPr/>
              <a:lstStyle/>
              <a:p>
                <a:r>
                  <a:rPr lang="en-US" altLang="en-US" dirty="0"/>
                  <a:t>Start with no predictors</a:t>
                </a:r>
              </a:p>
              <a:p>
                <a:r>
                  <a:rPr lang="en-US" altLang="en-US" dirty="0"/>
                  <a:t>Add them one by one (add the one with largest contribution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Stop when the addition is not statistically significant</a:t>
                </a:r>
              </a:p>
              <a:p>
                <a:r>
                  <a:rPr lang="en-US" altLang="en-US" dirty="0"/>
                  <a:t>Disadvantage:</a:t>
                </a:r>
              </a:p>
              <a:p>
                <a:pPr lvl="2"/>
                <a:r>
                  <a:rPr lang="en-US" altLang="en-US" dirty="0"/>
                  <a:t>Missing groups of predictors that perform well together, but not alone</a:t>
                </a:r>
              </a:p>
              <a:p>
                <a:endParaRPr lang="en-US" alt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82930" y="1447800"/>
                <a:ext cx="8229600" cy="4572000"/>
              </a:xfrm>
              <a:blipFill>
                <a:blip r:embed="rId2"/>
                <a:stretch>
                  <a:fillRect l="-815" t="-93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Forward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8305800" cy="4648200"/>
          </a:xfrm>
        </p:spPr>
        <p:txBody>
          <a:bodyPr/>
          <a:lstStyle/>
          <a:p>
            <a:r>
              <a:rPr lang="en-US" altLang="en-US" dirty="0"/>
              <a:t>Start with all predictors</a:t>
            </a:r>
          </a:p>
          <a:p>
            <a:r>
              <a:rPr lang="en-US" altLang="en-US" dirty="0"/>
              <a:t>Successively eliminate least useful predictors one by one</a:t>
            </a:r>
          </a:p>
          <a:p>
            <a:r>
              <a:rPr lang="en-US" altLang="en-US" dirty="0"/>
              <a:t>Stop when all remaining predictors have statistically significant contribution</a:t>
            </a:r>
          </a:p>
          <a:p>
            <a:r>
              <a:rPr lang="en-US" altLang="en-US" dirty="0"/>
              <a:t>Disadvantage:</a:t>
            </a:r>
          </a:p>
          <a:p>
            <a:pPr lvl="2"/>
            <a:r>
              <a:rPr lang="en-US" altLang="en-US" dirty="0"/>
              <a:t>Computing the initial model with all predictors can be time-consuming &amp; unstable</a:t>
            </a:r>
          </a:p>
          <a:p>
            <a:endParaRPr lang="en-US" altLang="en-US" dirty="0">
              <a:latin typeface="Franklin Gothic Book" panose="020B0503020102020204" pitchFamily="34" charset="0"/>
            </a:endParaRPr>
          </a:p>
          <a:p>
            <a:endParaRPr lang="en-US" altLang="en-US" dirty="0">
              <a:latin typeface="Franklin Gothic Book" panose="020B0503020102020204" pitchFamily="34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altLang="en-US" dirty="0"/>
              <a:t>Backward Elimination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351520" cy="4648200"/>
          </a:xfrm>
        </p:spPr>
        <p:txBody>
          <a:bodyPr/>
          <a:lstStyle/>
          <a:p>
            <a:r>
              <a:rPr lang="en-US" altLang="en-US" dirty="0"/>
              <a:t>Combination of forward selection and backward elimination</a:t>
            </a:r>
          </a:p>
          <a:p>
            <a:pPr lvl="2"/>
            <a:r>
              <a:rPr lang="en-US" altLang="en-US" dirty="0"/>
              <a:t>Like forward selection	</a:t>
            </a:r>
          </a:p>
          <a:p>
            <a:pPr lvl="2"/>
            <a:r>
              <a:rPr lang="en-US" altLang="en-US" dirty="0"/>
              <a:t>Except at each step, also consider dropping non-significant predictors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altLang="en-US" dirty="0"/>
              <a:t>Stepwise Regression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Subset selection methods give candidate models that might be “good models”</a:t>
            </a:r>
          </a:p>
          <a:p>
            <a:pPr>
              <a:defRPr/>
            </a:pPr>
            <a:r>
              <a:rPr lang="en-US" dirty="0"/>
              <a:t>Do not guarantee that “best” model is indeed best</a:t>
            </a:r>
          </a:p>
          <a:p>
            <a:pPr>
              <a:defRPr/>
            </a:pPr>
            <a:r>
              <a:rPr lang="en-US" dirty="0"/>
              <a:t>Also, “best” model can still have insufficient predictive accuracy</a:t>
            </a:r>
          </a:p>
          <a:p>
            <a:pPr>
              <a:defRPr/>
            </a:pPr>
            <a:r>
              <a:rPr lang="en-US" dirty="0"/>
              <a:t>Must run the candidates and assess predictive accuracy</a:t>
            </a: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Next step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8001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Alternative to subset selection</a:t>
            </a:r>
          </a:p>
          <a:p>
            <a:pPr>
              <a:defRPr/>
            </a:pPr>
            <a:r>
              <a:rPr lang="en-US" dirty="0"/>
              <a:t>Rather than binary decisions on including variables, penalize coefficient magnitudes</a:t>
            </a:r>
          </a:p>
          <a:p>
            <a:pPr>
              <a:defRPr/>
            </a:pPr>
            <a:r>
              <a:rPr lang="en-US" dirty="0"/>
              <a:t>This has the effect of “shrinking” coefficients, and reducing variance</a:t>
            </a:r>
          </a:p>
          <a:p>
            <a:pPr>
              <a:defRPr/>
            </a:pPr>
            <a:r>
              <a:rPr lang="en-US" dirty="0"/>
              <a:t>Predictors with coefficients that shrink to zero are effectively dropped</a:t>
            </a:r>
          </a:p>
          <a:p>
            <a:pPr>
              <a:defRPr/>
            </a:pPr>
            <a:r>
              <a:rPr lang="en-US" dirty="0"/>
              <a:t>Variance reduction improves prediction performance</a:t>
            </a:r>
          </a:p>
          <a:p>
            <a:pPr>
              <a:defRPr/>
            </a:pPr>
            <a:r>
              <a:rPr lang="en-US" dirty="0"/>
              <a:t>In other words, this technique discourages learning a more complex or flexible model, to </a:t>
            </a:r>
            <a:r>
              <a:rPr lang="en-US" dirty="0">
                <a:solidFill>
                  <a:srgbClr val="FF0000"/>
                </a:solidFill>
              </a:rPr>
              <a:t>avoid the risk of overfitting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Regularization (Shrinkage)</a:t>
            </a:r>
          </a:p>
        </p:txBody>
      </p:sp>
    </p:spTree>
    <p:extLst>
      <p:ext uri="{BB962C8B-B14F-4D97-AF65-F5344CB8AC3E}">
        <p14:creationId xmlns:p14="http://schemas.microsoft.com/office/powerpoint/2010/main" val="24411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a penalty</a:t>
            </a:r>
          </a:p>
          <a:p>
            <a:pPr lvl="2">
              <a:defRPr/>
            </a:pPr>
            <a:r>
              <a:rPr lang="en-US" b="1" dirty="0"/>
              <a:t>Ridge Regression</a:t>
            </a:r>
            <a:r>
              <a:rPr lang="en-US" dirty="0"/>
              <a:t>: the normalization term is the sum of the squared weights (L2-norm)</a:t>
            </a:r>
          </a:p>
          <a:p>
            <a:pPr lvl="2">
              <a:defRPr/>
            </a:pPr>
            <a:r>
              <a:rPr lang="en-US" b="1" dirty="0"/>
              <a:t>Lasso</a:t>
            </a:r>
            <a:r>
              <a:rPr lang="en-US" dirty="0"/>
              <a:t>: the normalization term is the sum of the absolute values of weights (L1-norm)</a:t>
            </a:r>
          </a:p>
          <a:p>
            <a:pPr lvl="2">
              <a:defRPr/>
            </a:pPr>
            <a:r>
              <a:rPr lang="en-US" dirty="0"/>
              <a:t>Predictors need to standardized to have the same scale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Regularization (Shrinkage)</a:t>
            </a:r>
          </a:p>
        </p:txBody>
      </p:sp>
    </p:spTree>
    <p:extLst>
      <p:ext uri="{BB962C8B-B14F-4D97-AF65-F5344CB8AC3E}">
        <p14:creationId xmlns:p14="http://schemas.microsoft.com/office/powerpoint/2010/main" val="31917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89720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A statistical technique to </a:t>
            </a:r>
            <a:r>
              <a:rPr lang="en-US" altLang="en-US" dirty="0"/>
              <a:t>fit a relationship </a:t>
            </a:r>
            <a:r>
              <a:rPr lang="en-US" altLang="en-US" sz="2200" dirty="0"/>
              <a:t>between a numerical outcome variable and a set of predictors</a:t>
            </a:r>
          </a:p>
          <a:p>
            <a:pPr fontAlgn="auto"/>
            <a:r>
              <a:rPr lang="en-US" dirty="0"/>
              <a:t>Linear regression assumes the following relationship between predictors and target variable</a:t>
            </a:r>
          </a:p>
          <a:p>
            <a:pPr fontAlgn="auto"/>
            <a:endParaRPr lang="en-US" dirty="0"/>
          </a:p>
          <a:p>
            <a:endParaRPr lang="en-US" altLang="en-US" sz="22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Regression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A8ED9-66D3-4E07-6ECD-7C84A07E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0"/>
            <a:ext cx="6844348" cy="30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>
            <a:normAutofit/>
          </a:bodyPr>
          <a:lstStyle/>
          <a:p>
            <a:r>
              <a:rPr lang="en-US" dirty="0"/>
              <a:t>Linear regression minimizes </a:t>
            </a:r>
            <a:r>
              <a:rPr lang="en-US" b="1" dirty="0"/>
              <a:t>Residual Sum of Squares (RSS)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</a:rPr>
              <a:t>The coefficients are chosen, such that they minimize this</a:t>
            </a:r>
          </a:p>
          <a:p>
            <a:pPr lvl="2"/>
            <a:endParaRPr lang="en-US" dirty="0">
              <a:solidFill>
                <a:srgbClr val="242424"/>
              </a:solidFill>
            </a:endParaRPr>
          </a:p>
          <a:p>
            <a:pPr lvl="2"/>
            <a:endParaRPr lang="en-US" b="1" dirty="0">
              <a:solidFill>
                <a:srgbClr val="242424"/>
              </a:solidFill>
            </a:endParaRPr>
          </a:p>
          <a:p>
            <a:pPr marL="207884" lvl="2" indent="0">
              <a:buNone/>
            </a:pPr>
            <a:endParaRPr lang="en-US" b="1" dirty="0">
              <a:solidFill>
                <a:srgbClr val="242424"/>
              </a:solidFill>
            </a:endParaRPr>
          </a:p>
          <a:p>
            <a:pPr lvl="2"/>
            <a:r>
              <a:rPr lang="en-US" dirty="0"/>
              <a:t>This will adjust the coefficients based on your training data</a:t>
            </a:r>
          </a:p>
          <a:p>
            <a:pPr lvl="2"/>
            <a:r>
              <a:rPr lang="en-US" dirty="0"/>
              <a:t>If there is noise in the training data, then the estimated coefficients won’t generalize well to the future data</a:t>
            </a:r>
          </a:p>
          <a:p>
            <a:r>
              <a:rPr lang="en-US" dirty="0"/>
              <a:t>This is where regularization comes in and shrinks or regularizes these learned estimates towards zero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Ridge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9CC81-C0D7-3ED4-6E6D-D02C021B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14600"/>
            <a:ext cx="3124200" cy="6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4294967295"/>
              </p:nvPr>
            </p:nvSpPr>
            <p:spPr>
              <a:xfrm>
                <a:off x="548640" y="1371600"/>
                <a:ext cx="8061960" cy="464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Ridge regression minimizes</a:t>
                </a:r>
              </a:p>
              <a:p>
                <a:pPr lvl="2"/>
                <a:r>
                  <a:rPr lang="en-US" dirty="0"/>
                  <a:t>RSS is modified by adding the shrinkage quantity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λ*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(penalty), called </a:t>
                </a:r>
                <a:r>
                  <a:rPr lang="en-US" b="1" dirty="0"/>
                  <a:t>L2</a:t>
                </a:r>
                <a:r>
                  <a:rPr lang="en-US" dirty="0"/>
                  <a:t>, is sum of squared coefficients</a:t>
                </a:r>
              </a:p>
              <a:p>
                <a:pPr lvl="2"/>
                <a:r>
                  <a:rPr lang="en-US" dirty="0"/>
                  <a:t>λ is the tuning parameter that decides how much we want to penalize the flexibility of our model</a:t>
                </a:r>
              </a:p>
              <a:p>
                <a:pPr lvl="2"/>
                <a:r>
                  <a:rPr lang="en-US" b="0" dirty="0">
                    <a:solidFill>
                      <a:srgbClr val="242424"/>
                    </a:solidFill>
                    <a:effectLst/>
                  </a:rPr>
                  <a:t>When λ = 0, the estimates produced by ridge regression will be equal to least squares</a:t>
                </a:r>
              </a:p>
              <a:p>
                <a:pPr lvl="2"/>
                <a:r>
                  <a:rPr lang="en-US" dirty="0"/>
                  <a:t>As λ→∞, the impact of the shrinkage penalty grows, and the ridge regression coeﬃcient estimates will approach zero.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48640" y="1371600"/>
                <a:ext cx="8061960" cy="4648200"/>
              </a:xfrm>
              <a:blipFill>
                <a:blip r:embed="rId2"/>
                <a:stretch>
                  <a:fillRect l="-831" t="-917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Ridge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12401-DBD4-43A7-1E29-C17BBCC7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62200"/>
            <a:ext cx="4648199" cy="7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>
            <a:normAutofit/>
          </a:bodyPr>
          <a:lstStyle/>
          <a:p>
            <a:r>
              <a:rPr lang="en-US" dirty="0"/>
              <a:t>Ridge regression minimizes: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Lasso regression minimizes: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/>
              <a:t>The term λ|β1| is a shrinkage penalty, </a:t>
            </a:r>
            <a:r>
              <a:rPr lang="en-US" b="1" dirty="0"/>
              <a:t>L1</a:t>
            </a:r>
            <a:r>
              <a:rPr lang="en-US" dirty="0"/>
              <a:t>, which minimizing the sum of the absolute differences between the target value and the estimated values</a:t>
            </a: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Lasso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A2F44-CAA4-F588-7424-8E42FC9E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6036198" cy="1024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3BC103-D284-CEE5-1EA9-7164BA9D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56" y="1810512"/>
            <a:ext cx="5331927" cy="9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4294967295"/>
          </p:nvPr>
        </p:nvSpPr>
        <p:spPr>
          <a:xfrm>
            <a:off x="548640" y="1371600"/>
            <a:ext cx="8061960" cy="4648200"/>
          </a:xfrm>
        </p:spPr>
        <p:txBody>
          <a:bodyPr>
            <a:normAutofit/>
          </a:bodyPr>
          <a:lstStyle/>
          <a:p>
            <a:r>
              <a:rPr lang="en-US" dirty="0"/>
              <a:t>Linear regression models are very popular tools, not only for</a:t>
            </a:r>
          </a:p>
          <a:p>
            <a:r>
              <a:rPr lang="en-US" dirty="0"/>
              <a:t>explanatory modeling, but also for prediction</a:t>
            </a:r>
          </a:p>
          <a:p>
            <a:r>
              <a:rPr lang="en-US" dirty="0"/>
              <a:t>A good predictive model has high predictive accuracy (to a useful practical level)</a:t>
            </a:r>
          </a:p>
          <a:p>
            <a:r>
              <a:rPr lang="en-US" dirty="0"/>
              <a:t>Predictive models are fit to training data, and predictive accuracy is evaluated on a separate validation data set</a:t>
            </a:r>
          </a:p>
          <a:p>
            <a:r>
              <a:rPr lang="en-US" dirty="0"/>
              <a:t>Removing redundant predictors is key to achieving predictive accuracy and robustness</a:t>
            </a:r>
          </a:p>
          <a:p>
            <a:r>
              <a:rPr lang="en-US" dirty="0"/>
              <a:t>Subset selection methods help find “good” candidate models. These should then be run and assessed.</a:t>
            </a: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545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5" title="What's the Difference Between AI, Machine Learning, and Deep Learning?">
            <a:hlinkClick r:id="" action="ppaction://media"/>
            <a:extLst>
              <a:ext uri="{FF2B5EF4-FFF2-40B4-BE49-F238E27FC236}">
                <a16:creationId xmlns:a16="http://schemas.microsoft.com/office/drawing/2014/main" id="{4501E7AF-5AC1-9846-8E07-5FC52CAC45F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7400" y="1898713"/>
            <a:ext cx="5416943" cy="30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Quantifying the average effect of independent variables on an outcome variable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Fit the data well and understand the effect of explanatory variables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Use entire dataset for analysis, no train/test separation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Model performance is measured by </a:t>
            </a:r>
          </a:p>
          <a:p>
            <a:pPr marL="706660" lvl="4" indent="-365760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“goodness-of-fit”, R</a:t>
            </a:r>
            <a:r>
              <a:rPr lang="en-US" sz="1800" baseline="30000" dirty="0"/>
              <a:t>2</a:t>
            </a:r>
            <a:r>
              <a:rPr lang="en-US" sz="1800" dirty="0"/>
              <a:t>, residual analysis, p-values</a:t>
            </a:r>
          </a:p>
          <a:p>
            <a:pPr marL="0" indent="0">
              <a:buNone/>
            </a:pPr>
            <a:endParaRPr lang="en-US" altLang="en-US" dirty="0">
              <a:latin typeface="Franklin Gothic Book" panose="020B0503020102020204" pitchFamily="34" charset="0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Regression: Explanatory Modeling</a:t>
            </a:r>
          </a:p>
        </p:txBody>
      </p:sp>
    </p:spTree>
    <p:extLst>
      <p:ext uri="{BB962C8B-B14F-4D97-AF65-F5344CB8AC3E}">
        <p14:creationId xmlns:p14="http://schemas.microsoft.com/office/powerpoint/2010/main" val="9806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No interest in estimating coefficients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The focus is on predicting the outcome value for new records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Optimize predictive accuracy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Train model on training data, assess performance on validation (hold-out) data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r>
              <a:rPr lang="en-US" dirty="0"/>
              <a:t>Model performance is measured by predictive accuracy</a:t>
            </a:r>
            <a:endParaRPr lang="en-US" dirty="0">
              <a:latin typeface="Franklin Gothic Book" panose="020B0503020102020204" pitchFamily="34" charset="0"/>
            </a:endParaRPr>
          </a:p>
          <a:p>
            <a:pPr marL="513779" lvl="3" indent="-365760">
              <a:buFont typeface="Wingdings" panose="05000000000000000000" pitchFamily="2" charset="2"/>
              <a:buChar char="ü"/>
              <a:defRPr/>
            </a:pPr>
            <a:r>
              <a:rPr lang="en-US" dirty="0"/>
              <a:t>Total sum of squared errors (SSE), Mean squared error (MSE), Root mean squared error (RMSE)</a:t>
            </a:r>
          </a:p>
          <a:p>
            <a:pPr marL="128016" lvl="1" indent="-365760">
              <a:buFont typeface="Wingdings" panose="05000000000000000000" pitchFamily="2" charset="2"/>
              <a:buChar char="v"/>
              <a:defRPr/>
            </a:pPr>
            <a:endParaRPr lang="en-US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altLang="en-US" dirty="0"/>
              <a:t>Regression: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4573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DA41F3-03CD-3890-51EC-0EDFBFBC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4047746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52C272-361E-C533-7CFA-45DAB6636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524000"/>
                <a:ext cx="7829550" cy="464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28588" indent="-36576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v"/>
                  <a:defRPr sz="22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1pPr>
                <a:lvl2pPr marL="289322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ü"/>
                  <a:defRPr sz="22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2pPr>
                <a:lvl3pPr marL="482204" indent="-27432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ü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3pPr>
                <a:lvl4pPr marL="675085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4pPr>
                <a:lvl5pPr marL="867966" indent="-182880" algn="l" defTabSz="385763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002060"/>
                  </a:buClr>
                  <a:buFont typeface="Courier New" panose="02070309020205020404" pitchFamily="49" charset="0"/>
                  <a:buChar char="o"/>
                  <a:defRPr sz="1600" kern="120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defRPr>
                </a:lvl5pPr>
                <a:lvl6pPr marL="1060847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3729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46610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39491" indent="-96441" algn="l" defTabSz="385763" rtl="0" eaLnBrk="1" latinLnBrk="0" hangingPunct="1">
                  <a:lnSpc>
                    <a:spcPct val="90000"/>
                  </a:lnSpc>
                  <a:spcBef>
                    <a:spcPts val="211"/>
                  </a:spcBef>
                  <a:buFont typeface="Arial" panose="020B0604020202020204" pitchFamily="34" charset="0"/>
                  <a:buChar char="•"/>
                  <a:defRPr sz="7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US" dirty="0"/>
                  <a:t>Estimate the coefficient of regression formula from the data using Ordinary Least Squares (OLS)</a:t>
                </a:r>
              </a:p>
              <a:p>
                <a:pPr lvl="2" fontAlgn="auto"/>
                <a:r>
                  <a:rPr lang="en-US" dirty="0"/>
                  <a:t>Finds coefficient values that minimize the sum of squared deviation between the actual outcome and the predicted one</a:t>
                </a:r>
              </a:p>
              <a:p>
                <a:pPr marL="0" indent="0" fontAlgn="auto"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 algn="ctr" fontAlgn="auto">
                  <a:buNone/>
                </a:pPr>
                <a:r>
                  <a:rPr lang="en-US" sz="2000" dirty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𝑟𝑎𝑖𝑛𝑖𝑛𝑔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𝑎𝑡𝑎</m:t>
                            </m:r>
                          </m:e>
                        </m:eqAr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4452C272-361E-C533-7CFA-45DAB6636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7829550" cy="4648200"/>
              </a:xfrm>
              <a:prstGeom prst="rect">
                <a:avLst/>
              </a:prstGeom>
              <a:blipFill>
                <a:blip r:embed="rId3"/>
                <a:stretch>
                  <a:fillRect l="-857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2F4C771-413E-5AB3-7E93-4FCBA6EEE265}"/>
              </a:ext>
            </a:extLst>
          </p:cNvPr>
          <p:cNvSpPr txBox="1">
            <a:spLocks/>
          </p:cNvSpPr>
          <p:nvPr/>
        </p:nvSpPr>
        <p:spPr>
          <a:xfrm>
            <a:off x="685800" y="15240"/>
            <a:ext cx="7829550" cy="1014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Linear Regression: Basic Idea</a:t>
            </a:r>
          </a:p>
        </p:txBody>
      </p:sp>
    </p:spTree>
    <p:extLst>
      <p:ext uri="{BB962C8B-B14F-4D97-AF65-F5344CB8AC3E}">
        <p14:creationId xmlns:p14="http://schemas.microsoft.com/office/powerpoint/2010/main" val="1544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8707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62940" y="0"/>
            <a:ext cx="8431496" cy="112776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Prices of Toyota Corolla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56596-7438-933F-EB09-7AA579222652}"/>
              </a:ext>
            </a:extLst>
          </p:cNvPr>
          <p:cNvSpPr txBox="1"/>
          <p:nvPr/>
        </p:nvSpPr>
        <p:spPr>
          <a:xfrm>
            <a:off x="714703" y="1429407"/>
            <a:ext cx="7819697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v"/>
            </a:pPr>
            <a:r>
              <a:rPr lang="en-US" sz="2200" b="0" i="0" u="none" strike="noStrike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large Toyota car dealership offers purchasers of new Toyota cars the option to buy their used car as part of a trade-in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Pay high prices for used Toyota Corolla cars for purchasers of a new car</a:t>
            </a:r>
          </a:p>
          <a:p>
            <a:pPr marL="800100" lvl="1" indent="-342900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dealer then sells the used cars for a small profit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ensure a reasonable profit, the dealer needs to predict the price for the used cars</a:t>
            </a:r>
          </a:p>
          <a:p>
            <a:pPr marL="342900" indent="-342900">
              <a:spcBef>
                <a:spcPts val="500"/>
              </a:spcBef>
              <a:spcAft>
                <a:spcPts val="500"/>
              </a:spcAft>
              <a:buClr>
                <a:srgbClr val="2C3E9A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were collected on all previous sales of used Toyota Corollas</a:t>
            </a:r>
          </a:p>
        </p:txBody>
      </p:sp>
    </p:spTree>
    <p:extLst>
      <p:ext uri="{BB962C8B-B14F-4D97-AF65-F5344CB8AC3E}">
        <p14:creationId xmlns:p14="http://schemas.microsoft.com/office/powerpoint/2010/main" val="10061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62940" y="0"/>
            <a:ext cx="8431496" cy="1127760"/>
          </a:xfrm>
        </p:spPr>
        <p:txBody>
          <a:bodyPr>
            <a:normAutofit/>
          </a:bodyPr>
          <a:lstStyle/>
          <a:p>
            <a:r>
              <a:rPr lang="en-US" altLang="en-US" dirty="0"/>
              <a:t>Problem: Prices of Toyota Corolla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3BEFE-9DEB-7C7E-2BC4-53D3E489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7" b="-1"/>
          <a:stretch/>
        </p:blipFill>
        <p:spPr>
          <a:xfrm>
            <a:off x="2356568" y="2514600"/>
            <a:ext cx="4430863" cy="3192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3C18C-ED1B-B600-602E-2F3F4C717E45}"/>
              </a:ext>
            </a:extLst>
          </p:cNvPr>
          <p:cNvSpPr txBox="1"/>
          <p:nvPr/>
        </p:nvSpPr>
        <p:spPr>
          <a:xfrm>
            <a:off x="697230" y="1311324"/>
            <a:ext cx="7456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C3E9A"/>
              </a:buClr>
              <a:buFont typeface="Wingdings" panose="05000000000000000000" pitchFamily="2" charset="2"/>
              <a:buChar char="v"/>
              <a:defRPr/>
            </a:pPr>
            <a:r>
              <a:rPr lang="en-US" sz="2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Data: 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1000 used Toyota Corollas, with their specification information</a:t>
            </a:r>
            <a:endParaRPr lang="en-US" alt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9137</TotalTime>
  <Words>1334</Words>
  <Application>Microsoft Office PowerPoint</Application>
  <PresentationFormat>On-screen Show (4:3)</PresentationFormat>
  <Paragraphs>188</Paragraphs>
  <Slides>34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Theme1</vt:lpstr>
      <vt:lpstr>Custom Design</vt:lpstr>
      <vt:lpstr>CIS8695: Managing Big Data Analytics</vt:lpstr>
      <vt:lpstr>PowerPoint Presentation</vt:lpstr>
      <vt:lpstr>Regression Analysis</vt:lpstr>
      <vt:lpstr>Regression: Explanatory Modeling</vt:lpstr>
      <vt:lpstr>Regression: Predictive Modeling</vt:lpstr>
      <vt:lpstr>PowerPoint Presentation</vt:lpstr>
      <vt:lpstr>PowerPoint Presentation</vt:lpstr>
      <vt:lpstr>Problem: Prices of Toyota Corolla </vt:lpstr>
      <vt:lpstr>Problem: Prices of Toyota Corolla </vt:lpstr>
      <vt:lpstr>Problem: Prices of Toyota Corolla </vt:lpstr>
      <vt:lpstr>Data Preprocessing</vt:lpstr>
      <vt:lpstr>The Fitted Regression Model on Training</vt:lpstr>
      <vt:lpstr>The Fitted Regression Model on Training</vt:lpstr>
      <vt:lpstr>Predictions for the Validation Data</vt:lpstr>
      <vt:lpstr>How Well did the Model Do With the Validation Data?</vt:lpstr>
      <vt:lpstr>How Well did the Model Do With the Validation Data?</vt:lpstr>
      <vt:lpstr>PowerPoint Presentation</vt:lpstr>
      <vt:lpstr>Why Variable Selection?</vt:lpstr>
      <vt:lpstr>How to Select Variables? Basic Methods</vt:lpstr>
      <vt:lpstr>How to Select Variables? Exhaustive Search</vt:lpstr>
      <vt:lpstr>Criterion to Select the best Subset</vt:lpstr>
      <vt:lpstr>Criterion to Select the best Subset</vt:lpstr>
      <vt:lpstr>How to Select Variables? Model-Based</vt:lpstr>
      <vt:lpstr>Forward Selection</vt:lpstr>
      <vt:lpstr>Backward Elimination</vt:lpstr>
      <vt:lpstr>Stepwise Regression</vt:lpstr>
      <vt:lpstr>Next step</vt:lpstr>
      <vt:lpstr>Regularization (Shrinkage)</vt:lpstr>
      <vt:lpstr>Regularization (Shrinkage)</vt:lpstr>
      <vt:lpstr>Ridge Regression</vt:lpstr>
      <vt:lpstr>Ridge Regression</vt:lpstr>
      <vt:lpstr>Lasso</vt:lpstr>
      <vt:lpstr>Summary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P Bruce</dc:creator>
  <cp:lastModifiedBy>Mousavi, Nasim</cp:lastModifiedBy>
  <cp:revision>273</cp:revision>
  <dcterms:created xsi:type="dcterms:W3CDTF">2008-09-26T19:26:21Z</dcterms:created>
  <dcterms:modified xsi:type="dcterms:W3CDTF">2023-08-16T19:50:16Z</dcterms:modified>
</cp:coreProperties>
</file>