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43" r:id="rId2"/>
  </p:sldMasterIdLst>
  <p:notesMasterIdLst>
    <p:notesMasterId r:id="rId34"/>
  </p:notesMasterIdLst>
  <p:sldIdLst>
    <p:sldId id="359" r:id="rId3"/>
    <p:sldId id="358" r:id="rId4"/>
    <p:sldId id="258" r:id="rId5"/>
    <p:sldId id="307" r:id="rId6"/>
    <p:sldId id="304" r:id="rId7"/>
    <p:sldId id="364" r:id="rId8"/>
    <p:sldId id="368" r:id="rId9"/>
    <p:sldId id="369" r:id="rId10"/>
    <p:sldId id="366" r:id="rId11"/>
    <p:sldId id="260" r:id="rId12"/>
    <p:sldId id="361" r:id="rId13"/>
    <p:sldId id="264" r:id="rId14"/>
    <p:sldId id="300" r:id="rId15"/>
    <p:sldId id="365" r:id="rId16"/>
    <p:sldId id="301" r:id="rId17"/>
    <p:sldId id="272" r:id="rId18"/>
    <p:sldId id="360" r:id="rId19"/>
    <p:sldId id="268" r:id="rId20"/>
    <p:sldId id="363" r:id="rId21"/>
    <p:sldId id="302" r:id="rId22"/>
    <p:sldId id="269" r:id="rId23"/>
    <p:sldId id="273" r:id="rId24"/>
    <p:sldId id="373" r:id="rId25"/>
    <p:sldId id="374" r:id="rId26"/>
    <p:sldId id="280" r:id="rId27"/>
    <p:sldId id="306" r:id="rId28"/>
    <p:sldId id="362" r:id="rId29"/>
    <p:sldId id="283" r:id="rId30"/>
    <p:sldId id="297" r:id="rId31"/>
    <p:sldId id="371" r:id="rId32"/>
    <p:sldId id="37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86DDC-B20A-4DF4-85BC-4ABCDDB7D34B}" v="1" dt="2023-08-16T23:30:40.941"/>
    <p1510:client id="{B190B496-5F99-47D7-A5CC-8B330421B9A1}" v="17" dt="2023-08-16T20:09:14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yedehnasim Mousavi" clId="Web-{2ED86DDC-B20A-4DF4-85BC-4ABCDDB7D34B}"/>
    <pc:docChg chg="delSld">
      <pc:chgData name="Seyyedehnasim Mousavi" userId="" providerId="" clId="Web-{2ED86DDC-B20A-4DF4-85BC-4ABCDDB7D34B}" dt="2023-08-16T23:30:40.941" v="0"/>
      <pc:docMkLst>
        <pc:docMk/>
      </pc:docMkLst>
      <pc:sldChg chg="del">
        <pc:chgData name="Seyyedehnasim Mousavi" userId="" providerId="" clId="Web-{2ED86DDC-B20A-4DF4-85BC-4ABCDDB7D34B}" dt="2023-08-16T23:30:40.941" v="0"/>
        <pc:sldMkLst>
          <pc:docMk/>
          <pc:sldMk cId="127702632" sldId="370"/>
        </pc:sldMkLst>
      </pc:sldChg>
    </pc:docChg>
  </pc:docChgLst>
  <pc:docChgLst>
    <pc:chgData name="Seyyedehnasim Mousavi" clId="Web-{B190B496-5F99-47D7-A5CC-8B330421B9A1}"/>
    <pc:docChg chg="modSld">
      <pc:chgData name="Seyyedehnasim Mousavi" userId="" providerId="" clId="Web-{B190B496-5F99-47D7-A5CC-8B330421B9A1}" dt="2023-08-16T20:09:13.581" v="15" actId="20577"/>
      <pc:docMkLst>
        <pc:docMk/>
      </pc:docMkLst>
      <pc:sldChg chg="modSp">
        <pc:chgData name="Seyyedehnasim Mousavi" userId="" providerId="" clId="Web-{B190B496-5F99-47D7-A5CC-8B330421B9A1}" dt="2023-08-16T20:09:13.581" v="15" actId="20577"/>
        <pc:sldMkLst>
          <pc:docMk/>
          <pc:sldMk cId="2662073587" sldId="365"/>
        </pc:sldMkLst>
        <pc:spChg chg="mod">
          <ac:chgData name="Seyyedehnasim Mousavi" userId="" providerId="" clId="Web-{B190B496-5F99-47D7-A5CC-8B330421B9A1}" dt="2023-08-16T20:09:13.581" v="15" actId="20577"/>
          <ac:spMkLst>
            <pc:docMk/>
            <pc:sldMk cId="2662073587" sldId="365"/>
            <ac:spMk id="1433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54457-1684-4AA0-A72B-E209BA3D8C56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85A498E9-7FE3-44C0-BFBF-D5636F75D0A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Logit</a:t>
          </a:r>
        </a:p>
      </dgm:t>
    </dgm:pt>
    <dgm:pt modelId="{566521DE-7C51-41B4-8E31-B033C8A1F225}" type="parTrans" cxnId="{11B6F54B-01B0-407A-80E9-F06C0F57FB63}">
      <dgm:prSet/>
      <dgm:spPr/>
      <dgm:t>
        <a:bodyPr/>
        <a:lstStyle/>
        <a:p>
          <a:endParaRPr lang="en-US"/>
        </a:p>
      </dgm:t>
    </dgm:pt>
    <dgm:pt modelId="{BB4014FD-22B5-4B1E-8609-FE1F7A203138}" type="sibTrans" cxnId="{11B6F54B-01B0-407A-80E9-F06C0F57FB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A039F49-800C-4174-AFE3-F48E91DAE7E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Probability</a:t>
          </a:r>
        </a:p>
      </dgm:t>
    </dgm:pt>
    <dgm:pt modelId="{942FF818-540D-44C7-B5F7-DFFD75C8B760}" type="parTrans" cxnId="{5FBAD8B4-34EE-423F-B338-08654183B9B7}">
      <dgm:prSet/>
      <dgm:spPr/>
      <dgm:t>
        <a:bodyPr/>
        <a:lstStyle/>
        <a:p>
          <a:endParaRPr lang="en-US"/>
        </a:p>
      </dgm:t>
    </dgm:pt>
    <dgm:pt modelId="{286B7C86-CEC6-40C0-B4E3-2B7600072327}" type="sibTrans" cxnId="{5FBAD8B4-34EE-423F-B338-08654183B9B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2CB6D64-75B2-44CF-B8E7-AB523EB7C8E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Class</a:t>
          </a:r>
        </a:p>
      </dgm:t>
    </dgm:pt>
    <dgm:pt modelId="{70044CEF-F0D9-47C0-894E-9F0D240B9973}" type="parTrans" cxnId="{CCB7F90D-FCB9-45D3-8253-6C3C8630506D}">
      <dgm:prSet/>
      <dgm:spPr/>
      <dgm:t>
        <a:bodyPr/>
        <a:lstStyle/>
        <a:p>
          <a:endParaRPr lang="en-US"/>
        </a:p>
      </dgm:t>
    </dgm:pt>
    <dgm:pt modelId="{47DA5D57-80B6-4EFA-AD10-6FC993F0DEF0}" type="sibTrans" cxnId="{CCB7F90D-FCB9-45D3-8253-6C3C8630506D}">
      <dgm:prSet/>
      <dgm:spPr/>
      <dgm:t>
        <a:bodyPr/>
        <a:lstStyle/>
        <a:p>
          <a:endParaRPr lang="en-US"/>
        </a:p>
      </dgm:t>
    </dgm:pt>
    <dgm:pt modelId="{563001EA-1238-42EB-8139-9AC877B63081}" type="pres">
      <dgm:prSet presAssocID="{FB554457-1684-4AA0-A72B-E209BA3D8C56}" presName="Name0" presStyleCnt="0">
        <dgm:presLayoutVars>
          <dgm:dir/>
          <dgm:resizeHandles val="exact"/>
        </dgm:presLayoutVars>
      </dgm:prSet>
      <dgm:spPr/>
    </dgm:pt>
    <dgm:pt modelId="{43B9A904-B320-4F4D-81EC-C00B4C2A10C9}" type="pres">
      <dgm:prSet presAssocID="{85A498E9-7FE3-44C0-BFBF-D5636F75D0AB}" presName="node" presStyleLbl="node1" presStyleIdx="0" presStyleCnt="3">
        <dgm:presLayoutVars>
          <dgm:bulletEnabled val="1"/>
        </dgm:presLayoutVars>
      </dgm:prSet>
      <dgm:spPr/>
    </dgm:pt>
    <dgm:pt modelId="{CABF6399-49AA-41F6-9A2A-522427F525CA}" type="pres">
      <dgm:prSet presAssocID="{BB4014FD-22B5-4B1E-8609-FE1F7A203138}" presName="sibTrans" presStyleLbl="sibTrans2D1" presStyleIdx="0" presStyleCnt="2"/>
      <dgm:spPr/>
    </dgm:pt>
    <dgm:pt modelId="{C4719899-BA88-4F49-B64C-8882F4A2FDD9}" type="pres">
      <dgm:prSet presAssocID="{BB4014FD-22B5-4B1E-8609-FE1F7A203138}" presName="connectorText" presStyleLbl="sibTrans2D1" presStyleIdx="0" presStyleCnt="2"/>
      <dgm:spPr/>
    </dgm:pt>
    <dgm:pt modelId="{AE7666C3-A339-4036-A243-8EAFF094BF2C}" type="pres">
      <dgm:prSet presAssocID="{0A039F49-800C-4174-AFE3-F48E91DAE7EB}" presName="node" presStyleLbl="node1" presStyleIdx="1" presStyleCnt="3">
        <dgm:presLayoutVars>
          <dgm:bulletEnabled val="1"/>
        </dgm:presLayoutVars>
      </dgm:prSet>
      <dgm:spPr/>
    </dgm:pt>
    <dgm:pt modelId="{4F8B9EE5-D485-4518-9CF4-7CB200D00133}" type="pres">
      <dgm:prSet presAssocID="{286B7C86-CEC6-40C0-B4E3-2B7600072327}" presName="sibTrans" presStyleLbl="sibTrans2D1" presStyleIdx="1" presStyleCnt="2"/>
      <dgm:spPr/>
    </dgm:pt>
    <dgm:pt modelId="{58332B4C-E787-4D2D-B5A6-99AE9300534A}" type="pres">
      <dgm:prSet presAssocID="{286B7C86-CEC6-40C0-B4E3-2B7600072327}" presName="connectorText" presStyleLbl="sibTrans2D1" presStyleIdx="1" presStyleCnt="2"/>
      <dgm:spPr/>
    </dgm:pt>
    <dgm:pt modelId="{8D29D376-D1D7-4E95-9B55-C2511F0EB6E2}" type="pres">
      <dgm:prSet presAssocID="{82CB6D64-75B2-44CF-B8E7-AB523EB7C8EA}" presName="node" presStyleLbl="node1" presStyleIdx="2" presStyleCnt="3">
        <dgm:presLayoutVars>
          <dgm:bulletEnabled val="1"/>
        </dgm:presLayoutVars>
      </dgm:prSet>
      <dgm:spPr/>
    </dgm:pt>
  </dgm:ptLst>
  <dgm:cxnLst>
    <dgm:cxn modelId="{CCB7F90D-FCB9-45D3-8253-6C3C8630506D}" srcId="{FB554457-1684-4AA0-A72B-E209BA3D8C56}" destId="{82CB6D64-75B2-44CF-B8E7-AB523EB7C8EA}" srcOrd="2" destOrd="0" parTransId="{70044CEF-F0D9-47C0-894E-9F0D240B9973}" sibTransId="{47DA5D57-80B6-4EFA-AD10-6FC993F0DEF0}"/>
    <dgm:cxn modelId="{894E5F23-05ED-455D-85E2-E87760F9E211}" type="presOf" srcId="{FB554457-1684-4AA0-A72B-E209BA3D8C56}" destId="{563001EA-1238-42EB-8139-9AC877B63081}" srcOrd="0" destOrd="0" presId="urn:microsoft.com/office/officeart/2005/8/layout/process1"/>
    <dgm:cxn modelId="{DCD06E5C-D3F3-430A-B7EA-8F747C13FBCA}" type="presOf" srcId="{286B7C86-CEC6-40C0-B4E3-2B7600072327}" destId="{4F8B9EE5-D485-4518-9CF4-7CB200D00133}" srcOrd="0" destOrd="0" presId="urn:microsoft.com/office/officeart/2005/8/layout/process1"/>
    <dgm:cxn modelId="{11B6F54B-01B0-407A-80E9-F06C0F57FB63}" srcId="{FB554457-1684-4AA0-A72B-E209BA3D8C56}" destId="{85A498E9-7FE3-44C0-BFBF-D5636F75D0AB}" srcOrd="0" destOrd="0" parTransId="{566521DE-7C51-41B4-8E31-B033C8A1F225}" sibTransId="{BB4014FD-22B5-4B1E-8609-FE1F7A203138}"/>
    <dgm:cxn modelId="{28C58857-48BB-4E2E-AA1D-97FC5740BD8E}" type="presOf" srcId="{85A498E9-7FE3-44C0-BFBF-D5636F75D0AB}" destId="{43B9A904-B320-4F4D-81EC-C00B4C2A10C9}" srcOrd="0" destOrd="0" presId="urn:microsoft.com/office/officeart/2005/8/layout/process1"/>
    <dgm:cxn modelId="{839E0C82-1FD8-4A93-8F88-2661F78656CF}" type="presOf" srcId="{BB4014FD-22B5-4B1E-8609-FE1F7A203138}" destId="{C4719899-BA88-4F49-B64C-8882F4A2FDD9}" srcOrd="1" destOrd="0" presId="urn:microsoft.com/office/officeart/2005/8/layout/process1"/>
    <dgm:cxn modelId="{CD9E7292-3A88-463E-8814-FE795DB76E85}" type="presOf" srcId="{82CB6D64-75B2-44CF-B8E7-AB523EB7C8EA}" destId="{8D29D376-D1D7-4E95-9B55-C2511F0EB6E2}" srcOrd="0" destOrd="0" presId="urn:microsoft.com/office/officeart/2005/8/layout/process1"/>
    <dgm:cxn modelId="{5FBAD8B4-34EE-423F-B338-08654183B9B7}" srcId="{FB554457-1684-4AA0-A72B-E209BA3D8C56}" destId="{0A039F49-800C-4174-AFE3-F48E91DAE7EB}" srcOrd="1" destOrd="0" parTransId="{942FF818-540D-44C7-B5F7-DFFD75C8B760}" sibTransId="{286B7C86-CEC6-40C0-B4E3-2B7600072327}"/>
    <dgm:cxn modelId="{9A88EFE6-478C-4BDA-99FA-67B38CF821B7}" type="presOf" srcId="{286B7C86-CEC6-40C0-B4E3-2B7600072327}" destId="{58332B4C-E787-4D2D-B5A6-99AE9300534A}" srcOrd="1" destOrd="0" presId="urn:microsoft.com/office/officeart/2005/8/layout/process1"/>
    <dgm:cxn modelId="{6880F5F3-A63D-4615-9476-691E0739796D}" type="presOf" srcId="{BB4014FD-22B5-4B1E-8609-FE1F7A203138}" destId="{CABF6399-49AA-41F6-9A2A-522427F525CA}" srcOrd="0" destOrd="0" presId="urn:microsoft.com/office/officeart/2005/8/layout/process1"/>
    <dgm:cxn modelId="{9FC58FFC-2A6D-4FD9-B37A-EC9F3D4D8760}" type="presOf" srcId="{0A039F49-800C-4174-AFE3-F48E91DAE7EB}" destId="{AE7666C3-A339-4036-A243-8EAFF094BF2C}" srcOrd="0" destOrd="0" presId="urn:microsoft.com/office/officeart/2005/8/layout/process1"/>
    <dgm:cxn modelId="{93EDC6F2-C490-40D2-8089-D1B3AE91188E}" type="presParOf" srcId="{563001EA-1238-42EB-8139-9AC877B63081}" destId="{43B9A904-B320-4F4D-81EC-C00B4C2A10C9}" srcOrd="0" destOrd="0" presId="urn:microsoft.com/office/officeart/2005/8/layout/process1"/>
    <dgm:cxn modelId="{6A843F0A-B349-467C-A496-EC69C685B96A}" type="presParOf" srcId="{563001EA-1238-42EB-8139-9AC877B63081}" destId="{CABF6399-49AA-41F6-9A2A-522427F525CA}" srcOrd="1" destOrd="0" presId="urn:microsoft.com/office/officeart/2005/8/layout/process1"/>
    <dgm:cxn modelId="{49351966-C7B6-480D-AEDA-48BAE04FF72F}" type="presParOf" srcId="{CABF6399-49AA-41F6-9A2A-522427F525CA}" destId="{C4719899-BA88-4F49-B64C-8882F4A2FDD9}" srcOrd="0" destOrd="0" presId="urn:microsoft.com/office/officeart/2005/8/layout/process1"/>
    <dgm:cxn modelId="{A87DF27B-11D8-48C3-BD26-1231D7F9D03C}" type="presParOf" srcId="{563001EA-1238-42EB-8139-9AC877B63081}" destId="{AE7666C3-A339-4036-A243-8EAFF094BF2C}" srcOrd="2" destOrd="0" presId="urn:microsoft.com/office/officeart/2005/8/layout/process1"/>
    <dgm:cxn modelId="{D69B892C-EF16-4D88-88A5-889E5BB64F62}" type="presParOf" srcId="{563001EA-1238-42EB-8139-9AC877B63081}" destId="{4F8B9EE5-D485-4518-9CF4-7CB200D00133}" srcOrd="3" destOrd="0" presId="urn:microsoft.com/office/officeart/2005/8/layout/process1"/>
    <dgm:cxn modelId="{65C414A2-A844-4AE0-9A43-74C89B670866}" type="presParOf" srcId="{4F8B9EE5-D485-4518-9CF4-7CB200D00133}" destId="{58332B4C-E787-4D2D-B5A6-99AE9300534A}" srcOrd="0" destOrd="0" presId="urn:microsoft.com/office/officeart/2005/8/layout/process1"/>
    <dgm:cxn modelId="{6C9C067D-9EE7-4BF9-847A-7C8699B50FAF}" type="presParOf" srcId="{563001EA-1238-42EB-8139-9AC877B63081}" destId="{8D29D376-D1D7-4E95-9B55-C2511F0EB6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9A904-B320-4F4D-81EC-C00B4C2A10C9}">
      <dsp:nvSpPr>
        <dsp:cNvPr id="0" name=""/>
        <dsp:cNvSpPr/>
      </dsp:nvSpPr>
      <dsp:spPr>
        <a:xfrm>
          <a:off x="5558" y="577814"/>
          <a:ext cx="1661442" cy="99686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Logit</a:t>
          </a:r>
        </a:p>
      </dsp:txBody>
      <dsp:txXfrm>
        <a:off x="34755" y="607011"/>
        <a:ext cx="1603048" cy="938471"/>
      </dsp:txXfrm>
    </dsp:sp>
    <dsp:sp modelId="{CABF6399-49AA-41F6-9A2A-522427F525CA}">
      <dsp:nvSpPr>
        <dsp:cNvPr id="0" name=""/>
        <dsp:cNvSpPr/>
      </dsp:nvSpPr>
      <dsp:spPr>
        <a:xfrm>
          <a:off x="1833145" y="870228"/>
          <a:ext cx="352225" cy="412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3145" y="952635"/>
        <a:ext cx="246558" cy="247223"/>
      </dsp:txXfrm>
    </dsp:sp>
    <dsp:sp modelId="{AE7666C3-A339-4036-A243-8EAFF094BF2C}">
      <dsp:nvSpPr>
        <dsp:cNvPr id="0" name=""/>
        <dsp:cNvSpPr/>
      </dsp:nvSpPr>
      <dsp:spPr>
        <a:xfrm>
          <a:off x="2331578" y="577814"/>
          <a:ext cx="1661442" cy="99686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Probability</a:t>
          </a:r>
        </a:p>
      </dsp:txBody>
      <dsp:txXfrm>
        <a:off x="2360775" y="607011"/>
        <a:ext cx="1603048" cy="938471"/>
      </dsp:txXfrm>
    </dsp:sp>
    <dsp:sp modelId="{4F8B9EE5-D485-4518-9CF4-7CB200D00133}">
      <dsp:nvSpPr>
        <dsp:cNvPr id="0" name=""/>
        <dsp:cNvSpPr/>
      </dsp:nvSpPr>
      <dsp:spPr>
        <a:xfrm>
          <a:off x="4159165" y="870228"/>
          <a:ext cx="352225" cy="412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59165" y="952635"/>
        <a:ext cx="246558" cy="247223"/>
      </dsp:txXfrm>
    </dsp:sp>
    <dsp:sp modelId="{8D29D376-D1D7-4E95-9B55-C2511F0EB6E2}">
      <dsp:nvSpPr>
        <dsp:cNvPr id="0" name=""/>
        <dsp:cNvSpPr/>
      </dsp:nvSpPr>
      <dsp:spPr>
        <a:xfrm>
          <a:off x="4657598" y="577814"/>
          <a:ext cx="1661442" cy="99686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</a:t>
          </a:r>
        </a:p>
      </dsp:txBody>
      <dsp:txXfrm>
        <a:off x="4686795" y="607011"/>
        <a:ext cx="1603048" cy="93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A97C38-28D0-4443-9CAE-ED025CC832D2}" type="datetimeFigureOut">
              <a:rPr lang="en-US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D97F930-12A7-4417-92EB-1F1691838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472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B4EB2-871F-42E4-956D-677C62BBA100}" type="slidenum">
              <a:rPr lang="en-US" altLang="en-US" smtClean="0">
                <a:ea typeface="ＭＳ Ｐゴシック" panose="020B0600070205080204" pitchFamily="34" charset="-128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5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A1E11-D28A-494D-943F-F1F867148A83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5FE2E-B396-4528-A89C-CC812E454009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4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65FE2E-B396-4528-A89C-CC812E454009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7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3D6C4-FDBA-4923-B715-6BCDF49A533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17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05682F-FB48-4AA5-A7C0-75DFFCF564A3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BAC2BB-24ED-4F2C-87B2-99880E7B8BCE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75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BAC2BB-24ED-4F2C-87B2-99880E7B8BCE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03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BAC2BB-24ED-4F2C-87B2-99880E7B8BCE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525B0-A67B-412E-BD88-BB129F417E20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6253DD-3CE8-44CB-8386-70564558366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86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3525B0-A67B-412E-BD88-BB129F417E20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53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659942-5172-43C6-A756-CBF811E2EBC6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8C3D2D-8DEB-4CCB-A085-978961763FDD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3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8C3D2D-8DEB-4CCB-A085-978961763FDD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07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8C3D2D-8DEB-4CCB-A085-978961763FDD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7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729CA0-B836-47B4-B834-05EAD7EAD442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7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729CA0-B836-47B4-B834-05EAD7EAD442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4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729CA0-B836-47B4-B834-05EAD7EAD442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2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1A1B-60E9-4E66-A599-74144231B481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7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0887A8-AD9E-4BC2-B92C-1B4058F2ECDB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6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964B9E-58DB-436B-9C8D-3B9319B19DA6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2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729CA0-B836-47B4-B834-05EAD7EAD442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A5F2C2-7686-E94A-0FA2-532AF26863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6400800"/>
            <a:ext cx="9144000" cy="4572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N.Mousavi</a:t>
            </a:r>
            <a:r>
              <a:rPr lang="en-US" dirty="0"/>
              <a:t>																			CIS 8695</a:t>
            </a:r>
          </a:p>
        </p:txBody>
      </p:sp>
    </p:spTree>
    <p:extLst>
      <p:ext uri="{BB962C8B-B14F-4D97-AF65-F5344CB8AC3E}">
        <p14:creationId xmlns:p14="http://schemas.microsoft.com/office/powerpoint/2010/main" val="358540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FE7D-6156-E0B9-DE26-7CE1FE0D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09D3-A5A5-D140-0FE1-DF6839CA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61C5-AA01-D1EE-9CC8-351ECD6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7E34-D1CC-2BF6-7920-21BA897D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5C2F-BD84-7A68-D9C5-9D7FFA63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BF6BF-A858-1F8C-4A07-F2439E25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6431-CAE7-E6F5-0A83-E4777578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CEA22-C1D2-9B85-CD66-0872BE8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227C2E1-0E23-EE8A-81D3-7DEC6232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74C67A0-3B50-326B-D0DB-3E112484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4800A-1773-4531-2630-B21C2630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10EE775-B5B4-B31D-AA07-59014569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6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3F82FB4-C67A-943F-C0C3-F31F3A58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D6ED2D3-FA32-1E72-A666-377CD83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82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76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3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191-50D1-B59C-DC96-CA0389D9C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52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459CF8B-B3D1-54E4-2679-008CA567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346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CFB4E-1BD0-44DB-9FAD-BEDF9668AEE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20AC-EA6A-4952-9C29-DF2E4AC7B0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256-7727-DC3B-9AAE-56CC7BE96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200C3-8DB1-3C98-A6FF-1A9D9EB14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6A3A-630B-31CD-E331-665EAE3D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FC00-D006-AC0E-E698-F7E5114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A92C-0249-DE03-BA5E-4D9C9E28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837-1CF5-1939-4D2D-979AEBF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0719-CBE0-F573-25D7-A5116F6C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E3CF-00BF-8D4B-2B1E-DA1E14C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39A8-89F2-4804-965D-E784D51CC94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8D30-51C8-8B95-69A9-CC74E1D9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2DF0-BE67-45C3-7C90-199EAC5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" y="155745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925A77A-5FB2-6564-86FD-CDFA08A3816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2C3E9A"/>
          </a:solidFill>
        </p:spPr>
        <p:txBody>
          <a:bodyPr>
            <a:normAutofit/>
          </a:bodyPr>
          <a:lstStyle>
            <a:lvl1pPr marL="0" indent="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89322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482204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675085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867966" indent="-182880" algn="l" defTabSz="385763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N.Mousavi																			CIS 8695</a:t>
            </a:r>
          </a:p>
        </p:txBody>
      </p:sp>
      <p:pic>
        <p:nvPicPr>
          <p:cNvPr id="5" name="Picture 4" descr="University Logos - Communications ToolKit">
            <a:extLst>
              <a:ext uri="{FF2B5EF4-FFF2-40B4-BE49-F238E27FC236}">
                <a16:creationId xmlns:a16="http://schemas.microsoft.com/office/drawing/2014/main" id="{6547F8EF-5844-17E8-4417-0D3E65AC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99" y="5640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3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36576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27432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182880" algn="l" defTabSz="385763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5FB1E-AE3E-CE80-A681-E2D2C87A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4608-A02E-7D2F-E2EF-7290566F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0054-3C4D-3379-E8B6-62257962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39A8-89F2-4804-965D-E784D51CC949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48D2-2F6B-DD22-B0CA-005B1ECFC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3EB-FCF5-D220-A7FB-7B2257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E543-61D0-4F06-B644-AC9FEB18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package" Target="../embeddings/Microsoft_Word_Document1.docx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05000"/>
            <a:ext cx="5181600" cy="1863286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CIS8695:</a:t>
            </a:r>
            <a:b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314826" cy="18632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20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575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75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Use a nonlinear function of the predictors </a:t>
            </a:r>
            <a:endParaRPr lang="en-US" b="1" i="1" dirty="0"/>
          </a:p>
          <a:p>
            <a:pPr>
              <a:lnSpc>
                <a:spcPct val="80000"/>
              </a:lnSpc>
            </a:pPr>
            <a:endParaRPr lang="en-US" sz="2400" b="1" i="1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Rewrite: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Solution</a:t>
            </a:r>
            <a:endParaRPr lang="en-US" altLang="en-US" b="1" i="1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38098"/>
              </p:ext>
            </p:extLst>
          </p:nvPr>
        </p:nvGraphicFramePr>
        <p:xfrm>
          <a:off x="1493526" y="2200763"/>
          <a:ext cx="4957882" cy="8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57763" imgH="326487" progId="Word.Document.12">
                  <p:embed/>
                </p:oleObj>
              </mc:Choice>
              <mc:Fallback>
                <p:oleObj name="Document" r:id="rId3" imgW="1957763" imgH="32648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526" y="2200763"/>
                        <a:ext cx="4957882" cy="8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012843" y="2306186"/>
            <a:ext cx="206435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i="1" dirty="0">
                <a:solidFill>
                  <a:schemeClr val="accent1">
                    <a:lumMod val="50000"/>
                  </a:schemeClr>
                </a:solidFill>
              </a:rPr>
              <a:t>logistic response function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F9475F-3582-E503-14A6-D77327FC5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64230"/>
              </p:ext>
            </p:extLst>
          </p:nvPr>
        </p:nvGraphicFramePr>
        <p:xfrm>
          <a:off x="2057400" y="4022434"/>
          <a:ext cx="4648200" cy="82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419040" progId="Equation.3">
                  <p:embed/>
                </p:oleObj>
              </mc:Choice>
              <mc:Fallback>
                <p:oleObj name="Equation" r:id="rId5" imgW="2361960" imgH="41904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22434"/>
                        <a:ext cx="4648200" cy="82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4E16041C-CEE6-D3EC-9BCD-20040863551B}"/>
              </a:ext>
            </a:extLst>
          </p:cNvPr>
          <p:cNvSpPr/>
          <p:nvPr/>
        </p:nvSpPr>
        <p:spPr>
          <a:xfrm>
            <a:off x="3733800" y="3025350"/>
            <a:ext cx="838200" cy="99708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67F5AC-0D3B-6CF7-086B-1ABD2D9FB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502987"/>
              </p:ext>
            </p:extLst>
          </p:nvPr>
        </p:nvGraphicFramePr>
        <p:xfrm>
          <a:off x="1977193" y="5260137"/>
          <a:ext cx="5033208" cy="49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76440" imgH="241200" progId="Equation.3">
                  <p:embed/>
                </p:oleObj>
              </mc:Choice>
              <mc:Fallback>
                <p:oleObj name="Equation" r:id="rId7" imgW="2476440" imgH="241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193" y="5260137"/>
                        <a:ext cx="5033208" cy="490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7800"/>
            <a:ext cx="7597139" cy="457993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Substitute: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Franklin Gothic Book" panose="020B05030201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/>
              <a:t>Into: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Franklin Gothic Book" panose="020B05030201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/>
              <a:t>Results in: </a:t>
            </a:r>
          </a:p>
          <a:p>
            <a:pPr>
              <a:spcBef>
                <a:spcPct val="50000"/>
              </a:spcBef>
            </a:pPr>
            <a:endParaRPr lang="en-US" altLang="en-US" sz="2400" dirty="0">
              <a:latin typeface="Franklin Gothic Book" panose="020B0503020102020204" pitchFamily="34" charset="0"/>
            </a:endParaRPr>
          </a:p>
          <a:p>
            <a:pPr lvl="3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en-US" dirty="0"/>
          </a:p>
        </p:txBody>
      </p:sp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</a:t>
            </a: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20502060401020303" pitchFamily="18" charset="0"/>
            </a:endParaRPr>
          </a:p>
        </p:txBody>
      </p:sp>
      <p:graphicFrame>
        <p:nvGraphicFramePr>
          <p:cNvPr id="307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38239"/>
              </p:ext>
            </p:extLst>
          </p:nvPr>
        </p:nvGraphicFramePr>
        <p:xfrm>
          <a:off x="3352800" y="2897187"/>
          <a:ext cx="1662421" cy="79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307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7187"/>
                        <a:ext cx="1662421" cy="793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6614B7EC-CB39-42B0-CEA9-E3960383F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72656"/>
              </p:ext>
            </p:extLst>
          </p:nvPr>
        </p:nvGraphicFramePr>
        <p:xfrm>
          <a:off x="2971799" y="1873530"/>
          <a:ext cx="4770786" cy="79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957763" imgH="326487" progId="Word.Document.12">
                  <p:embed/>
                </p:oleObj>
              </mc:Choice>
              <mc:Fallback>
                <p:oleObj name="Document" r:id="rId5" imgW="1957763" imgH="326487" progId="Word.Document.12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1873530"/>
                        <a:ext cx="4770786" cy="793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BDBD4-62E2-DAC3-CBF9-02CB680FFB32}"/>
                  </a:ext>
                </a:extLst>
              </p:cNvPr>
              <p:cNvSpPr txBox="1"/>
              <p:nvPr/>
            </p:nvSpPr>
            <p:spPr>
              <a:xfrm>
                <a:off x="2285999" y="4800600"/>
                <a:ext cx="4770786" cy="328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BBDBD4-62E2-DAC3-CBF9-02CB680F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4800600"/>
                <a:ext cx="4770786" cy="328423"/>
              </a:xfrm>
              <a:prstGeom prst="rect">
                <a:avLst/>
              </a:prstGeom>
              <a:blipFill>
                <a:blip r:embed="rId7"/>
                <a:stretch>
                  <a:fillRect t="-3774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6"/>
          <p:cNvSpPr>
            <a:spLocks noGrp="1"/>
          </p:cNvSpPr>
          <p:nvPr>
            <p:ph type="title"/>
          </p:nvPr>
        </p:nvSpPr>
        <p:spPr>
          <a:xfrm>
            <a:off x="654736" y="0"/>
            <a:ext cx="8489264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Relate Odds to Predictors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253782"/>
              </p:ext>
            </p:extLst>
          </p:nvPr>
        </p:nvGraphicFramePr>
        <p:xfrm>
          <a:off x="1983474" y="1880877"/>
          <a:ext cx="4036326" cy="39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440" imgH="241200" progId="Equation.3">
                  <p:embed/>
                </p:oleObj>
              </mc:Choice>
              <mc:Fallback>
                <p:oleObj name="Equation" r:id="rId3" imgW="2476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474" y="1880877"/>
                        <a:ext cx="4036326" cy="39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977495"/>
              </p:ext>
            </p:extLst>
          </p:nvPr>
        </p:nvGraphicFramePr>
        <p:xfrm>
          <a:off x="2097346" y="3633410"/>
          <a:ext cx="3960126" cy="415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00" imgH="241200" progId="Equation.3">
                  <p:embed/>
                </p:oleObj>
              </mc:Choice>
              <mc:Fallback>
                <p:oleObj name="Equation" r:id="rId5" imgW="2298600" imgH="2412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46" y="3633410"/>
                        <a:ext cx="3960126" cy="415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19400" y="2397547"/>
            <a:ext cx="0" cy="1064041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4736" y="4672726"/>
            <a:ext cx="7769225" cy="82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So, the logit is a linear function of predictors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Takes values from -infinity to +infinity</a:t>
            </a:r>
            <a:endParaRPr lang="en-US" alt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50686-6372-0EC3-4FB9-85CB82221383}"/>
                  </a:ext>
                </a:extLst>
              </p:cNvPr>
              <p:cNvSpPr txBox="1"/>
              <p:nvPr/>
            </p:nvSpPr>
            <p:spPr>
              <a:xfrm>
                <a:off x="1828800" y="1327892"/>
                <a:ext cx="4419597" cy="328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50686-6372-0EC3-4FB9-85CB8222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327892"/>
                <a:ext cx="4419597" cy="328423"/>
              </a:xfrm>
              <a:prstGeom prst="rect">
                <a:avLst/>
              </a:prstGeom>
              <a:blipFill>
                <a:blip r:embed="rId7"/>
                <a:stretch>
                  <a:fillRect t="-370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E74369-706C-7B2B-7772-F92D9846520C}"/>
              </a:ext>
            </a:extLst>
          </p:cNvPr>
          <p:cNvSpPr txBox="1"/>
          <p:nvPr/>
        </p:nvSpPr>
        <p:spPr>
          <a:xfrm>
            <a:off x="3200400" y="2819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Logit = Log(Odds)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success and probabilist&#10;&#10;Description automatically generated">
            <a:extLst>
              <a:ext uri="{FF2B5EF4-FFF2-40B4-BE49-F238E27FC236}">
                <a16:creationId xmlns:a16="http://schemas.microsoft.com/office/drawing/2014/main" id="{1CDE4888-ABA4-4BC4-670A-7AA99D21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7760"/>
            <a:ext cx="5018799" cy="495606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0"/>
                <a:ext cx="8458200" cy="1127760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en-US" dirty="0"/>
                  <a:t>Odds and Logit as a Function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16386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0"/>
                <a:ext cx="8458200" cy="1127760"/>
              </a:xfrm>
              <a:blipFill>
                <a:blip r:embed="rId3"/>
                <a:stretch>
                  <a:fillRect l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37124E-4555-56E3-C6B2-BE9F15B23410}"/>
              </a:ext>
            </a:extLst>
          </p:cNvPr>
          <p:cNvSpPr txBox="1"/>
          <p:nvPr/>
        </p:nvSpPr>
        <p:spPr>
          <a:xfrm>
            <a:off x="5933198" y="1981200"/>
            <a:ext cx="2677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take only non-negative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D2801-6016-634E-F95B-605EE4C25339}"/>
              </a:ext>
            </a:extLst>
          </p:cNvPr>
          <p:cNvSpPr txBox="1"/>
          <p:nvPr/>
        </p:nvSpPr>
        <p:spPr>
          <a:xfrm>
            <a:off x="5933199" y="4427548"/>
            <a:ext cx="2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take any real 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829550" cy="4267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Instead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/>
                  <a:t> as outcome variable (like in linear regression), we use a function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dirty="0"/>
                  <a:t>called the </a:t>
                </a:r>
                <a:r>
                  <a:rPr lang="en-US" altLang="en-US" b="1" dirty="0"/>
                  <a:t>logit</a:t>
                </a:r>
              </a:p>
              <a:p>
                <a:pPr eaLnBrk="1" hangingPunct="1"/>
                <a:r>
                  <a:rPr lang="en-US" altLang="en-US" dirty="0"/>
                  <a:t>The logit can be modeled as a linear function of the predictors</a:t>
                </a:r>
              </a:p>
              <a:p>
                <a:pPr eaLnBrk="1" hangingPunct="1"/>
                <a:r>
                  <a:rPr lang="en-US" altLang="en-US" dirty="0"/>
                  <a:t>The logit can be mapped back to a probability, which, in turn, can be mapped to a class</a:t>
                </a:r>
              </a:p>
              <a:p>
                <a:pPr eaLnBrk="1" hangingPunct="1">
                  <a:buFont typeface="Wingdings 2" panose="05020102010507070707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829550" cy="4267200"/>
              </a:xfrm>
              <a:blipFill>
                <a:blip r:embed="rId3"/>
                <a:stretch>
                  <a:fillRect l="-85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altLang="en-US" dirty="0">
                <a:latin typeface="Lato"/>
                <a:ea typeface="Lato"/>
                <a:cs typeface="Lato"/>
              </a:rPr>
              <a:t>Summary of Logistic Regression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409700" y="4038600"/>
          <a:ext cx="6324600" cy="215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20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64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Logistic regression models the log odds of event (or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logit</a:t>
                </a:r>
                <a:r>
                  <a:rPr lang="en-US" altLang="en-US" dirty="0"/>
                  <a:t>) as a linear function of the predictors.</a:t>
                </a:r>
              </a:p>
              <a:p>
                <a:endParaRPr lang="en-US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  <a:p>
                <a:r>
                  <a:rPr lang="en-US" altLang="en-US" dirty="0"/>
                  <a:t>Nonlinear relation between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No least square method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are estimated using </a:t>
                </a:r>
                <a:r>
                  <a:rPr lang="en-US" altLang="en-US" b="1" dirty="0"/>
                  <a:t>maximum likelihood method</a:t>
                </a:r>
                <a:endParaRPr lang="en-US" altLang="en-US" dirty="0"/>
              </a:p>
              <a:p>
                <a:pPr lvl="2"/>
                <a:r>
                  <a:rPr lang="en-US" altLang="en-US" dirty="0"/>
                  <a:t>Chooses the parameters to maximize the probability of obtaining the data that we have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512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6400"/>
                <a:ext cx="7886700" cy="4351338"/>
              </a:xfrm>
              <a:blipFill>
                <a:blip r:embed="rId3"/>
                <a:stretch>
                  <a:fillRect l="-851" t="-980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altLang="en-US" dirty="0"/>
              <a:t>Logistic Regression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80423"/>
              </p:ext>
            </p:extLst>
          </p:nvPr>
        </p:nvGraphicFramePr>
        <p:xfrm>
          <a:off x="1828800" y="2667000"/>
          <a:ext cx="4953000" cy="482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241200" progId="Equation.3">
                  <p:embed/>
                </p:oleObj>
              </mc:Choice>
              <mc:Fallback>
                <p:oleObj name="Equation" r:id="rId4" imgW="2476440" imgH="241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4953000" cy="482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0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05815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0.5 is popular initial choice</a:t>
            </a:r>
          </a:p>
          <a:p>
            <a:pPr eaLnBrk="1" hangingPunct="1"/>
            <a:r>
              <a:rPr lang="en-US" altLang="en-US" dirty="0"/>
              <a:t>Additional considerations (see Chapter 5)</a:t>
            </a:r>
          </a:p>
          <a:p>
            <a:pPr marL="742950" lvl="1" indent="-285750" eaLnBrk="1" hangingPunct="1"/>
            <a:r>
              <a:rPr lang="en-US" altLang="en-US" sz="1800" dirty="0"/>
              <a:t>Maximize classification accuracy</a:t>
            </a:r>
          </a:p>
          <a:p>
            <a:pPr marL="742950" lvl="1" indent="-285750" eaLnBrk="1" hangingPunct="1"/>
            <a:r>
              <a:rPr lang="en-US" altLang="en-US" sz="1800" dirty="0"/>
              <a:t>Maximize sensitivity (subject to min. level of specificity)</a:t>
            </a:r>
          </a:p>
          <a:p>
            <a:pPr marL="742950" lvl="1" indent="-285750" eaLnBrk="1" hangingPunct="1"/>
            <a:r>
              <a:rPr lang="en-US" altLang="en-US" sz="1800" dirty="0"/>
              <a:t>Minimize false positives (subject to max. false negative rate)</a:t>
            </a:r>
          </a:p>
          <a:p>
            <a:pPr marL="742950" lvl="1" indent="-285750" eaLnBrk="1" hangingPunct="1"/>
            <a:r>
              <a:rPr lang="en-US" altLang="en-US" sz="1800" dirty="0"/>
              <a:t>Minimize expected cost of misclassification (need to specify costs)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Ways to Determine Cutoff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899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8058150" cy="4602164"/>
          </a:xfrm>
        </p:spPr>
        <p:txBody>
          <a:bodyPr>
            <a:normAutofit/>
          </a:bodyPr>
          <a:lstStyle/>
          <a:p>
            <a:r>
              <a:rPr lang="en-US" altLang="en-US" b="1" dirty="0"/>
              <a:t>Goal</a:t>
            </a:r>
            <a:r>
              <a:rPr lang="en-US" altLang="en-US" dirty="0"/>
              <a:t>: identify customers who are more likely to accept the loan offer in future mailings</a:t>
            </a:r>
          </a:p>
          <a:p>
            <a:r>
              <a:rPr lang="en-US" altLang="en-US" b="1" dirty="0"/>
              <a:t>Outcome variable</a:t>
            </a:r>
            <a:r>
              <a:rPr lang="en-US" altLang="en-US" dirty="0"/>
              <a:t>: accept loan (0/1)</a:t>
            </a:r>
          </a:p>
          <a:p>
            <a:r>
              <a:rPr lang="en-US" altLang="en-US" b="1" dirty="0"/>
              <a:t>Predictors:</a:t>
            </a:r>
            <a:r>
              <a:rPr lang="en-US" altLang="en-US" dirty="0"/>
              <a:t>  Their last response to loan campaign, demographic info (Age, income, etc.), customers’ relationship with bank (mortgage, securities account, etc.)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Personal Loan Offer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Personal Loan Offer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2057400"/>
            <a:ext cx="72389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8707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linear regression</a:t>
            </a:r>
          </a:p>
          <a:p>
            <a:pPr lvl="2"/>
            <a:r>
              <a:rPr lang="en-US" dirty="0"/>
              <a:t>Missing values</a:t>
            </a:r>
          </a:p>
          <a:p>
            <a:pPr lvl="2"/>
            <a:r>
              <a:rPr lang="en-US" dirty="0"/>
              <a:t>Categorical inputs</a:t>
            </a:r>
          </a:p>
          <a:p>
            <a:pPr lvl="2"/>
            <a:r>
              <a:rPr lang="en-US" dirty="0"/>
              <a:t>Nonlinear transformations of inputs</a:t>
            </a:r>
          </a:p>
          <a:p>
            <a:pPr lvl="2"/>
            <a:r>
              <a:rPr lang="en-US" dirty="0"/>
              <a:t>Variable selection (including avoiding multicollinearity)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1971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/>
          <a:stretch/>
        </p:blipFill>
        <p:spPr bwMode="auto">
          <a:xfrm>
            <a:off x="4154275" y="2667000"/>
            <a:ext cx="393327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6449" y="1469204"/>
            <a:ext cx="7917951" cy="4550596"/>
          </a:xfrm>
        </p:spPr>
        <p:txBody>
          <a:bodyPr/>
          <a:lstStyle/>
          <a:p>
            <a:pPr eaLnBrk="1" hangingPunct="1"/>
            <a:r>
              <a:rPr lang="en-US" altLang="en-US" dirty="0"/>
              <a:t>Create 0/1 dummy variables for categorical predictors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Partition 60% training, 40% validation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preprocessing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7"/>
          <a:stretch/>
        </p:blipFill>
        <p:spPr bwMode="auto">
          <a:xfrm>
            <a:off x="723032" y="2876550"/>
            <a:ext cx="335548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Logistic regression output gives coefficients for the logit, as well as odds for the individual terms</a:t>
            </a:r>
          </a:p>
          <a:p>
            <a:r>
              <a:rPr lang="en-US" altLang="en-US" dirty="0"/>
              <a:t>For predictive classification, we typically use probability with a cutoff value</a:t>
            </a:r>
          </a:p>
          <a:p>
            <a:r>
              <a:rPr lang="en-US" altLang="en-US" dirty="0"/>
              <a:t>For explanatory purposes, odds have a useful interpretation:</a:t>
            </a:r>
          </a:p>
          <a:p>
            <a:pPr marL="571500" lvl="1" eaLnBrk="1" hangingPunct="1"/>
            <a:r>
              <a:rPr lang="en-US" altLang="en-US" sz="1800" dirty="0"/>
              <a:t>If we increase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by one unit, holding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… </a:t>
            </a:r>
            <a:r>
              <a:rPr lang="en-US" altLang="en-US" sz="1800" dirty="0" err="1"/>
              <a:t>x</a:t>
            </a:r>
            <a:r>
              <a:rPr lang="en-US" altLang="en-US" sz="1800" baseline="-25000" dirty="0" err="1"/>
              <a:t>q</a:t>
            </a:r>
            <a:r>
              <a:rPr lang="en-US" altLang="en-US" sz="1800" dirty="0"/>
              <a:t> constant, then e</a:t>
            </a:r>
            <a:r>
              <a:rPr lang="el-GR" altLang="en-US" sz="1800" baseline="30000" dirty="0"/>
              <a:t>β</a:t>
            </a:r>
            <a:r>
              <a:rPr lang="en-US" altLang="en-US" sz="1800" dirty="0"/>
              <a:t> is the factor by which the odds of belonging to class 1 increase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5626" y="0"/>
            <a:ext cx="8558373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Example, continued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09A058-BEAF-15E8-DE2B-A5180ED0A6B4}"/>
              </a:ext>
            </a:extLst>
          </p:cNvPr>
          <p:cNvGrpSpPr/>
          <p:nvPr/>
        </p:nvGrpSpPr>
        <p:grpSpPr>
          <a:xfrm>
            <a:off x="1219200" y="4876800"/>
            <a:ext cx="3048000" cy="1244029"/>
            <a:chOff x="990600" y="5330783"/>
            <a:chExt cx="3810000" cy="1393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4332E3E-F07F-A825-2249-6C3B16510523}"/>
                    </a:ext>
                  </a:extLst>
                </p:cNvPr>
                <p:cNvSpPr txBox="1"/>
                <p:nvPr/>
              </p:nvSpPr>
              <p:spPr>
                <a:xfrm>
                  <a:off x="990600" y="5330783"/>
                  <a:ext cx="3810000" cy="13939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𝑂𝑑𝑑𝑠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𝑃𝑒𝑟𝑠𝑜𝑛𝑎𝑙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𝐿𝑜𝑎𝑛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𝑙𝑜𝑔𝑖𝑡</m:t>
                            </m:r>
                          </m:sup>
                        </m:sSup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4332E3E-F07F-A825-2249-6C3B16510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5330783"/>
                  <a:ext cx="3810000" cy="13939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5">
                  <a:extLst>
                    <a:ext uri="{FF2B5EF4-FFF2-40B4-BE49-F238E27FC236}">
                      <a16:creationId xmlns:a16="http://schemas.microsoft.com/office/drawing/2014/main" id="{6D781320-3E0A-47DA-26FE-9499F64F29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6577442"/>
                    </p:ext>
                  </p:extLst>
                </p:nvPr>
              </p:nvGraphicFramePr>
              <p:xfrm>
                <a:off x="990600" y="6074305"/>
                <a:ext cx="1143000" cy="54608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825480" imgH="393480" progId="Equation.3">
                        <p:embed/>
                      </p:oleObj>
                    </mc:Choice>
                    <mc:Fallback>
                      <p:oleObj name="Equation" r:id="rId4" imgW="825480" imgH="393480" progId="Equation.3">
                        <p:embed/>
                        <p:pic>
                          <p:nvPicPr>
                            <p:cNvPr id="4" name="Object 5">
                              <a:extLst>
                                <a:ext uri="{FF2B5EF4-FFF2-40B4-BE49-F238E27FC236}">
                                  <a16:creationId xmlns:a16="http://schemas.microsoft.com/office/drawing/2014/main" id="{F3D8A550-89EE-5787-DEC5-AF8D798B3D1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90600" y="6074305"/>
                              <a:ext cx="1143000" cy="5460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5">
                  <a:extLst>
                    <a:ext uri="{FF2B5EF4-FFF2-40B4-BE49-F238E27FC236}">
                      <a16:creationId xmlns:a16="http://schemas.microsoft.com/office/drawing/2014/main" id="{6D781320-3E0A-47DA-26FE-9499F64F29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6577442"/>
                    </p:ext>
                  </p:extLst>
                </p:nvPr>
              </p:nvGraphicFramePr>
              <p:xfrm>
                <a:off x="990600" y="6074305"/>
                <a:ext cx="1143000" cy="54608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825480" imgH="393480" progId="Equation.3">
                        <p:embed/>
                      </p:oleObj>
                    </mc:Choice>
                    <mc:Fallback>
                      <p:oleObj name="Equation" r:id="rId6" imgW="825480" imgH="393480" progId="Equation.3">
                        <p:embed/>
                        <p:pic>
                          <p:nvPicPr>
                            <p:cNvPr id="4" name="Object 5">
                              <a:extLst>
                                <a:ext uri="{FF2B5EF4-FFF2-40B4-BE49-F238E27FC236}">
                                  <a16:creationId xmlns:a16="http://schemas.microsoft.com/office/drawing/2014/main" id="{F3D8A550-89EE-5787-DEC5-AF8D798B3D1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90600" y="6074305"/>
                              <a:ext cx="1143000" cy="5460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What does the coefficient tell us? (like education_graduate)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algn="l"/>
            <a:endParaRPr lang="en-US" sz="1800" b="0" i="0" u="none" strike="noStrike" baseline="0" dirty="0"/>
          </a:p>
          <a:p>
            <a:pPr algn="l"/>
            <a:r>
              <a:rPr lang="en-US" dirty="0"/>
              <a:t>H</a:t>
            </a:r>
            <a:r>
              <a:rPr lang="en-US" b="0" i="0" u="none" strike="noStrike" baseline="0" dirty="0"/>
              <a:t>aving graduate </a:t>
            </a:r>
            <a:r>
              <a:rPr lang="en-US" dirty="0"/>
              <a:t>education </a:t>
            </a:r>
            <a:r>
              <a:rPr lang="en-US" b="0" i="0" u="none" strike="noStrike" baseline="0" dirty="0"/>
              <a:t>is associated with higher probabilities of accepting the loan offer</a:t>
            </a:r>
            <a:endParaRPr lang="en-US" altLang="en-US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5626" y="0"/>
            <a:ext cx="8558373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Example, continued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FD57B-DDD7-550A-1385-DAB224C7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12" y="2057400"/>
            <a:ext cx="6629400" cy="21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What does the coefficient tell us, in terms of odds? (like CD account)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algn="l"/>
                <a:endParaRPr lang="en-US" sz="1800" b="0" i="0" u="none" strike="noStrike" baseline="0" dirty="0"/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6479</m:t>
                        </m:r>
                      </m:sup>
                    </m:sSup>
                  </m:oMath>
                </a14:m>
                <a:r>
                  <a:rPr lang="en-US" b="0" i="0" u="none" strike="noStrike" baseline="0" dirty="0"/>
                  <a:t>= 38.4 are the odds that a customer who has a CD account will accept the offer relative to a customer who does not have a CD account, holding all other variables constant</a:t>
                </a:r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98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5626" y="0"/>
            <a:ext cx="8558373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Example, continued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FD57B-DDD7-550A-1385-DAB224C70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90800"/>
            <a:ext cx="6629400" cy="21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08916" y="1408032"/>
            <a:ext cx="7749283" cy="445936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Performance measures</a:t>
            </a:r>
          </a:p>
          <a:p>
            <a:pPr lvl="2"/>
            <a:r>
              <a:rPr lang="en-US" altLang="en-US" dirty="0"/>
              <a:t>Confusion matrix</a:t>
            </a:r>
          </a:p>
          <a:p>
            <a:pPr lvl="2"/>
            <a:r>
              <a:rPr lang="en-US" altLang="en-US" dirty="0"/>
              <a:t>% of misclassifications</a:t>
            </a:r>
          </a:p>
          <a:p>
            <a:pPr lvl="2"/>
            <a:r>
              <a:rPr lang="en-US" altLang="en-US" dirty="0"/>
              <a:t>Use the estimated equation to predict the probability of class membership for each record in the validation set</a:t>
            </a:r>
          </a:p>
          <a:p>
            <a:pPr lvl="2"/>
            <a:r>
              <a:rPr lang="en-US" altLang="en-US" dirty="0"/>
              <a:t>Then compare these classifications with the actual class memberships to measure the accuracy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Evaluating Classification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696200" cy="480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400" dirty="0"/>
              <a:t>Confusion matrix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Note that all predictions: All = TP + FP + FN + TN</a:t>
            </a:r>
          </a:p>
          <a:p>
            <a:pPr eaLnBrk="1" hangingPunct="1">
              <a:defRPr/>
            </a:pPr>
            <a:r>
              <a:rPr lang="en-US" sz="2400" dirty="0"/>
              <a:t>Some common metrics:</a:t>
            </a:r>
          </a:p>
          <a:p>
            <a:pPr lvl="2">
              <a:defRPr/>
            </a:pP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</a:rPr>
              <a:t>Accuracy</a:t>
            </a:r>
            <a:r>
              <a:rPr lang="en-US" sz="2100" dirty="0">
                <a:solidFill>
                  <a:srgbClr val="00B050"/>
                </a:solidFill>
              </a:rPr>
              <a:t> </a:t>
            </a:r>
            <a:r>
              <a:rPr lang="en-US" sz="2100" dirty="0"/>
              <a:t>= (TP + TN) / All</a:t>
            </a:r>
          </a:p>
          <a:p>
            <a:pPr lvl="2">
              <a:defRPr/>
            </a:pP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</a:rPr>
              <a:t>Precision</a:t>
            </a:r>
            <a:r>
              <a:rPr lang="en-US" sz="2100" dirty="0"/>
              <a:t> = TP / (TP + FP: predicted positive)  	</a:t>
            </a:r>
          </a:p>
          <a:p>
            <a:pPr lvl="2">
              <a:defRPr/>
            </a:pP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</a:rPr>
              <a:t>Recall (Sensitivity) </a:t>
            </a:r>
            <a:r>
              <a:rPr lang="en-US" sz="2100" dirty="0"/>
              <a:t>= TP / (TP + FN: actual positive)</a:t>
            </a:r>
          </a:p>
          <a:p>
            <a:pPr lvl="2">
              <a:defRPr/>
            </a:pPr>
            <a:r>
              <a:rPr lang="en-US" altLang="en-US" sz="2100" b="1" dirty="0">
                <a:solidFill>
                  <a:schemeClr val="accent1">
                    <a:lumMod val="50000"/>
                  </a:schemeClr>
                </a:solidFill>
              </a:rPr>
              <a:t>Specificity</a:t>
            </a:r>
            <a:r>
              <a:rPr lang="en-US" altLang="en-US" sz="2100" dirty="0"/>
              <a:t> = TN / (TN + FP)</a:t>
            </a:r>
            <a:endParaRPr lang="en-US" sz="21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</a:p>
          <a:p>
            <a:pPr lvl="1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0"/>
            <a:ext cx="7181850" cy="1143000"/>
          </a:xfrm>
        </p:spPr>
        <p:txBody>
          <a:bodyPr/>
          <a:lstStyle/>
          <a:p>
            <a:pPr eaLnBrk="1" hangingPunct="1"/>
            <a:r>
              <a:rPr lang="en-US" dirty="0"/>
              <a:t>Evaluating Classification Performance</a:t>
            </a:r>
            <a:endParaRPr lang="en-US" altLang="en-US" dirty="0"/>
          </a:p>
        </p:txBody>
      </p:sp>
      <p:graphicFrame>
        <p:nvGraphicFramePr>
          <p:cNvPr id="47170" name="Group 6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99922750"/>
              </p:ext>
            </p:extLst>
          </p:nvPr>
        </p:nvGraphicFramePr>
        <p:xfrm>
          <a:off x="2362200" y="1676400"/>
          <a:ext cx="4871244" cy="1482785"/>
        </p:xfrm>
        <a:graphic>
          <a:graphicData uri="http://schemas.openxmlformats.org/drawingml/2006/table">
            <a:tbl>
              <a:tblPr/>
              <a:tblGrid>
                <a:gridCol w="135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L="91449" marR="91449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Predicted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Positive, 1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Negative, 0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Positive, 1</a:t>
                      </a:r>
                    </a:p>
                  </a:txBody>
                  <a:tcPr marL="91449" marR="91449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True Pos. (TP)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False Neg. (FN)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Negative, 0</a:t>
                      </a:r>
                    </a:p>
                  </a:txBody>
                  <a:tcPr marL="91449" marR="91449"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False Pos. (FP)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True Neg. (TN)</a:t>
                      </a:r>
                    </a:p>
                  </a:txBody>
                  <a:tcPr marL="91449" marR="91449"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06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Evaluating Classification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55136D-13A3-2E82-A41B-1ADD43C46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397"/>
          <a:stretch/>
        </p:blipFill>
        <p:spPr>
          <a:xfrm>
            <a:off x="1500841" y="1981200"/>
            <a:ext cx="5754057" cy="17526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ACE14-D603-335D-CA8F-BC172DA7013F}"/>
                  </a:ext>
                </a:extLst>
              </p:cNvPr>
              <p:cNvSpPr txBox="1"/>
              <p:nvPr/>
            </p:nvSpPr>
            <p:spPr>
              <a:xfrm>
                <a:off x="1752600" y="4267200"/>
                <a:ext cx="5250540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1791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9595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ACE14-D603-335D-CA8F-BC172DA7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67200"/>
                <a:ext cx="5250540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2955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This is the same issue as in linear regression</a:t>
            </a:r>
          </a:p>
          <a:p>
            <a:pPr eaLnBrk="1" hangingPunct="1"/>
            <a:r>
              <a:rPr lang="en-US" altLang="en-US" dirty="0"/>
              <a:t>The number of correlated predictors can grow when we create derived variables such as </a:t>
            </a:r>
            <a:r>
              <a:rPr lang="en-US" altLang="en-US" b="1" dirty="0"/>
              <a:t>interaction</a:t>
            </a:r>
            <a:r>
              <a:rPr lang="en-US" altLang="en-US" dirty="0"/>
              <a:t> </a:t>
            </a:r>
            <a:r>
              <a:rPr lang="en-US" altLang="en-US" b="1" dirty="0"/>
              <a:t>terms </a:t>
            </a:r>
            <a:r>
              <a:rPr lang="en-US" altLang="en-US" dirty="0"/>
              <a:t>(e.g. </a:t>
            </a:r>
            <a:r>
              <a:rPr lang="en-US" altLang="en-US" i="1" dirty="0"/>
              <a:t>Income x Family)</a:t>
            </a:r>
            <a:r>
              <a:rPr lang="en-US" altLang="en-US" dirty="0"/>
              <a:t>, to capture more complex relationships</a:t>
            </a:r>
          </a:p>
          <a:p>
            <a:pPr eaLnBrk="1" hangingPunct="1"/>
            <a:r>
              <a:rPr lang="en-US" altLang="en-US" dirty="0"/>
              <a:t>Problem: Overly complex models have the danger of overfitting</a:t>
            </a:r>
          </a:p>
          <a:p>
            <a:pPr eaLnBrk="1" hangingPunct="1"/>
            <a:r>
              <a:rPr lang="en-US" altLang="en-US" dirty="0"/>
              <a:t>Solution: Reduce variables via automated selection of variable subsets (as with linear regression)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Logistic regression is similar to linear regression, except that it is used with a categorical response.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can be used for explanatory tasks (=profiling) or predictive tasks (=classification).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 in linear regression, reducing predictors can be done via variable selection.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Logistic regression can be generalized to more than two classes.</a:t>
            </a: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Extends the idea of linear regression to situation where outcome variable is categorical</a:t>
            </a:r>
          </a:p>
          <a:p>
            <a:pPr eaLnBrk="1" hangingPunct="1"/>
            <a:r>
              <a:rPr lang="en-US" altLang="en-US" dirty="0"/>
              <a:t>Linear regression</a:t>
            </a:r>
          </a:p>
          <a:p>
            <a:pPr lvl="2"/>
            <a:r>
              <a:rPr lang="en-US" altLang="en-US" dirty="0"/>
              <a:t>Predict the value of the continuous Y for a new observation</a:t>
            </a:r>
          </a:p>
          <a:p>
            <a:r>
              <a:rPr lang="en-US" altLang="en-US" dirty="0"/>
              <a:t>Logistic regression</a:t>
            </a:r>
          </a:p>
          <a:p>
            <a:pPr lvl="2"/>
            <a:r>
              <a:rPr lang="en-US" altLang="en-US" dirty="0"/>
              <a:t>Predict which class a new observation will belong to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 Regression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Which of the linear regression and logistic regression is more robust to outliers?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Answer: Logistic regression is more robust than the linear regression, because it is bounded between 0 and 1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B7173-7997-BF23-BB8B-C18946B2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1" y="2971800"/>
            <a:ext cx="646837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While in linear regression, we focus on mean and outliers can significantly change the mean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However, keep in mind that this does not mean that having outliers in logistic regression is acceptable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9806C-C3CC-613C-BB4E-6FB95642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7400"/>
            <a:ext cx="59042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Whenever a structured model is needed to explain or predict a categorical, particularly, binary outcome</a:t>
            </a:r>
          </a:p>
          <a:p>
            <a:pPr lvl="2"/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r>
              <a:rPr lang="en-US" altLang="en-US" dirty="0"/>
              <a:t>Widely used in various applications:</a:t>
            </a:r>
          </a:p>
          <a:p>
            <a:pPr lvl="2"/>
            <a:r>
              <a:rPr lang="en-US" dirty="0"/>
              <a:t>Classifying customers as returning or non-returning (classification)</a:t>
            </a:r>
          </a:p>
          <a:p>
            <a:pPr lvl="2"/>
            <a:r>
              <a:rPr lang="en-US" dirty="0"/>
              <a:t>Predicting the approval or disapproval of a loan based on information such as credit scores (profiling)</a:t>
            </a:r>
          </a:p>
          <a:p>
            <a:pPr lvl="2"/>
            <a:r>
              <a:rPr lang="en-US" dirty="0"/>
              <a:t>Finding factors that differentiate between male and female top executives (classification)</a:t>
            </a:r>
          </a:p>
          <a:p>
            <a:r>
              <a:rPr lang="en-US" altLang="en-US" dirty="0"/>
              <a:t>We focus on classification with a binary outcome (2 classes)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5500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/>
                  <a:t>Estimate the probabilities of belonging observations to each class</a:t>
                </a:r>
              </a:p>
              <a:p>
                <a:pPr marL="639366" lvl="2" indent="-285750"/>
                <a:r>
                  <a:rPr lang="en-US" dirty="0"/>
                  <a:t>In binary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0.6, 0.7, 0.3 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Classify each case into one of the classes based on a cutoff value</a:t>
                </a:r>
              </a:p>
              <a:p>
                <a:pPr marL="639366" lvl="2" indent="-285750"/>
                <a:r>
                  <a:rPr lang="en-US" dirty="0"/>
                  <a:t>Suppose the cutoff value is 0.5, cases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are  classified as class 1</a:t>
                </a:r>
              </a:p>
              <a:p>
                <a:pPr marL="889397" lvl="3" indent="-342900"/>
                <a:r>
                  <a:rPr lang="en-US" sz="1600" dirty="0"/>
                  <a:t>0.6 -&gt;1</a:t>
                </a:r>
              </a:p>
              <a:p>
                <a:pPr marL="889397" lvl="3" indent="-342900"/>
                <a:r>
                  <a:rPr lang="en-US" sz="1600" dirty="0"/>
                  <a:t>0.7 -&gt;1</a:t>
                </a:r>
              </a:p>
              <a:p>
                <a:pPr marL="889397" lvl="3" indent="-342900"/>
                <a:r>
                  <a:rPr lang="en-US" sz="1600" dirty="0"/>
                  <a:t>0.3 -&gt;0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  <a:blipFill>
                <a:blip r:embed="rId2"/>
                <a:stretch>
                  <a:fillRect l="-1012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Two Steps of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0452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829550" cy="42672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We cannot 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/>
                  <a:t> as outcome variable (like in linear regression)</a:t>
                </a:r>
                <a:endParaRPr lang="en-US" altLang="en-US" b="1" dirty="0"/>
              </a:p>
              <a:p>
                <a:pPr eaLnBrk="1" hangingPunct="1"/>
                <a:r>
                  <a:rPr lang="en-US" dirty="0">
                    <a:solidFill>
                      <a:srgbClr val="212529"/>
                    </a:solidFill>
                    <a:latin typeface="Arial" panose="020B0604020202020204" pitchFamily="34" charset="0"/>
                  </a:rPr>
                  <a:t>I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</a:rPr>
                  <a:t>f we use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i="0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</a:rPr>
                  <a:t> as the outcome variable to fit a line, it wouldn’t be a very good representation of the relationship</a:t>
                </a:r>
                <a:endParaRPr lang="en-US" altLang="en-US" b="1" dirty="0"/>
              </a:p>
              <a:p>
                <a:pPr eaLnBrk="1" hangingPunct="1">
                  <a:buFont typeface="Wingdings 2" panose="05020102010507070707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829550" cy="4267200"/>
              </a:xfrm>
              <a:blipFill>
                <a:blip r:embed="rId3"/>
                <a:stretch>
                  <a:fillRect l="-857" t="-1000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The Logistic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097D9-40E0-E34A-8FC9-FD9C1040B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200400"/>
            <a:ext cx="3692039" cy="28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7724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US" altLang="en-US" dirty="0"/>
                  <a:t>But if we use the probability of class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as the dependent variable</a:t>
                </a:r>
              </a:p>
              <a:p>
                <a:pPr lvl="2"/>
                <a:r>
                  <a:rPr lang="en-US" b="0" i="0" dirty="0">
                    <a:solidFill>
                      <a:srgbClr val="212529"/>
                    </a:solidFill>
                    <a:effectLst/>
                  </a:rPr>
                  <a:t>It’s closer to being linear, but it’s still not quite there</a:t>
                </a: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b="0" i="0" dirty="0">
                  <a:solidFill>
                    <a:srgbClr val="212529"/>
                  </a:solidFill>
                  <a:effectLst/>
                </a:endParaRPr>
              </a:p>
              <a:p>
                <a:pPr eaLnBrk="1" hangingPunct="1"/>
                <a:r>
                  <a:rPr lang="en-US" b="0" i="0" dirty="0">
                    <a:solidFill>
                      <a:srgbClr val="212529"/>
                    </a:solidFill>
                    <a:effectLst/>
                  </a:rPr>
                  <a:t>Instead of a linear relationship between 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i="0" dirty="0">
                    <a:solidFill>
                      <a:srgbClr val="212529"/>
                    </a:solidFill>
                    <a:effectLst/>
                  </a:rPr>
                  <a:t>, we need a function than can explain the S-shaped relationship</a:t>
                </a:r>
                <a:endParaRPr lang="en-US" altLang="en-US" b="1" dirty="0"/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772400" cy="4800600"/>
              </a:xfrm>
              <a:blipFill>
                <a:blip r:embed="rId3"/>
                <a:stretch>
                  <a:fillRect l="-706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The Logistic Regression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330FB-5A80-E2FA-654B-3FEB5EF1F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484635"/>
            <a:ext cx="3484848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= probability of belonging to class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Odds: Different measurement of belonging to a class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The odds of an event are defined as: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sz="2000" dirty="0">
                  <a:latin typeface="Franklin Gothic Book" panose="020B05030201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en-US" sz="2000" dirty="0">
                  <a:latin typeface="Franklin Gothic Book" panose="020B05030201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/>
                  <a:t>Do a reverse calculation, given the odds of an event, the probability of the event can be computed by:</a:t>
                </a:r>
              </a:p>
              <a:p>
                <a:pPr>
                  <a:spcBef>
                    <a:spcPct val="50000"/>
                  </a:spcBef>
                </a:pPr>
                <a:endParaRPr lang="en-US" altLang="en-US" sz="2000" dirty="0">
                  <a:latin typeface="Franklin Gothic Book" panose="020B0503020102020204" pitchFamily="34" charset="0"/>
                </a:endParaRPr>
              </a:p>
              <a:p>
                <a:pPr marL="342900" indent="-342900"/>
                <a:endParaRPr lang="en-US" altLang="en-US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825740" cy="4427538"/>
              </a:xfrm>
              <a:blipFill>
                <a:blip r:embed="rId2"/>
                <a:stretch>
                  <a:fillRect l="-857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Introduction of Terms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FC218B-8A80-D239-3FCD-70F2D266AEEF}"/>
              </a:ext>
            </a:extLst>
          </p:cNvPr>
          <p:cNvGrpSpPr/>
          <p:nvPr/>
        </p:nvGrpSpPr>
        <p:grpSpPr>
          <a:xfrm>
            <a:off x="1447800" y="3202388"/>
            <a:ext cx="6659908" cy="838193"/>
            <a:chOff x="2083610" y="2707682"/>
            <a:chExt cx="6659908" cy="8381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2FF325-4CEC-7C64-B99A-57C93A6BC868}"/>
                </a:ext>
              </a:extLst>
            </p:cNvPr>
            <p:cNvGrpSpPr/>
            <p:nvPr/>
          </p:nvGrpSpPr>
          <p:grpSpPr>
            <a:xfrm>
              <a:off x="4736729" y="2707682"/>
              <a:ext cx="4006789" cy="453224"/>
              <a:chOff x="3616636" y="3022009"/>
              <a:chExt cx="4006789" cy="4532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D2C78F-3FDA-C43D-9DF4-6A2B98513F12}"/>
                  </a:ext>
                </a:extLst>
              </p:cNvPr>
              <p:cNvSpPr/>
              <p:nvPr/>
            </p:nvSpPr>
            <p:spPr>
              <a:xfrm>
                <a:off x="4194425" y="3022009"/>
                <a:ext cx="3429000" cy="45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Probability of belonging to class 1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6F6318F-2ACB-EA96-70EC-6D2F35B1558A}"/>
                  </a:ext>
                </a:extLst>
              </p:cNvPr>
              <p:cNvCxnSpPr/>
              <p:nvPr/>
            </p:nvCxnSpPr>
            <p:spPr>
              <a:xfrm flipH="1">
                <a:off x="3616636" y="3248621"/>
                <a:ext cx="65398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FB0515-DBCC-7048-8018-1B435EE23DD9}"/>
                </a:ext>
              </a:extLst>
            </p:cNvPr>
            <p:cNvGrpSpPr/>
            <p:nvPr/>
          </p:nvGrpSpPr>
          <p:grpSpPr>
            <a:xfrm>
              <a:off x="4736729" y="3092651"/>
              <a:ext cx="4006789" cy="453224"/>
              <a:chOff x="3613211" y="3487323"/>
              <a:chExt cx="4006789" cy="45322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E1AFE32-4151-3675-755C-683CFF8A6C86}"/>
                  </a:ext>
                </a:extLst>
              </p:cNvPr>
              <p:cNvSpPr/>
              <p:nvPr/>
            </p:nvSpPr>
            <p:spPr>
              <a:xfrm>
                <a:off x="4191000" y="3487323"/>
                <a:ext cx="3429000" cy="45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Probability of belonging to class 0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3598314-26C8-DCC4-D921-15FE759B7BF4}"/>
                  </a:ext>
                </a:extLst>
              </p:cNvPr>
              <p:cNvCxnSpPr/>
              <p:nvPr/>
            </p:nvCxnSpPr>
            <p:spPr>
              <a:xfrm flipH="1">
                <a:off x="3613211" y="3713935"/>
                <a:ext cx="653989" cy="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39904F-3DF3-BFA9-A1BF-CDA342B39FA0}"/>
                    </a:ext>
                  </a:extLst>
                </p:cNvPr>
                <p:cNvSpPr txBox="1"/>
                <p:nvPr/>
              </p:nvSpPr>
              <p:spPr>
                <a:xfrm>
                  <a:off x="2083610" y="2819089"/>
                  <a:ext cx="2614590" cy="5789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𝑂𝑑𝑑𝑠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39904F-3DF3-BFA9-A1BF-CDA342B39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10" y="2819089"/>
                  <a:ext cx="2614590" cy="5789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C28B173B-C181-10A0-4575-6E9943D2E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59648"/>
              </p:ext>
            </p:extLst>
          </p:nvPr>
        </p:nvGraphicFramePr>
        <p:xfrm>
          <a:off x="3227483" y="5145522"/>
          <a:ext cx="1676400" cy="80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307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83" y="5145522"/>
                        <a:ext cx="1676400" cy="80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2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829550" cy="4267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en-US" dirty="0"/>
                  <a:t>Instead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/>
                  <a:t> as outcome variable, we should use a function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dirty="0"/>
                  <a:t>called </a:t>
                </a:r>
                <a:r>
                  <a:rPr lang="en-US" altLang="en-US" b="1" dirty="0"/>
                  <a:t>logit function</a:t>
                </a:r>
                <a:endParaRPr lang="en-US" altLang="en-US" dirty="0"/>
              </a:p>
              <a:p>
                <a:r>
                  <a:rPr lang="en-US" altLang="en-US" dirty="0"/>
                  <a:t>In contrast to binary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dirty="0"/>
                  <a:t> (0/1),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 can take any value in [0,1]</a:t>
                </a:r>
              </a:p>
              <a:p>
                <a:r>
                  <a:rPr lang="en-US" altLang="en-US" dirty="0"/>
                  <a:t>Standard linear function (as shown below) :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However, it is not guaranteed that the right-hand side be in [0,1]</a:t>
                </a:r>
              </a:p>
              <a:p>
                <a:r>
                  <a:rPr lang="en-US" altLang="en-US" dirty="0"/>
                  <a:t>Need to relate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to predictors with a function that guarantees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0 </a:t>
                </a:r>
                <a:r>
                  <a:rPr lang="en-US" altLang="en-US" dirty="0">
                    <a:sym typeface="Symbol" panose="05050102010706020507" pitchFamily="18" charset="2"/>
                  </a:rPr>
                  <a:t>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p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</a:t>
                </a:r>
                <a:r>
                  <a:rPr lang="en-US" altLang="en-US" dirty="0"/>
                  <a:t> 1</a:t>
                </a:r>
              </a:p>
              <a:p>
                <a:pPr eaLnBrk="1" hangingPunct="1"/>
                <a:endParaRPr lang="en-US" altLang="en-US" b="1" dirty="0"/>
              </a:p>
              <a:p>
                <a:pPr eaLnBrk="1" hangingPunct="1">
                  <a:buFont typeface="Wingdings 2" panose="05020102010507070707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829550" cy="4267200"/>
              </a:xfrm>
              <a:blipFill>
                <a:blip r:embed="rId3"/>
                <a:stretch>
                  <a:fillRect l="-857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The Logistic Regression Model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664CFDC-7F3B-BEBD-5A96-84F8F077D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03849"/>
              </p:ext>
            </p:extLst>
          </p:nvPr>
        </p:nvGraphicFramePr>
        <p:xfrm>
          <a:off x="2238376" y="3415301"/>
          <a:ext cx="4724398" cy="66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025202" imgH="333695" progId="Word.Document.12">
                  <p:embed/>
                </p:oleObj>
              </mc:Choice>
              <mc:Fallback>
                <p:oleObj name="Document" r:id="rId4" imgW="2025202" imgH="333695" progId="Word.Document.12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A664CFDC-7F3B-BEBD-5A96-84F8F077D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3415301"/>
                        <a:ext cx="4724398" cy="661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9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10085</TotalTime>
  <Words>1371</Words>
  <Application>Microsoft Office PowerPoint</Application>
  <PresentationFormat>On-screen Show (4:3)</PresentationFormat>
  <Paragraphs>246</Paragraphs>
  <Slides>31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Franklin Gothic Book</vt:lpstr>
      <vt:lpstr>Lato</vt:lpstr>
      <vt:lpstr>Perpetua</vt:lpstr>
      <vt:lpstr>Wingdings</vt:lpstr>
      <vt:lpstr>Wingdings 2</vt:lpstr>
      <vt:lpstr>1_Theme1</vt:lpstr>
      <vt:lpstr>Custom Design</vt:lpstr>
      <vt:lpstr>Equation</vt:lpstr>
      <vt:lpstr>Document</vt:lpstr>
      <vt:lpstr>CIS8695: Managing Big Data Analytics</vt:lpstr>
      <vt:lpstr>PowerPoint Presentation</vt:lpstr>
      <vt:lpstr>Logistic Regression</vt:lpstr>
      <vt:lpstr>Applications</vt:lpstr>
      <vt:lpstr>Two Steps of Logistic Regression</vt:lpstr>
      <vt:lpstr>The Logistic Regression Model</vt:lpstr>
      <vt:lpstr>The Logistic Regression Model</vt:lpstr>
      <vt:lpstr>Introduction of Terms</vt:lpstr>
      <vt:lpstr>The Logistic Regression Model</vt:lpstr>
      <vt:lpstr>Solution</vt:lpstr>
      <vt:lpstr>Solution</vt:lpstr>
      <vt:lpstr>Relate Odds to Predictors</vt:lpstr>
      <vt:lpstr>Odds and Logit as a Function of p</vt:lpstr>
      <vt:lpstr>Summary of Logistic Regression</vt:lpstr>
      <vt:lpstr>Logistic Regression</vt:lpstr>
      <vt:lpstr>Ways to Determine Cutoff</vt:lpstr>
      <vt:lpstr>PowerPoint Presentation</vt:lpstr>
      <vt:lpstr>Personal Loan Offer</vt:lpstr>
      <vt:lpstr>Personal Loan Offer</vt:lpstr>
      <vt:lpstr>Data Preprocessing</vt:lpstr>
      <vt:lpstr>Data preprocessing</vt:lpstr>
      <vt:lpstr>Example, continued</vt:lpstr>
      <vt:lpstr>Example, continued</vt:lpstr>
      <vt:lpstr>Example, continued</vt:lpstr>
      <vt:lpstr>Evaluating Classification Performance</vt:lpstr>
      <vt:lpstr>Evaluating Classification Performance</vt:lpstr>
      <vt:lpstr>Evaluating Classification Performance</vt:lpstr>
      <vt:lpstr>Variable Selection</vt:lpstr>
      <vt:lpstr>Summary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Logistic Regression</dc:title>
  <dc:subject>Data Mining for Business Intelligence</dc:subject>
  <dc:creator>Shmueli &amp; Bruce</dc:creator>
  <cp:lastModifiedBy>Mousavi, Nasim</cp:lastModifiedBy>
  <cp:revision>192</cp:revision>
  <dcterms:created xsi:type="dcterms:W3CDTF">2008-12-11T13:41:58Z</dcterms:created>
  <dcterms:modified xsi:type="dcterms:W3CDTF">2023-08-17T13:48:05Z</dcterms:modified>
</cp:coreProperties>
</file>