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332" r:id="rId2"/>
    <p:sldId id="333" r:id="rId3"/>
    <p:sldId id="334" r:id="rId4"/>
    <p:sldId id="336" r:id="rId5"/>
    <p:sldId id="341" r:id="rId6"/>
    <p:sldId id="338" r:id="rId7"/>
    <p:sldId id="34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61"/>
    <p:restoredTop sz="96327"/>
  </p:normalViewPr>
  <p:slideViewPr>
    <p:cSldViewPr snapToGrid="0">
      <p:cViewPr varScale="1">
        <p:scale>
          <a:sx n="128" d="100"/>
          <a:sy n="128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BF5BB-C04C-2944-91FB-77C5CF11D16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22C7C-4980-2743-9041-D3846772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38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0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3FEF-7E3D-4706-9871-1F8E83B5D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6B9F-14D2-4B26-ABB4-9107FDE1C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44661" indent="0" algn="ctr">
              <a:buNone/>
              <a:defRPr sz="633"/>
            </a:lvl2pPr>
            <a:lvl3pPr marL="289322" indent="0" algn="ctr">
              <a:buNone/>
              <a:defRPr sz="570"/>
            </a:lvl3pPr>
            <a:lvl4pPr marL="433983" indent="0" algn="ctr">
              <a:buNone/>
              <a:defRPr sz="506"/>
            </a:lvl4pPr>
            <a:lvl5pPr marL="578644" indent="0" algn="ctr">
              <a:buNone/>
              <a:defRPr sz="506"/>
            </a:lvl5pPr>
            <a:lvl6pPr marL="723305" indent="0" algn="ctr">
              <a:buNone/>
              <a:defRPr sz="506"/>
            </a:lvl6pPr>
            <a:lvl7pPr marL="867966" indent="0" algn="ctr">
              <a:buNone/>
              <a:defRPr sz="506"/>
            </a:lvl7pPr>
            <a:lvl8pPr marL="1012627" indent="0" algn="ctr">
              <a:buNone/>
              <a:defRPr sz="506"/>
            </a:lvl8pPr>
            <a:lvl9pPr marL="1157288" indent="0" algn="ctr">
              <a:buNone/>
              <a:defRPr sz="506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59689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7088-C1AD-47A6-8DC5-39D043B9C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indent="-205740">
              <a:spcBef>
                <a:spcPts val="281"/>
              </a:spcBef>
              <a:spcAft>
                <a:spcPts val="281"/>
              </a:spcAft>
              <a:defRPr sz="165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indent="-102870">
              <a:spcBef>
                <a:spcPts val="281"/>
              </a:spcBef>
              <a:spcAft>
                <a:spcPts val="281"/>
              </a:spcAft>
              <a:defRPr sz="135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indent="-102870">
              <a:spcBef>
                <a:spcPts val="281"/>
              </a:spcBef>
              <a:spcAft>
                <a:spcPts val="281"/>
              </a:spcAft>
              <a:defRPr sz="135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indent="-102870">
              <a:spcBef>
                <a:spcPts val="281"/>
              </a:spcBef>
              <a:spcAft>
                <a:spcPts val="281"/>
              </a:spcAft>
              <a:defRPr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spcBef>
                <a:spcPts val="281"/>
              </a:spcBef>
              <a:spcAft>
                <a:spcPts val="281"/>
              </a:spcAft>
              <a:defRPr sz="1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BFF955-EFBD-EE7F-D17F-F0C691CA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5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97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CB41-A64B-CE42-9A21-A08B6010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1"/>
            <a:ext cx="10408921" cy="1127760"/>
          </a:xfrm>
        </p:spPr>
        <p:txBody>
          <a:bodyPr>
            <a:normAutofit/>
          </a:bodyPr>
          <a:lstStyle>
            <a:lvl1pPr>
              <a:defRPr sz="2250">
                <a:solidFill>
                  <a:srgbClr val="290B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71AFA6-D2EA-1540-8E30-0E4367745B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70385"/>
            <a:ext cx="10408920" cy="4621695"/>
          </a:xfrm>
        </p:spPr>
        <p:txBody>
          <a:bodyPr/>
          <a:lstStyle>
            <a:lvl1pPr indent="-205740">
              <a:spcBef>
                <a:spcPts val="281"/>
              </a:spcBef>
              <a:spcAft>
                <a:spcPts val="281"/>
              </a:spcAft>
              <a:defRPr sz="1650"/>
            </a:lvl1pPr>
            <a:lvl2pPr indent="-102870">
              <a:spcBef>
                <a:spcPts val="281"/>
              </a:spcBef>
              <a:spcAft>
                <a:spcPts val="281"/>
              </a:spcAft>
              <a:defRPr sz="1350"/>
            </a:lvl2pPr>
            <a:lvl3pPr indent="-102870">
              <a:spcBef>
                <a:spcPts val="281"/>
              </a:spcBef>
              <a:spcAft>
                <a:spcPts val="281"/>
              </a:spcAft>
              <a:defRPr sz="1350"/>
            </a:lvl3pPr>
            <a:lvl4pPr indent="-102870">
              <a:spcBef>
                <a:spcPts val="281"/>
              </a:spcBef>
              <a:spcAft>
                <a:spcPts val="281"/>
              </a:spcAft>
              <a:defRPr sz="1200"/>
            </a:lvl4pPr>
            <a:lvl5pPr>
              <a:spcBef>
                <a:spcPts val="281"/>
              </a:spcBef>
              <a:spcAft>
                <a:spcPts val="281"/>
              </a:spcAft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020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EFC8F3-CD04-4918-BF7B-3DBF47644806}" type="datetimeFigureOut">
              <a:rPr lang="en-US" smtClean="0"/>
              <a:pPr>
                <a:defRPr/>
              </a:pPr>
              <a:t>9/27/23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5418-A83C-40F7-9F61-01A7BAACC9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54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08E7E-AB6C-49BF-81F7-512041A27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520" y="14478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AC3A7EF-6DDC-4F3B-9936-678050C5F4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27760"/>
          </a:xfrm>
          <a:prstGeom prst="rect">
            <a:avLst/>
          </a:prstGeom>
          <a:gradFill flip="none" rotWithShape="1">
            <a:gsLst>
              <a:gs pos="1000">
                <a:schemeClr val="accent1">
                  <a:lumMod val="40000"/>
                  <a:lumOff val="60000"/>
                </a:schemeClr>
              </a:gs>
              <a:gs pos="100000">
                <a:schemeClr val="accent3">
                  <a:lumMod val="0"/>
                  <a:lumOff val="100000"/>
                </a:schemeClr>
              </a:gs>
              <a:gs pos="22000">
                <a:schemeClr val="accent1">
                  <a:lumMod val="20000"/>
                  <a:lumOff val="80000"/>
                </a:schemeClr>
              </a:gs>
            </a:gsLst>
            <a:lin ang="10800000" scaled="0"/>
            <a:tileRect/>
          </a:gra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236582" indent="0">
              <a:tabLst/>
            </a:pPr>
            <a:endParaRPr lang="en-US" sz="949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4E6CD-397B-A844-A10B-17F5CBE7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0"/>
            <a:ext cx="1146048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9169FFA-1A81-32BE-6477-FAA1488F98CD}"/>
              </a:ext>
            </a:extLst>
          </p:cNvPr>
          <p:cNvSpPr txBox="1">
            <a:spLocks/>
          </p:cNvSpPr>
          <p:nvPr userDrawn="1"/>
        </p:nvSpPr>
        <p:spPr>
          <a:xfrm>
            <a:off x="0" y="6400800"/>
            <a:ext cx="12192000" cy="474028"/>
          </a:xfrm>
          <a:prstGeom prst="rect">
            <a:avLst/>
          </a:prstGeom>
          <a:solidFill>
            <a:srgbClr val="2A3D9C"/>
          </a:solidFill>
        </p:spPr>
        <p:txBody>
          <a:bodyPr>
            <a:normAutofit/>
          </a:bodyPr>
          <a:lstStyle>
            <a:lvl1pPr marL="0" indent="0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Wingdings" panose="05000000000000000000" pitchFamily="2" charset="2"/>
              <a:buNone/>
              <a:defRPr sz="16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85763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642938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900113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157288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N.Mousavi															CIS 8695</a:t>
            </a:r>
          </a:p>
        </p:txBody>
      </p:sp>
      <p:pic>
        <p:nvPicPr>
          <p:cNvPr id="2052" name="Picture 4" descr="University Logos - Communications ToolKit">
            <a:extLst>
              <a:ext uri="{FF2B5EF4-FFF2-40B4-BE49-F238E27FC236}">
                <a16:creationId xmlns:a16="http://schemas.microsoft.com/office/drawing/2014/main" id="{2E37B34D-56A1-27F6-100B-829E146B81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799" y="4"/>
            <a:ext cx="1346476" cy="113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89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289322" rtl="0" eaLnBrk="1" latinLnBrk="0" hangingPunct="1">
        <a:lnSpc>
          <a:spcPct val="90000"/>
        </a:lnSpc>
        <a:spcBef>
          <a:spcPct val="0"/>
        </a:spcBef>
        <a:buNone/>
        <a:defRPr sz="2250" kern="1200">
          <a:solidFill>
            <a:srgbClr val="290B97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96441" indent="-154305" algn="l" defTabSz="289322" rtl="0" eaLnBrk="1" latinLnBrk="0" hangingPunct="1">
        <a:lnSpc>
          <a:spcPct val="100000"/>
        </a:lnSpc>
        <a:spcBef>
          <a:spcPts val="211"/>
        </a:spcBef>
        <a:spcAft>
          <a:spcPts val="211"/>
        </a:spcAft>
        <a:buClr>
          <a:srgbClr val="002060"/>
        </a:buClr>
        <a:buFont typeface="Wingdings" panose="05000000000000000000" pitchFamily="2" charset="2"/>
        <a:buChar char="v"/>
        <a:defRPr sz="165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216992" indent="-72331" algn="l" defTabSz="289322" rtl="0" eaLnBrk="1" latinLnBrk="0" hangingPunct="1">
        <a:lnSpc>
          <a:spcPct val="100000"/>
        </a:lnSpc>
        <a:spcBef>
          <a:spcPts val="211"/>
        </a:spcBef>
        <a:spcAft>
          <a:spcPts val="211"/>
        </a:spcAft>
        <a:buClr>
          <a:srgbClr val="002060"/>
        </a:buClr>
        <a:buFont typeface="Wingdings" panose="05000000000000000000" pitchFamily="2" charset="2"/>
        <a:buChar char="ü"/>
        <a:defRPr sz="135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361653" indent="-72331" algn="l" defTabSz="289322" rtl="0" eaLnBrk="1" latinLnBrk="0" hangingPunct="1">
        <a:lnSpc>
          <a:spcPct val="100000"/>
        </a:lnSpc>
        <a:spcBef>
          <a:spcPts val="211"/>
        </a:spcBef>
        <a:spcAft>
          <a:spcPts val="211"/>
        </a:spcAft>
        <a:buClr>
          <a:srgbClr val="002060"/>
        </a:buClr>
        <a:buFont typeface="Tahoma" panose="020B0604030504040204" pitchFamily="34" charset="0"/>
        <a:buChar char="●"/>
        <a:defRPr sz="135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506314" indent="-72331" algn="l" defTabSz="289322" rtl="0" eaLnBrk="1" latinLnBrk="0" hangingPunct="1">
        <a:lnSpc>
          <a:spcPct val="100000"/>
        </a:lnSpc>
        <a:spcBef>
          <a:spcPts val="211"/>
        </a:spcBef>
        <a:spcAft>
          <a:spcPts val="211"/>
        </a:spcAft>
        <a:buClr>
          <a:srgbClr val="002060"/>
        </a:buClr>
        <a:buFont typeface="Courier New" panose="02070309020205020404" pitchFamily="49" charset="0"/>
        <a:buChar char="o"/>
        <a:defRPr sz="1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650975" indent="-72331" algn="l" defTabSz="289322" rtl="0" eaLnBrk="1" latinLnBrk="0" hangingPunct="1">
        <a:lnSpc>
          <a:spcPct val="100000"/>
        </a:lnSpc>
        <a:spcBef>
          <a:spcPts val="211"/>
        </a:spcBef>
        <a:spcAft>
          <a:spcPts val="211"/>
        </a:spcAft>
        <a:buClr>
          <a:srgbClr val="002060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795635" indent="-72331" algn="l" defTabSz="2893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6pPr>
      <a:lvl7pPr marL="940297" indent="-72331" algn="l" defTabSz="2893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7pPr>
      <a:lvl8pPr marL="1084958" indent="-72331" algn="l" defTabSz="2893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8pPr>
      <a:lvl9pPr marL="1229618" indent="-72331" algn="l" defTabSz="289322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1pPr>
      <a:lvl2pPr marL="144661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2pPr>
      <a:lvl3pPr marL="289322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3pPr>
      <a:lvl4pPr marL="433983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4pPr>
      <a:lvl5pPr marL="578644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5pPr>
      <a:lvl6pPr marL="723305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6pPr>
      <a:lvl7pPr marL="867966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7pPr>
      <a:lvl8pPr marL="1012627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8pPr>
      <a:lvl9pPr marL="1157288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10050" y="2171701"/>
            <a:ext cx="3636170" cy="1326952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CIS8695</a:t>
            </a:r>
            <a:b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Managing Big Data Analytics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45830" y="3803186"/>
            <a:ext cx="3178970" cy="1454615"/>
          </a:xfrm>
        </p:spPr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sz="1200" b="1" dirty="0"/>
              <a:t>Nasim Mousavi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200" dirty="0"/>
              <a:t>Assistant Professor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200" dirty="0"/>
              <a:t>J. Mack Robinson College of Business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200" dirty="0"/>
              <a:t>Georgia State University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050" b="1" dirty="0"/>
              <a:t>nmousavi@gsu.edu</a:t>
            </a:r>
          </a:p>
        </p:txBody>
      </p:sp>
    </p:spTree>
    <p:extLst>
      <p:ext uri="{BB962C8B-B14F-4D97-AF65-F5344CB8AC3E}">
        <p14:creationId xmlns:p14="http://schemas.microsoft.com/office/powerpoint/2010/main" val="12339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7DD2B5-3FA7-2FE8-0435-7967EE325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effectLst/>
              </a:rPr>
              <a:t>Time series forecasting is performed in nearly every organization that works with quantifiable data</a:t>
            </a:r>
          </a:p>
          <a:p>
            <a:pPr lvl="1"/>
            <a:r>
              <a:rPr lang="en-US" sz="1800" dirty="0">
                <a:effectLst/>
              </a:rPr>
              <a:t>Retail stores use it to forecast sales</a:t>
            </a:r>
          </a:p>
          <a:p>
            <a:pPr lvl="1"/>
            <a:r>
              <a:rPr lang="en-US" sz="1800" dirty="0">
                <a:effectLst/>
              </a:rPr>
              <a:t>Energy companies use it to forecast reserves, production, demand, and prices</a:t>
            </a:r>
          </a:p>
          <a:p>
            <a:pPr lvl="1"/>
            <a:r>
              <a:rPr lang="en-US" sz="1800" dirty="0">
                <a:effectLst/>
              </a:rPr>
              <a:t>Educational institutions use it to forecast enrollment</a:t>
            </a:r>
          </a:p>
          <a:p>
            <a:pPr lvl="1"/>
            <a:r>
              <a:rPr lang="en-US" sz="1800" dirty="0">
                <a:effectLst/>
              </a:rPr>
              <a:t>Governments use it to forecast tax receipts and spending</a:t>
            </a:r>
          </a:p>
          <a:p>
            <a:pPr lvl="1"/>
            <a:r>
              <a:rPr lang="en-US" sz="1800" dirty="0"/>
              <a:t>…</a:t>
            </a:r>
            <a:endParaRPr lang="en-US" dirty="0">
              <a:effectLst/>
            </a:endParaRPr>
          </a:p>
          <a:p>
            <a:pPr lvl="1"/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1BAAE-8B0C-E863-1BF8-6DED8F24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Time Series Analysis</a:t>
            </a:r>
          </a:p>
        </p:txBody>
      </p:sp>
    </p:spTree>
    <p:extLst>
      <p:ext uri="{BB962C8B-B14F-4D97-AF65-F5344CB8AC3E}">
        <p14:creationId xmlns:p14="http://schemas.microsoft.com/office/powerpoint/2010/main" val="15317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7DD2B5-3FA7-2FE8-0435-7967EE325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effectLst/>
              </a:rPr>
              <a:t>Until now we have dealt with classifying and predicting data where time is not a factor</a:t>
            </a:r>
          </a:p>
          <a:p>
            <a:pPr lvl="1"/>
            <a:r>
              <a:rPr lang="en-US" sz="1800" dirty="0"/>
              <a:t>I</a:t>
            </a:r>
            <a:r>
              <a:rPr lang="en-US" sz="1800" dirty="0">
                <a:effectLst/>
              </a:rPr>
              <a:t>n the sense that it is not treated differently from other variables, and where the sequence of measurements over time does not matter. </a:t>
            </a:r>
          </a:p>
          <a:p>
            <a:pPr lvl="1"/>
            <a:r>
              <a:rPr lang="en-US" sz="1800" dirty="0">
                <a:effectLst/>
              </a:rPr>
              <a:t>These are typically called cross-sectional data. </a:t>
            </a:r>
          </a:p>
          <a:p>
            <a:r>
              <a:rPr lang="en-US" sz="2200" dirty="0">
                <a:effectLst/>
              </a:rPr>
              <a:t>We want to learn how to deal with a different type of data: time series</a:t>
            </a:r>
          </a:p>
          <a:p>
            <a:pPr marL="0" indent="0">
              <a:buNone/>
            </a:pPr>
            <a:endParaRPr lang="en-US" sz="2200" dirty="0">
              <a:effectLst/>
            </a:endParaRPr>
          </a:p>
          <a:p>
            <a:endParaRPr lang="en-US" sz="2200" dirty="0">
              <a:effectLst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1BAAE-8B0C-E863-1BF8-6DED8F24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Time Series Analysis</a:t>
            </a:r>
          </a:p>
        </p:txBody>
      </p:sp>
      <p:sp>
        <p:nvSpPr>
          <p:cNvPr id="5" name="AutoShape 4" descr="Time series analysis: what it is and what it does | Articles | Quirks.com">
            <a:extLst>
              <a:ext uri="{FF2B5EF4-FFF2-40B4-BE49-F238E27FC236}">
                <a16:creationId xmlns:a16="http://schemas.microsoft.com/office/drawing/2014/main" id="{9BA10ED0-1BD3-8F07-0544-D6ECEC7813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table with numbers and dollar signs&#10;&#10;Description automatically generated">
            <a:extLst>
              <a:ext uri="{FF2B5EF4-FFF2-40B4-BE49-F238E27FC236}">
                <a16:creationId xmlns:a16="http://schemas.microsoft.com/office/drawing/2014/main" id="{11D45537-BF7D-BEA5-2E6D-2F2065C96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992" y="3623469"/>
            <a:ext cx="1878322" cy="277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0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7DD2B5-3FA7-2FE8-0435-7967EE325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The Main Idea is forecasting future values of a time series</a:t>
            </a:r>
            <a:endParaRPr lang="en-US" sz="2200" b="0" i="0" u="none" strike="noStrike" dirty="0">
              <a:solidFill>
                <a:srgbClr val="D34817"/>
              </a:solidFill>
              <a:effectLst/>
            </a:endParaRPr>
          </a:p>
          <a:p>
            <a:pPr rtl="0" fontAlgn="base">
              <a:spcBef>
                <a:spcPts val="575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</a:rPr>
              <a:t>C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omponents of time series:</a:t>
            </a:r>
            <a:endParaRPr lang="en-US" sz="2200" b="0" i="0" u="none" strike="noStrike" dirty="0">
              <a:solidFill>
                <a:srgbClr val="D34817"/>
              </a:solidFill>
              <a:effectLst/>
            </a:endParaRPr>
          </a:p>
          <a:p>
            <a:pPr lvl="1"/>
            <a:r>
              <a:rPr lang="en-US" sz="1800" dirty="0">
                <a:effectLst/>
              </a:rPr>
              <a:t>Level</a:t>
            </a:r>
          </a:p>
          <a:p>
            <a:pPr lvl="2"/>
            <a:r>
              <a:rPr lang="en-US" sz="1800" dirty="0"/>
              <a:t>A</a:t>
            </a:r>
            <a:r>
              <a:rPr lang="en-US" sz="1800" dirty="0">
                <a:effectLst/>
              </a:rPr>
              <a:t>verage value of the series (intercept in the regression model)</a:t>
            </a:r>
          </a:p>
          <a:p>
            <a:pPr lvl="1"/>
            <a:r>
              <a:rPr lang="en-US" sz="1800" dirty="0">
                <a:effectLst/>
              </a:rPr>
              <a:t>Trend</a:t>
            </a:r>
          </a:p>
          <a:p>
            <a:pPr lvl="2"/>
            <a:r>
              <a:rPr lang="en-US" sz="1800" dirty="0">
                <a:effectLst/>
              </a:rPr>
              <a:t>The change in the series from one period to the next (coefficient in the regression model)</a:t>
            </a:r>
          </a:p>
          <a:p>
            <a:pPr lvl="1"/>
            <a:r>
              <a:rPr lang="en-US" sz="1800" dirty="0">
                <a:effectLst/>
              </a:rPr>
              <a:t>Noise</a:t>
            </a:r>
          </a:p>
          <a:p>
            <a:pPr lvl="2"/>
            <a:r>
              <a:rPr lang="en-US" sz="1800" dirty="0"/>
              <a:t>A r</a:t>
            </a:r>
            <a:r>
              <a:rPr lang="en-US" sz="1800" dirty="0">
                <a:effectLst/>
              </a:rPr>
              <a:t>andom variation that results from measurement error or other causes not accounted for (error in the regression model)</a:t>
            </a:r>
            <a:endParaRPr lang="en-US" sz="2400" dirty="0">
              <a:effectLst/>
            </a:endParaRPr>
          </a:p>
          <a:p>
            <a:pPr lvl="1"/>
            <a:r>
              <a:rPr lang="en-US" sz="1800" dirty="0">
                <a:effectLst/>
              </a:rPr>
              <a:t>Seasonality</a:t>
            </a:r>
          </a:p>
          <a:p>
            <a:pPr lvl="2"/>
            <a:r>
              <a:rPr lang="en-US" sz="1800" dirty="0"/>
              <a:t>A</a:t>
            </a:r>
            <a:r>
              <a:rPr lang="en-US" sz="1800" dirty="0">
                <a:effectLst/>
              </a:rPr>
              <a:t> short-term cyclical behavior of the series </a:t>
            </a:r>
          </a:p>
          <a:p>
            <a:endParaRPr lang="en-US" sz="2200" dirty="0">
              <a:effectLst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1BAAE-8B0C-E863-1BF8-6DED8F24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Time Series Analysis</a:t>
            </a:r>
          </a:p>
        </p:txBody>
      </p:sp>
    </p:spTree>
    <p:extLst>
      <p:ext uri="{BB962C8B-B14F-4D97-AF65-F5344CB8AC3E}">
        <p14:creationId xmlns:p14="http://schemas.microsoft.com/office/powerpoint/2010/main" val="11103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1BAAE-8B0C-E863-1BF8-6DED8F24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Time Series Analysis</a:t>
            </a:r>
          </a:p>
        </p:txBody>
      </p:sp>
      <p:pic>
        <p:nvPicPr>
          <p:cNvPr id="7" name="Picture 6" descr="A graph of different types of sales&#10;&#10;Description automatically generated with medium confidence">
            <a:extLst>
              <a:ext uri="{FF2B5EF4-FFF2-40B4-BE49-F238E27FC236}">
                <a16:creationId xmlns:a16="http://schemas.microsoft.com/office/drawing/2014/main" id="{6CCADA29-0CC8-B2B8-C6BE-3B4B3DC10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481" y="1543969"/>
            <a:ext cx="8297217" cy="398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72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7DD2B5-3FA7-2FE8-0435-7967EE325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effectLst/>
              </a:rPr>
              <a:t>In order to identify the components of a time series, the first step is to examine a time plot</a:t>
            </a:r>
          </a:p>
          <a:p>
            <a:pPr lvl="1"/>
            <a:r>
              <a:rPr lang="en-US" sz="1800" dirty="0">
                <a:effectLst/>
              </a:rPr>
              <a:t>In its simplest form, a time plot is a line chart of the series values over time </a:t>
            </a:r>
          </a:p>
          <a:p>
            <a:pPr lvl="1"/>
            <a:endParaRPr lang="en-US" sz="1900" dirty="0">
              <a:effectLst/>
            </a:endParaRPr>
          </a:p>
          <a:p>
            <a:endParaRPr lang="en-US" sz="2100" dirty="0">
              <a:effectLst/>
            </a:endParaRPr>
          </a:p>
          <a:p>
            <a:endParaRPr lang="en-US" sz="2200" dirty="0">
              <a:effectLst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1BAAE-8B0C-E863-1BF8-6DED8F24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Time Series Plot</a:t>
            </a:r>
          </a:p>
        </p:txBody>
      </p:sp>
      <p:pic>
        <p:nvPicPr>
          <p:cNvPr id="7" name="Picture 6" descr="A graph showing the time and time&#10;&#10;Description automatically generated with medium confidence">
            <a:extLst>
              <a:ext uri="{FF2B5EF4-FFF2-40B4-BE49-F238E27FC236}">
                <a16:creationId xmlns:a16="http://schemas.microsoft.com/office/drawing/2014/main" id="{3F8E408B-2904-E85E-A32E-30B625771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465" y="2733261"/>
            <a:ext cx="5083261" cy="328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7DD2B5-3FA7-2FE8-0435-7967EE325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R</a:t>
            </a:r>
            <a:r>
              <a:rPr lang="en-US" sz="2200" dirty="0">
                <a:effectLst/>
              </a:rPr>
              <a:t>andom partition would create two time series with missing values and the models cannot handle them</a:t>
            </a:r>
          </a:p>
          <a:p>
            <a:r>
              <a:rPr lang="en-US" sz="2200" dirty="0">
                <a:effectLst/>
              </a:rPr>
              <a:t>The series is trimmed into two periods; the earlier period is set as the training data and the later period as the validation data</a:t>
            </a:r>
          </a:p>
          <a:p>
            <a:r>
              <a:rPr lang="en-US" sz="2200" dirty="0"/>
              <a:t>Evaluation:</a:t>
            </a:r>
            <a:endParaRPr lang="en-US" sz="1900" dirty="0">
              <a:effectLst/>
            </a:endParaRPr>
          </a:p>
          <a:p>
            <a:pPr lvl="1"/>
            <a:r>
              <a:rPr lang="en-US" sz="1900" dirty="0"/>
              <a:t>RMSE</a:t>
            </a:r>
            <a:endParaRPr lang="en-US" sz="1900" dirty="0">
              <a:effectLst/>
            </a:endParaRPr>
          </a:p>
          <a:p>
            <a:endParaRPr lang="en-US" sz="2200" dirty="0">
              <a:effectLst/>
            </a:endParaRPr>
          </a:p>
          <a:p>
            <a:endParaRPr lang="en-US" sz="2100" dirty="0">
              <a:effectLst/>
            </a:endParaRPr>
          </a:p>
          <a:p>
            <a:endParaRPr lang="en-US" sz="2200" dirty="0">
              <a:effectLst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1BAAE-8B0C-E863-1BF8-6DED8F24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Partitioning Data and 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408919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B1B3ED9-1A9E-43B5-B80F-F2186387CD99}" vid="{D8E65643-85FE-4A79-B4E1-87882764AA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321</Words>
  <Application>Microsoft Macintosh PowerPoint</Application>
  <PresentationFormat>Widescreen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Lato</vt:lpstr>
      <vt:lpstr>Tahoma</vt:lpstr>
      <vt:lpstr>Wingdings</vt:lpstr>
      <vt:lpstr>1_Theme1</vt:lpstr>
      <vt:lpstr>CIS8695 Managing Big Data Analytics</vt:lpstr>
      <vt:lpstr>Time Series Analysis</vt:lpstr>
      <vt:lpstr>Time Series Analysis</vt:lpstr>
      <vt:lpstr>Time Series Analysis</vt:lpstr>
      <vt:lpstr>Time Series Analysis</vt:lpstr>
      <vt:lpstr>Time Series Plot</vt:lpstr>
      <vt:lpstr>Partitioning Data and Performance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CIS8695 Managing Big Data Analytics</dc:title>
  <dc:creator>Nasim Mousavi</dc:creator>
  <cp:lastModifiedBy>Nasim Mousavi</cp:lastModifiedBy>
  <cp:revision>13</cp:revision>
  <dcterms:created xsi:type="dcterms:W3CDTF">2023-09-20T17:53:35Z</dcterms:created>
  <dcterms:modified xsi:type="dcterms:W3CDTF">2023-09-27T19:34:29Z</dcterms:modified>
</cp:coreProperties>
</file>