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32" r:id="rId2"/>
    <p:sldId id="357" r:id="rId3"/>
    <p:sldId id="334" r:id="rId4"/>
    <p:sldId id="358" r:id="rId5"/>
    <p:sldId id="335" r:id="rId6"/>
    <p:sldId id="336" r:id="rId7"/>
    <p:sldId id="359" r:id="rId8"/>
    <p:sldId id="346" r:id="rId9"/>
    <p:sldId id="348" r:id="rId10"/>
    <p:sldId id="337" r:id="rId11"/>
    <p:sldId id="349" r:id="rId12"/>
    <p:sldId id="352" r:id="rId13"/>
    <p:sldId id="342" r:id="rId14"/>
    <p:sldId id="354" r:id="rId15"/>
    <p:sldId id="343" r:id="rId16"/>
    <p:sldId id="355" r:id="rId17"/>
    <p:sldId id="356" r:id="rId18"/>
    <p:sldId id="3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1"/>
    <p:restoredTop sz="96327"/>
  </p:normalViewPr>
  <p:slideViewPr>
    <p:cSldViewPr snapToGrid="0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BF5BB-C04C-2944-91FB-77C5CF11D16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2C7C-4980-2743-9041-D3846772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44661" indent="0" algn="ctr">
              <a:buNone/>
              <a:defRPr sz="633"/>
            </a:lvl2pPr>
            <a:lvl3pPr marL="289322" indent="0" algn="ctr">
              <a:buNone/>
              <a:defRPr sz="570"/>
            </a:lvl3pPr>
            <a:lvl4pPr marL="433983" indent="0" algn="ctr">
              <a:buNone/>
              <a:defRPr sz="506"/>
            </a:lvl4pPr>
            <a:lvl5pPr marL="578644" indent="0" algn="ctr">
              <a:buNone/>
              <a:defRPr sz="506"/>
            </a:lvl5pPr>
            <a:lvl6pPr marL="723305" indent="0" algn="ctr">
              <a:buNone/>
              <a:defRPr sz="506"/>
            </a:lvl6pPr>
            <a:lvl7pPr marL="867966" indent="0" algn="ctr">
              <a:buNone/>
              <a:defRPr sz="506"/>
            </a:lvl7pPr>
            <a:lvl8pPr marL="1012627" indent="0" algn="ctr">
              <a:buNone/>
              <a:defRPr sz="506"/>
            </a:lvl8pPr>
            <a:lvl9pPr marL="1157288" indent="0" algn="ctr">
              <a:buNone/>
              <a:defRPr sz="506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689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05740">
              <a:spcBef>
                <a:spcPts val="281"/>
              </a:spcBef>
              <a:spcAft>
                <a:spcPts val="281"/>
              </a:spcAft>
              <a:defRPr sz="16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02870">
              <a:spcBef>
                <a:spcPts val="281"/>
              </a:spcBef>
              <a:spcAft>
                <a:spcPts val="281"/>
              </a:spcAft>
              <a:defRPr sz="13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02870">
              <a:spcBef>
                <a:spcPts val="281"/>
              </a:spcBef>
              <a:spcAft>
                <a:spcPts val="281"/>
              </a:spcAft>
              <a:defRPr sz="13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02870">
              <a:spcBef>
                <a:spcPts val="281"/>
              </a:spcBef>
              <a:spcAft>
                <a:spcPts val="281"/>
              </a:spcAft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281"/>
              </a:spcBef>
              <a:spcAft>
                <a:spcPts val="281"/>
              </a:spcAft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97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"/>
            <a:ext cx="10408921" cy="1127760"/>
          </a:xfrm>
        </p:spPr>
        <p:txBody>
          <a:bodyPr>
            <a:normAutofit/>
          </a:bodyPr>
          <a:lstStyle>
            <a:lvl1pPr>
              <a:defRPr sz="225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70385"/>
            <a:ext cx="10408920" cy="4621695"/>
          </a:xfrm>
        </p:spPr>
        <p:txBody>
          <a:bodyPr/>
          <a:lstStyle>
            <a:lvl1pPr indent="-205740">
              <a:spcBef>
                <a:spcPts val="281"/>
              </a:spcBef>
              <a:spcAft>
                <a:spcPts val="281"/>
              </a:spcAft>
              <a:defRPr sz="1650"/>
            </a:lvl1pPr>
            <a:lvl2pPr indent="-102870">
              <a:spcBef>
                <a:spcPts val="281"/>
              </a:spcBef>
              <a:spcAft>
                <a:spcPts val="281"/>
              </a:spcAft>
              <a:defRPr sz="1350"/>
            </a:lvl2pPr>
            <a:lvl3pPr indent="-102870">
              <a:spcBef>
                <a:spcPts val="281"/>
              </a:spcBef>
              <a:spcAft>
                <a:spcPts val="281"/>
              </a:spcAft>
              <a:defRPr sz="1350"/>
            </a:lvl3pPr>
            <a:lvl4pPr indent="-102870">
              <a:spcBef>
                <a:spcPts val="281"/>
              </a:spcBef>
              <a:spcAft>
                <a:spcPts val="281"/>
              </a:spcAft>
              <a:defRPr sz="1200"/>
            </a:lvl4pPr>
            <a:lvl5pPr>
              <a:spcBef>
                <a:spcPts val="281"/>
              </a:spcBef>
              <a:spcAft>
                <a:spcPts val="281"/>
              </a:spcAft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2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FC8F3-CD04-4918-BF7B-3DBF47644806}" type="datetimeFigureOut">
              <a:rPr lang="en-US" smtClean="0"/>
              <a:pPr>
                <a:defRPr/>
              </a:pPr>
              <a:t>9/27/23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5418-A83C-40F7-9F61-01A7BAACC9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5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14478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236582" indent="0">
              <a:tabLst/>
            </a:pPr>
            <a:endParaRPr lang="en-US" sz="94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0"/>
            <a:ext cx="1146048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12192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799" y="4"/>
            <a:ext cx="1346476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9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289322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96441" indent="-154305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Wingdings" panose="05000000000000000000" pitchFamily="2" charset="2"/>
        <a:buChar char="v"/>
        <a:defRPr sz="16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16992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Wingdings" panose="05000000000000000000" pitchFamily="2" charset="2"/>
        <a:buChar char="ü"/>
        <a:defRPr sz="13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361653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Tahoma" panose="020B0604030504040204" pitchFamily="34" charset="0"/>
        <a:buChar char="●"/>
        <a:defRPr sz="13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506314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650975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795635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940297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84958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229618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0050" y="2171701"/>
            <a:ext cx="3636170" cy="1326952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45830" y="3803186"/>
            <a:ext cx="3178970" cy="1454615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2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05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233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A seasonal pattern in a time series means that periods that fall in some seasons have consistently higher or lower values than those that fall in other seasons</a:t>
            </a:r>
            <a:endParaRPr lang="en-US" sz="2200" dirty="0"/>
          </a:p>
          <a:p>
            <a:pPr lvl="1"/>
            <a:r>
              <a:rPr lang="en-US" sz="1900" dirty="0">
                <a:effectLst/>
              </a:rPr>
              <a:t>Examples are day-of-week patterns, monthly patterns, and quarterly patterns</a:t>
            </a:r>
          </a:p>
          <a:p>
            <a:r>
              <a:rPr lang="en-US" sz="2200" dirty="0"/>
              <a:t>Handle in regression by adding a new categorical variable for each season</a:t>
            </a:r>
            <a:endParaRPr lang="en-US" sz="2200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Handling Seasonality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EB7AB-514A-4545-CCE9-EA0E5E54D47B}"/>
              </a:ext>
            </a:extLst>
          </p:cNvPr>
          <p:cNvSpPr txBox="1"/>
          <p:nvPr/>
        </p:nvSpPr>
        <p:spPr>
          <a:xfrm>
            <a:off x="4214191" y="2494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table of numbers and a few months&#10;&#10;Description automatically generated with medium confidence">
            <a:extLst>
              <a:ext uri="{FF2B5EF4-FFF2-40B4-BE49-F238E27FC236}">
                <a16:creationId xmlns:a16="http://schemas.microsoft.com/office/drawing/2014/main" id="{8D3132B7-A839-3B5F-D2DE-4643B0D5CD9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192695" y="3161345"/>
            <a:ext cx="3746019" cy="309149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863678E-7AEC-06AE-9B26-AD4BDFA3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38" y="3161344"/>
            <a:ext cx="3746019" cy="306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Model with Trend and Seasonality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EB7AB-514A-4545-CCE9-EA0E5E54D47B}"/>
              </a:ext>
            </a:extLst>
          </p:cNvPr>
          <p:cNvSpPr txBox="1"/>
          <p:nvPr/>
        </p:nvSpPr>
        <p:spPr>
          <a:xfrm>
            <a:off x="4214191" y="2494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DD911-DD65-1EB3-23A5-036A7EB7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3050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Incorporates quadratic trend and seasonality</a:t>
            </a:r>
            <a:endParaRPr lang="en-US" sz="2200" i="0" u="none" strike="noStrike" dirty="0">
              <a:solidFill>
                <a:srgbClr val="000000"/>
              </a:solidFill>
            </a:endParaRPr>
          </a:p>
          <a:p>
            <a:pPr indent="-273050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13 predictors: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sz="2200" b="0" dirty="0">
              <a:effectLst/>
            </a:endParaRPr>
          </a:p>
          <a:p>
            <a:pPr marL="580609" lvl="1" indent="-342900" fontAlgn="base">
              <a:spcBef>
                <a:spcPts val="375"/>
              </a:spcBef>
              <a:spcAft>
                <a:spcPts val="0"/>
              </a:spcAft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11 monthly dummies</a:t>
            </a:r>
            <a:endParaRPr lang="en-US" sz="1900" b="0" i="0" u="none" strike="noStrike" dirty="0">
              <a:solidFill>
                <a:srgbClr val="9B2D1F"/>
              </a:solidFill>
              <a:effectLst/>
            </a:endParaRPr>
          </a:p>
          <a:p>
            <a:pPr marL="580609" lvl="1" indent="-342900" fontAlgn="base">
              <a:spcBef>
                <a:spcPts val="375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</a:rPr>
              <a:t>t</a:t>
            </a:r>
            <a:endParaRPr lang="en-US" sz="1900" dirty="0">
              <a:solidFill>
                <a:srgbClr val="9B2D1F"/>
              </a:solidFill>
            </a:endParaRPr>
          </a:p>
          <a:p>
            <a:pPr marL="580609" lvl="1" indent="-342900" fontAlgn="base">
              <a:spcBef>
                <a:spcPts val="375"/>
              </a:spcBef>
              <a:spcAft>
                <a:spcPts val="0"/>
              </a:spcAft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t</a:t>
            </a:r>
            <a:r>
              <a:rPr lang="en-US" sz="1900" b="0" i="0" u="none" strike="noStrike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  </a:t>
            </a:r>
            <a:endParaRPr lang="en-US" sz="1900" dirty="0"/>
          </a:p>
        </p:txBody>
      </p:sp>
      <p:pic>
        <p:nvPicPr>
          <p:cNvPr id="5" name="Picture 4" descr="A graph of different levels of training&#10;&#10;Description automatically generated with medium confidence">
            <a:extLst>
              <a:ext uri="{FF2B5EF4-FFF2-40B4-BE49-F238E27FC236}">
                <a16:creationId xmlns:a16="http://schemas.microsoft.com/office/drawing/2014/main" id="{5F4F7E75-0E33-19DB-D0B0-87C4F821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48" y="2037646"/>
            <a:ext cx="5201244" cy="40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second class of time series models</a:t>
            </a:r>
          </a:p>
          <a:p>
            <a:r>
              <a:rPr lang="en-US" sz="2200" dirty="0"/>
              <a:t>Regression methods assume underlying unchanging structure (linear, exponential, polynomial)</a:t>
            </a:r>
          </a:p>
          <a:p>
            <a:r>
              <a:rPr lang="en-US" sz="2200" dirty="0"/>
              <a:t>Smoothing derives forecasts based directly on the data alone (e.g. averaging), with no mathematical structural assumptions</a:t>
            </a:r>
          </a:p>
          <a:p>
            <a:r>
              <a:rPr lang="en-US" sz="2200" dirty="0"/>
              <a:t>These methods “smooth” out the noise in a series to uncover the patterns</a:t>
            </a:r>
          </a:p>
          <a:p>
            <a:r>
              <a:rPr lang="en-US" sz="2200" dirty="0"/>
              <a:t>Smoothing is done by averaging the series over multiple periods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Simple Smoothing Methods</a:t>
            </a:r>
          </a:p>
        </p:txBody>
      </p:sp>
    </p:spTree>
    <p:extLst>
      <p:ext uri="{BB962C8B-B14F-4D97-AF65-F5344CB8AC3E}">
        <p14:creationId xmlns:p14="http://schemas.microsoft.com/office/powerpoint/2010/main" val="7993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7DD2B5-3FA7-2FE8-0435-7967EE325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z="2200" dirty="0"/>
                  <a:t>Centered Moving Average</a:t>
                </a:r>
              </a:p>
              <a:p>
                <a:pPr lvl="1"/>
                <a:r>
                  <a:rPr lang="en-US" sz="1900" dirty="0"/>
                  <a:t>The value of the moving average at time 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is calculated by centering the window around time t</a:t>
                </a:r>
              </a:p>
              <a:p>
                <a:pPr lvl="1"/>
                <a:endParaRPr lang="en-US" sz="1900" dirty="0"/>
              </a:p>
              <a:p>
                <a:pPr lvl="1"/>
                <a:endParaRPr lang="en-US" sz="1900" dirty="0"/>
              </a:p>
              <a:p>
                <a:pPr lvl="1"/>
                <a:endParaRPr lang="en-US" sz="1900" dirty="0"/>
              </a:p>
              <a:p>
                <a:pPr lvl="1"/>
                <a:endParaRPr lang="en-US" sz="1900" dirty="0"/>
              </a:p>
              <a:p>
                <a:pPr lvl="1"/>
                <a:r>
                  <a:rPr lang="en-US" sz="1900" dirty="0"/>
                  <a:t>Not suitable for forecasting</a:t>
                </a:r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Trailing Moving Average</a:t>
                </a:r>
              </a:p>
              <a:p>
                <a:pPr lvl="1"/>
                <a:r>
                  <a:rPr lang="en-US" sz="1800" dirty="0"/>
                  <a:t>T</a:t>
                </a:r>
                <a:r>
                  <a:rPr lang="en-US" sz="1800" dirty="0">
                    <a:effectLst/>
                  </a:rPr>
                  <a:t>he window of width </a:t>
                </a:r>
                <a:r>
                  <a:rPr lang="en-US" sz="1800" i="1" dirty="0">
                    <a:effectLst/>
                  </a:rPr>
                  <a:t>w </a:t>
                </a:r>
                <a:r>
                  <a:rPr lang="en-US" sz="1800" dirty="0">
                    <a:effectLst/>
                  </a:rPr>
                  <a:t>is set on the most recent available </a:t>
                </a:r>
                <a:r>
                  <a:rPr lang="en-US" sz="1800" i="1" dirty="0">
                    <a:effectLst/>
                  </a:rPr>
                  <a:t>w </a:t>
                </a:r>
                <a:r>
                  <a:rPr lang="en-US" sz="1800" dirty="0">
                    <a:effectLst/>
                  </a:rPr>
                  <a:t>values of the series. The </a:t>
                </a:r>
                <a:r>
                  <a:rPr lang="en-US" sz="1800" i="1" dirty="0">
                    <a:effectLst/>
                  </a:rPr>
                  <a:t>k</a:t>
                </a:r>
                <a:r>
                  <a:rPr lang="en-US" sz="1800" dirty="0">
                    <a:effectLst/>
                  </a:rPr>
                  <a:t>-step ahead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 dirty="0">
                    <a:effectLst/>
                  </a:rPr>
                  <a:t>(k </a:t>
                </a:r>
                <a:r>
                  <a:rPr lang="en-US" sz="1800" dirty="0">
                    <a:effectLst/>
                  </a:rPr>
                  <a:t>= 1, 2, 3, ...) is </a:t>
                </a:r>
                <a:r>
                  <a:rPr lang="en-US" sz="1800" dirty="0">
                    <a:effectLst/>
                    <a:latin typeface="LiberationSerif"/>
                  </a:rPr>
                  <a:t>then the average of these </a:t>
                </a:r>
                <a:r>
                  <a:rPr lang="en-US" sz="1800" i="1" dirty="0">
                    <a:effectLst/>
                    <a:latin typeface="LiberationSerif"/>
                  </a:rPr>
                  <a:t>w </a:t>
                </a:r>
                <a:r>
                  <a:rPr lang="en-US" sz="1800" dirty="0">
                    <a:effectLst/>
                    <a:latin typeface="LiberationSerif"/>
                  </a:rPr>
                  <a:t>values </a:t>
                </a:r>
                <a:endParaRPr lang="en-US" sz="2800" dirty="0">
                  <a:effectLst/>
                </a:endParaRPr>
              </a:p>
              <a:p>
                <a:pPr lvl="1"/>
                <a:endParaRPr lang="en-US" sz="1900" dirty="0"/>
              </a:p>
              <a:p>
                <a:endParaRPr lang="en-US" sz="2200" dirty="0"/>
              </a:p>
              <a:p>
                <a:pPr lvl="1"/>
                <a:r>
                  <a:rPr lang="en-US" sz="1900" dirty="0"/>
                  <a:t>Suitable for forecasting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7DD2B5-3FA7-2FE8-0435-7967EE325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Simple Smoothing Methods: Moving Average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21116-D3D4-9E00-8222-3CB601BA2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96" r="1147"/>
          <a:stretch/>
        </p:blipFill>
        <p:spPr>
          <a:xfrm>
            <a:off x="1935315" y="2499680"/>
            <a:ext cx="6351380" cy="394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89F64-A8FE-EEED-87AA-117236DC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09" y="4737885"/>
            <a:ext cx="4408391" cy="5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Smoothing Methods: Moving Average</a:t>
            </a:r>
          </a:p>
        </p:txBody>
      </p:sp>
      <p:pic>
        <p:nvPicPr>
          <p:cNvPr id="8" name="Picture 7" descr="A table of mathematical equations&#10;&#10;Description automatically generated with medium confidence">
            <a:extLst>
              <a:ext uri="{FF2B5EF4-FFF2-40B4-BE49-F238E27FC236}">
                <a16:creationId xmlns:a16="http://schemas.microsoft.com/office/drawing/2014/main" id="{C830BA29-912C-F3A7-E572-CD823327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69" y="1498600"/>
            <a:ext cx="6667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0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Like other methods such as k-nearest neighbors, w should be chosen based on the balance between under-smoothing and over-smoothing</a:t>
            </a:r>
          </a:p>
          <a:p>
            <a:r>
              <a:rPr lang="en-US" sz="2200" dirty="0"/>
              <a:t>Exploring different values of w to find the optimal one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Moving Average: Choosing Window Width</a:t>
            </a:r>
          </a:p>
        </p:txBody>
      </p:sp>
    </p:spTree>
    <p:extLst>
      <p:ext uri="{BB962C8B-B14F-4D97-AF65-F5344CB8AC3E}">
        <p14:creationId xmlns:p14="http://schemas.microsoft.com/office/powerpoint/2010/main" val="21357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 </a:t>
            </a:r>
            <a:r>
              <a:rPr lang="en-US" sz="2200" dirty="0">
                <a:effectLst/>
              </a:rPr>
              <a:t>A popular forecasting method in business is exponential smoothing. </a:t>
            </a:r>
          </a:p>
          <a:p>
            <a:r>
              <a:rPr lang="en-US" sz="2200" dirty="0"/>
              <a:t> </a:t>
            </a:r>
            <a:r>
              <a:rPr lang="en-US" sz="2200" dirty="0">
                <a:effectLst/>
              </a:rPr>
              <a:t>Its popularity derives from its flexibility, ease of automation, cheap computation, and good performance. </a:t>
            </a:r>
          </a:p>
          <a:p>
            <a:r>
              <a:rPr lang="en-US" sz="2200" dirty="0">
                <a:effectLst/>
              </a:rPr>
              <a:t>Simple exponential smoothing is similar to forecasting with a moving average, except that instead of taking a simple average over the </a:t>
            </a:r>
            <a:r>
              <a:rPr lang="en-US" sz="2200" i="1" dirty="0">
                <a:effectLst/>
              </a:rPr>
              <a:t>w </a:t>
            </a:r>
            <a:r>
              <a:rPr lang="en-US" sz="2200" dirty="0">
                <a:effectLst/>
              </a:rPr>
              <a:t>most recent values, we take a </a:t>
            </a:r>
            <a:r>
              <a:rPr lang="en-US" sz="2200" b="1" i="1" dirty="0">
                <a:effectLst/>
              </a:rPr>
              <a:t>weighted average </a:t>
            </a:r>
            <a:r>
              <a:rPr lang="en-US" sz="2200" dirty="0">
                <a:effectLst/>
              </a:rPr>
              <a:t>of </a:t>
            </a:r>
            <a:r>
              <a:rPr lang="en-US" sz="2200" i="1" dirty="0">
                <a:effectLst/>
              </a:rPr>
              <a:t>all </a:t>
            </a:r>
            <a:r>
              <a:rPr lang="en-US" sz="2200" dirty="0">
                <a:effectLst/>
              </a:rPr>
              <a:t>past values, such that the weights decrease exponentially into the past. </a:t>
            </a:r>
          </a:p>
          <a:p>
            <a:pPr lvl="1"/>
            <a:r>
              <a:rPr lang="en-US" sz="1900" dirty="0">
                <a:effectLst/>
              </a:rPr>
              <a:t>The idea is to give more weight to recent information, yet not to completely ignore older information. </a:t>
            </a:r>
          </a:p>
          <a:p>
            <a:pPr lvl="1"/>
            <a:endParaRPr lang="en-US" sz="1900" dirty="0"/>
          </a:p>
          <a:p>
            <a:pPr lvl="1"/>
            <a:endParaRPr lang="en-US" sz="1900" dirty="0">
              <a:effectLst/>
            </a:endParaRPr>
          </a:p>
          <a:p>
            <a:pPr lvl="1"/>
            <a:r>
              <a:rPr lang="en-US" sz="1800" dirty="0">
                <a:effectLst/>
              </a:rPr>
              <a:t>where </a:t>
            </a:r>
            <a:r>
              <a:rPr lang="el-GR" sz="1800" i="1" dirty="0">
                <a:effectLst/>
              </a:rPr>
              <a:t>α </a:t>
            </a:r>
            <a:r>
              <a:rPr lang="en-US" sz="1800" dirty="0">
                <a:effectLst/>
              </a:rPr>
              <a:t>is a constant between 0 and 1 called the </a:t>
            </a:r>
            <a:r>
              <a:rPr lang="en-US" sz="1800" b="1" i="1" dirty="0">
                <a:effectLst/>
              </a:rPr>
              <a:t>smoothing parameter </a:t>
            </a:r>
            <a:endParaRPr lang="en-US" sz="1800" b="1" dirty="0">
              <a:effectLst/>
            </a:endParaRPr>
          </a:p>
          <a:p>
            <a:pPr lvl="1"/>
            <a:endParaRPr lang="en-US" sz="19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Simple Smoothing: Exponential Smoothing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3155F-5D92-72BB-7012-92222C60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65" y="4326559"/>
            <a:ext cx="6228522" cy="5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7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 </a:t>
            </a:r>
            <a:r>
              <a:rPr lang="en-US" sz="2200" dirty="0">
                <a:effectLst/>
              </a:rPr>
              <a:t>The smoothing parameter </a:t>
            </a:r>
            <a:r>
              <a:rPr lang="el-GR" sz="2200" i="1" dirty="0">
                <a:effectLst/>
              </a:rPr>
              <a:t>α</a:t>
            </a:r>
            <a:r>
              <a:rPr lang="el-GR" sz="2200" dirty="0">
                <a:effectLst/>
              </a:rPr>
              <a:t>, </a:t>
            </a:r>
            <a:r>
              <a:rPr lang="en-US" sz="2200" dirty="0">
                <a:effectLst/>
              </a:rPr>
              <a:t>which is set by the user, determines the rate of learning. </a:t>
            </a:r>
          </a:p>
          <a:p>
            <a:pPr lvl="1"/>
            <a:r>
              <a:rPr lang="en-US" sz="1900" dirty="0">
                <a:effectLst/>
              </a:rPr>
              <a:t>A value close to 1 indicates fast learning (that is, only the most recent values have influence on forecasts) </a:t>
            </a:r>
          </a:p>
          <a:p>
            <a:pPr lvl="1"/>
            <a:r>
              <a:rPr lang="en-US" sz="1900" dirty="0">
                <a:effectLst/>
              </a:rPr>
              <a:t>whereas a value close to 0 indicates slow learning (past values have a large influence on forecasts). </a:t>
            </a:r>
          </a:p>
          <a:p>
            <a:r>
              <a:rPr lang="en-US" sz="2200" dirty="0">
                <a:effectLst/>
              </a:rPr>
              <a:t>Hence, the choice of </a:t>
            </a:r>
            <a:r>
              <a:rPr lang="el-GR" sz="2200" i="1" dirty="0">
                <a:effectLst/>
              </a:rPr>
              <a:t>α </a:t>
            </a:r>
            <a:r>
              <a:rPr lang="en-US" sz="2200" dirty="0">
                <a:effectLst/>
              </a:rPr>
              <a:t>depends on the required amount of smoothing, and on how relevant the history is for generating forecasts. </a:t>
            </a:r>
          </a:p>
          <a:p>
            <a:r>
              <a:rPr lang="en-US" sz="2200" dirty="0">
                <a:effectLst/>
              </a:rPr>
              <a:t>Default values that have been shown to work well are around 0.1–0.2. </a:t>
            </a:r>
          </a:p>
          <a:p>
            <a:r>
              <a:rPr lang="en-US" sz="2200" dirty="0">
                <a:effectLst/>
              </a:rPr>
              <a:t>Some trial and error can also help in the choice of </a:t>
            </a:r>
            <a:r>
              <a:rPr lang="el-GR" sz="2200" i="1" dirty="0">
                <a:effectLst/>
              </a:rPr>
              <a:t>α </a:t>
            </a:r>
            <a:endParaRPr lang="en-US" sz="2200" i="1" dirty="0">
              <a:effectLst/>
            </a:endParaRPr>
          </a:p>
          <a:p>
            <a:pPr lvl="1"/>
            <a:r>
              <a:rPr lang="en-US" sz="1900" dirty="0"/>
              <a:t>Based on prediction performance (RMSE)</a:t>
            </a:r>
            <a:endParaRPr lang="el-GR" sz="19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sz="19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Simple Smoothing: 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val="260679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200" dirty="0"/>
              <a:t>Simple smoothing methods are useful only for series that lack trend and seasonality</a:t>
            </a:r>
          </a:p>
          <a:p>
            <a:pPr lvl="1">
              <a:buFont typeface="Wingdings" pitchFamily="2" charset="2"/>
              <a:buChar char="v"/>
            </a:pPr>
            <a:endParaRPr lang="en-US" sz="2200" dirty="0"/>
          </a:p>
          <a:p>
            <a:r>
              <a:rPr lang="en-US" sz="2200" dirty="0"/>
              <a:t>Use regression model to de-trend and de-seasonalize &amp; then use simple smoothing methods</a:t>
            </a:r>
          </a:p>
          <a:p>
            <a:r>
              <a:rPr lang="en-US" sz="2200" dirty="0"/>
              <a:t>Use more sophisticated smoothing methods</a:t>
            </a:r>
          </a:p>
          <a:p>
            <a:pPr lvl="1">
              <a:buFont typeface="Wingdings" pitchFamily="2" charset="2"/>
              <a:buChar char="v"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Simple Smoothing: Shortcomings</a:t>
            </a:r>
          </a:p>
        </p:txBody>
      </p:sp>
    </p:spTree>
    <p:extLst>
      <p:ext uri="{BB962C8B-B14F-4D97-AF65-F5344CB8AC3E}">
        <p14:creationId xmlns:p14="http://schemas.microsoft.com/office/powerpoint/2010/main" val="12100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Linear regression is a popular forecasting model to capture linear trend and seasonality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Modify &amp; use also for non-linear trends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Exponential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Polynomial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13574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7DD2B5-3FA7-2FE8-0435-7967EE325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520" y="1447800"/>
                <a:ext cx="5659341" cy="4197626"/>
              </a:xfrm>
            </p:spPr>
            <p:txBody>
              <a:bodyPr/>
              <a:lstStyle/>
              <a:p>
                <a:r>
                  <a:rPr lang="en-US" sz="2200" dirty="0"/>
                  <a:t>Y is a function of time (t) and noise (error = e)</a:t>
                </a:r>
              </a:p>
              <a:p>
                <a:pPr>
                  <a:buFont typeface="Wingdings 2" pitchFamily="18" charset="2"/>
                  <a:buNone/>
                </a:pPr>
                <a:endParaRPr lang="en-US" i="1" dirty="0"/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i="1" dirty="0"/>
              </a:p>
              <a:p>
                <a:pPr>
                  <a:buFont typeface="Wingdings 2" pitchFamily="18" charset="2"/>
                  <a:buNone/>
                </a:pPr>
                <a:endParaRPr lang="en-US" b="1" i="1" dirty="0"/>
              </a:p>
              <a:p>
                <a:r>
                  <a:rPr lang="en-US" sz="2200" dirty="0"/>
                  <a:t>Thus, we model 3 of the 4 components:</a:t>
                </a:r>
              </a:p>
              <a:p>
                <a:pPr lvl="1"/>
                <a:r>
                  <a:rPr lang="en-US" sz="1800" dirty="0"/>
                  <a:t>Level (</a:t>
                </a:r>
                <a:r>
                  <a:rPr lang="en-US" sz="1800" i="1" dirty="0"/>
                  <a:t>B</a:t>
                </a:r>
                <a:r>
                  <a:rPr lang="en-US" sz="1800" i="1" baseline="-25000" dirty="0"/>
                  <a:t>0</a:t>
                </a:r>
                <a:r>
                  <a:rPr lang="en-US" sz="1800" dirty="0"/>
                  <a:t>)</a:t>
                </a:r>
              </a:p>
              <a:p>
                <a:pPr lvl="1"/>
                <a:r>
                  <a:rPr lang="en-US" sz="1800" dirty="0"/>
                  <a:t>Trend* (</a:t>
                </a:r>
                <a:r>
                  <a:rPr lang="en-US" sz="1800" i="1" dirty="0"/>
                  <a:t>B</a:t>
                </a:r>
                <a:r>
                  <a:rPr lang="en-US" sz="1800" i="1" baseline="-25000" dirty="0"/>
                  <a:t>1</a:t>
                </a:r>
                <a:r>
                  <a:rPr lang="en-US" sz="1800" dirty="0"/>
                  <a:t>)</a:t>
                </a:r>
              </a:p>
              <a:p>
                <a:pPr lvl="1"/>
                <a:r>
                  <a:rPr lang="en-US" sz="1800" dirty="0"/>
                  <a:t>Noise (</a:t>
                </a:r>
                <a:r>
                  <a:rPr lang="en-US" sz="1800" i="1" dirty="0"/>
                  <a:t>e</a:t>
                </a:r>
                <a:r>
                  <a:rPr lang="en-US" sz="1800" dirty="0"/>
                  <a:t>)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sz="1600" dirty="0"/>
                  <a:t>*Our trend model is linear, which we can see from the graph is not a good fit (more later)</a:t>
                </a:r>
              </a:p>
              <a:p>
                <a:endParaRPr lang="en-US" sz="2200" dirty="0">
                  <a:effectLst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7DD2B5-3FA7-2FE8-0435-7967EE325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0" y="1447800"/>
                <a:ext cx="5659341" cy="4197626"/>
              </a:xfrm>
              <a:blipFill>
                <a:blip r:embed="rId2"/>
                <a:stretch>
                  <a:fillRect l="-1119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EB7AB-514A-4545-CCE9-EA0E5E54D47B}"/>
              </a:ext>
            </a:extLst>
          </p:cNvPr>
          <p:cNvSpPr txBox="1"/>
          <p:nvPr/>
        </p:nvSpPr>
        <p:spPr>
          <a:xfrm>
            <a:off x="4214191" y="2494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 descr="Amtrak ridership 1991 - 2003 with linear trend superimposed">
            <a:extLst>
              <a:ext uri="{FF2B5EF4-FFF2-40B4-BE49-F238E27FC236}">
                <a16:creationId xmlns:a16="http://schemas.microsoft.com/office/drawing/2014/main" id="{6BBC53A8-D85A-D226-D175-12F8EDF3E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61" y="2118140"/>
            <a:ext cx="4523130" cy="327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EB7AB-514A-4545-CCE9-EA0E5E54D47B}"/>
              </a:ext>
            </a:extLst>
          </p:cNvPr>
          <p:cNvSpPr txBox="1"/>
          <p:nvPr/>
        </p:nvSpPr>
        <p:spPr>
          <a:xfrm>
            <a:off x="4214191" y="2494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A88D8B-DE45-3C81-59D5-02C9D241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00" y="1421295"/>
            <a:ext cx="6090937" cy="4450580"/>
          </a:xfrm>
          <a:prstGeom prst="rect">
            <a:avLst/>
          </a:prstGeom>
        </p:spPr>
      </p:pic>
      <p:pic>
        <p:nvPicPr>
          <p:cNvPr id="11" name="Picture 10" descr="A table of numbers and a few months&#10;&#10;Description automatically generated with medium confidence">
            <a:extLst>
              <a:ext uri="{FF2B5EF4-FFF2-40B4-BE49-F238E27FC236}">
                <a16:creationId xmlns:a16="http://schemas.microsoft.com/office/drawing/2014/main" id="{E54CFBC0-89D8-707D-038A-08AC527F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31520" y="1664474"/>
            <a:ext cx="4510669" cy="37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1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</a:rPr>
              <a:t>Several alternative trend shapes are useful and easy to fit via a linear regression model</a:t>
            </a:r>
          </a:p>
          <a:p>
            <a:r>
              <a:rPr lang="en-US" sz="2200" dirty="0"/>
              <a:t>Appropriate model when increase/decrease in series over time is multiplicative</a:t>
            </a:r>
          </a:p>
          <a:p>
            <a:pPr lvl="1"/>
            <a:r>
              <a:rPr lang="en-US" sz="1800" dirty="0"/>
              <a:t>e.g., t</a:t>
            </a:r>
            <a:r>
              <a:rPr lang="en-US" sz="1800" baseline="-25000" dirty="0"/>
              <a:t>1</a:t>
            </a:r>
            <a:r>
              <a:rPr lang="en-US" sz="1800" dirty="0"/>
              <a:t> is x% more than t</a:t>
            </a:r>
            <a:r>
              <a:rPr lang="en-US" sz="1800" baseline="-25000" dirty="0"/>
              <a:t>0</a:t>
            </a:r>
            <a:r>
              <a:rPr lang="en-US" sz="1800" dirty="0"/>
              <a:t>, t</a:t>
            </a:r>
            <a:r>
              <a:rPr lang="en-US" sz="1800" baseline="-25000" dirty="0"/>
              <a:t>2</a:t>
            </a:r>
            <a:r>
              <a:rPr lang="en-US" sz="1800" dirty="0"/>
              <a:t> is x% more than t</a:t>
            </a:r>
            <a:r>
              <a:rPr lang="en-US" sz="1800" baseline="-25000" dirty="0"/>
              <a:t>1</a:t>
            </a:r>
            <a:r>
              <a:rPr lang="en-US" sz="1800" dirty="0"/>
              <a:t>…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effectLst/>
              </a:rPr>
              <a:t>To fit an exponential trend, simply replace the outcome variable </a:t>
            </a:r>
            <a:r>
              <a:rPr lang="en-US" sz="2200" i="1" dirty="0">
                <a:effectLst/>
              </a:rPr>
              <a:t>Y </a:t>
            </a:r>
            <a:r>
              <a:rPr lang="en-US" sz="2200" dirty="0">
                <a:effectLst/>
              </a:rPr>
              <a:t>with log </a:t>
            </a:r>
            <a:r>
              <a:rPr lang="en-US" sz="2200" i="1" dirty="0">
                <a:effectLst/>
              </a:rPr>
              <a:t>Y </a:t>
            </a:r>
            <a:r>
              <a:rPr lang="en-US" sz="2200" dirty="0">
                <a:effectLst/>
              </a:rPr>
              <a:t>(where log is the natural logarithm), and fit a linear regression </a:t>
            </a:r>
          </a:p>
          <a:p>
            <a:endParaRPr lang="en-US" sz="2200" dirty="0"/>
          </a:p>
          <a:p>
            <a:pPr lvl="1" algn="ctr">
              <a:buFont typeface="Wingdings 2" pitchFamily="18" charset="2"/>
              <a:buNone/>
            </a:pPr>
            <a:r>
              <a:rPr lang="en-US" sz="2400" i="1" dirty="0"/>
              <a:t>log(Y</a:t>
            </a:r>
            <a:r>
              <a:rPr lang="en-US" sz="2400" i="1" baseline="-25000" dirty="0"/>
              <a:t>i</a:t>
            </a:r>
            <a:r>
              <a:rPr lang="en-US" sz="2400" i="1" dirty="0"/>
              <a:t>) = B</a:t>
            </a:r>
            <a:r>
              <a:rPr lang="en-US" sz="2400" i="1" baseline="-25000" dirty="0"/>
              <a:t>0</a:t>
            </a:r>
            <a:r>
              <a:rPr lang="en-US" sz="2400" i="1" dirty="0"/>
              <a:t> + B</a:t>
            </a:r>
            <a:r>
              <a:rPr lang="en-US" sz="2400" i="1" baseline="-25000" dirty="0"/>
              <a:t>1</a:t>
            </a:r>
            <a:r>
              <a:rPr lang="en-US" sz="2400" i="1" dirty="0"/>
              <a:t>t + e</a:t>
            </a:r>
          </a:p>
          <a:p>
            <a:endParaRPr lang="en-US" sz="2200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Exponential Trend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EB7AB-514A-4545-CCE9-EA0E5E54D47B}"/>
              </a:ext>
            </a:extLst>
          </p:cNvPr>
          <p:cNvSpPr txBox="1"/>
          <p:nvPr/>
        </p:nvSpPr>
        <p:spPr>
          <a:xfrm>
            <a:off x="4214191" y="2494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994D25F-E994-B249-3A1D-50DE8C19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72" y="3356770"/>
            <a:ext cx="1465028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5000"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Note that performance measures in standard linear regression are not in original units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5000"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Model forecasts will be in the form log(</a:t>
            </a:r>
            <a:r>
              <a:rPr kumimoji="0" lang="en-US" sz="2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5000"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Return to original units by taking exponent of model forecasts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5000"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Calculate standard deviation of these forecast errors to get RMSE</a:t>
            </a:r>
          </a:p>
          <a:p>
            <a:endParaRPr lang="en-US" sz="2200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Exponential Trend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EB7AB-514A-4545-CCE9-EA0E5E54D47B}"/>
              </a:ext>
            </a:extLst>
          </p:cNvPr>
          <p:cNvSpPr txBox="1"/>
          <p:nvPr/>
        </p:nvSpPr>
        <p:spPr>
          <a:xfrm>
            <a:off x="4214191" y="2494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7DD2B5-3FA7-2FE8-0435-7967EE325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>
                    <a:effectLst/>
                  </a:rPr>
                  <a:t>Another non-linear trend shape that is easy to fit via linear regression is a polynomial trend</a:t>
                </a:r>
              </a:p>
              <a:p>
                <a:r>
                  <a:rPr lang="en-US" sz="2200" dirty="0">
                    <a:effectLst/>
                  </a:rPr>
                  <a:t>This is done by creating an additional predictor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effectLst/>
                  </a:rPr>
                  <a:t>(the square of </a:t>
                </a:r>
                <a:r>
                  <a:rPr lang="en-US" sz="2200" i="1" dirty="0">
                    <a:effectLst/>
                  </a:rPr>
                  <a:t>t</a:t>
                </a:r>
                <a:r>
                  <a:rPr lang="en-US" sz="2200" dirty="0">
                    <a:effectLst/>
                  </a:rPr>
                  <a:t>), and fitting a multiple linear regression with the two predictors </a:t>
                </a:r>
                <a:r>
                  <a:rPr lang="en-US" sz="2200" i="1" dirty="0">
                    <a:effectLst/>
                  </a:rPr>
                  <a:t>t </a:t>
                </a:r>
                <a:r>
                  <a:rPr lang="en-US" sz="2200" dirty="0">
                    <a:effectLst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7DD2B5-3FA7-2FE8-0435-7967EE325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Polynomial Trend</a:t>
            </a:r>
          </a:p>
        </p:txBody>
      </p:sp>
    </p:spTree>
    <p:extLst>
      <p:ext uri="{BB962C8B-B14F-4D97-AF65-F5344CB8AC3E}">
        <p14:creationId xmlns:p14="http://schemas.microsoft.com/office/powerpoint/2010/main" val="42838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Exponential Trend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EB7AB-514A-4545-CCE9-EA0E5E54D47B}"/>
              </a:ext>
            </a:extLst>
          </p:cNvPr>
          <p:cNvSpPr txBox="1"/>
          <p:nvPr/>
        </p:nvSpPr>
        <p:spPr>
          <a:xfrm>
            <a:off x="4214191" y="2494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Amtrak Ridership with exponential trend, looks similar to linear trend">
            <a:extLst>
              <a:ext uri="{FF2B5EF4-FFF2-40B4-BE49-F238E27FC236}">
                <a16:creationId xmlns:a16="http://schemas.microsoft.com/office/drawing/2014/main" id="{6A4E8C16-43B8-B1D9-75D4-D61D3F8CA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44650"/>
            <a:ext cx="6463748" cy="30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0F5EF-58C7-5822-1DE9-E82CD0B4EC32}"/>
              </a:ext>
            </a:extLst>
          </p:cNvPr>
          <p:cNvSpPr txBox="1"/>
          <p:nvPr/>
        </p:nvSpPr>
        <p:spPr>
          <a:xfrm>
            <a:off x="2774012" y="4845026"/>
            <a:ext cx="55251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Exponential trend (green) very similar to linear trend (orange) - neither copes well with initial period of decline followed by growth period</a:t>
            </a:r>
            <a:endParaRPr lang="en-US" b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3050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Fit linear regression using both t and t</a:t>
            </a:r>
            <a:r>
              <a:rPr lang="en-US" sz="2200" b="0" i="0" u="none" strike="noStrike" baseline="30000" dirty="0">
                <a:solidFill>
                  <a:srgbClr val="000000"/>
                </a:solidFill>
                <a:effectLst/>
              </a:rPr>
              <a:t>2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Polynomial Trend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EB7AB-514A-4545-CCE9-EA0E5E54D47B}"/>
              </a:ext>
            </a:extLst>
          </p:cNvPr>
          <p:cNvSpPr txBox="1"/>
          <p:nvPr/>
        </p:nvSpPr>
        <p:spPr>
          <a:xfrm>
            <a:off x="4214191" y="2494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Amtrak ridership with quadratic trend superimposed">
            <a:extLst>
              <a:ext uri="{FF2B5EF4-FFF2-40B4-BE49-F238E27FC236}">
                <a16:creationId xmlns:a16="http://schemas.microsoft.com/office/drawing/2014/main" id="{A214EBB4-3801-2394-B631-D685A9D28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2" y="2679388"/>
            <a:ext cx="6084276" cy="249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55D4A-54A2-D1F9-1D8A-42849D707530}"/>
              </a:ext>
            </a:extLst>
          </p:cNvPr>
          <p:cNvSpPr txBox="1"/>
          <p:nvPr/>
        </p:nvSpPr>
        <p:spPr>
          <a:xfrm>
            <a:off x="6853695" y="3214631"/>
            <a:ext cx="46067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 Better job capturing the trend, though it over forecasts in validation period.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 Next:  we’ll try capturing seasonality.</a:t>
            </a:r>
          </a:p>
        </p:txBody>
      </p:sp>
    </p:spTree>
    <p:extLst>
      <p:ext uri="{BB962C8B-B14F-4D97-AF65-F5344CB8AC3E}">
        <p14:creationId xmlns:p14="http://schemas.microsoft.com/office/powerpoint/2010/main" val="33006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911</Words>
  <Application>Microsoft Macintosh PowerPoint</Application>
  <PresentationFormat>Widescreen</PresentationFormat>
  <Paragraphs>108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Lato</vt:lpstr>
      <vt:lpstr>LiberationSerif</vt:lpstr>
      <vt:lpstr>Tahoma</vt:lpstr>
      <vt:lpstr>Wingdings</vt:lpstr>
      <vt:lpstr>Wingdings 2</vt:lpstr>
      <vt:lpstr>1_Theme1</vt:lpstr>
      <vt:lpstr>CIS8695 Managing Big Data Analytics</vt:lpstr>
      <vt:lpstr>Main Ideas</vt:lpstr>
      <vt:lpstr>Regression Model</vt:lpstr>
      <vt:lpstr>Regression Model</vt:lpstr>
      <vt:lpstr>Exponential Trend</vt:lpstr>
      <vt:lpstr>Exponential Trend</vt:lpstr>
      <vt:lpstr>Polynomial Trend</vt:lpstr>
      <vt:lpstr>Exponential Trend</vt:lpstr>
      <vt:lpstr>Polynomial Trend</vt:lpstr>
      <vt:lpstr>Handling Seasonality</vt:lpstr>
      <vt:lpstr>Model with Trend and Seasonality</vt:lpstr>
      <vt:lpstr>Simple Smoothing Methods</vt:lpstr>
      <vt:lpstr>Simple Smoothing Methods: Moving Average</vt:lpstr>
      <vt:lpstr>Smoothing Methods: Moving Average</vt:lpstr>
      <vt:lpstr>Moving Average: Choosing Window Width</vt:lpstr>
      <vt:lpstr>Simple Smoothing: Exponential Smoothing</vt:lpstr>
      <vt:lpstr>Simple Smoothing: Exponential Smoothing</vt:lpstr>
      <vt:lpstr>Simple Smoothing: Shortcomings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CIS8695 Managing Big Data Analytics</dc:title>
  <dc:creator>Nasim Mousavi</dc:creator>
  <cp:lastModifiedBy>Nasim Mousavi</cp:lastModifiedBy>
  <cp:revision>21</cp:revision>
  <dcterms:created xsi:type="dcterms:W3CDTF">2023-09-20T17:53:35Z</dcterms:created>
  <dcterms:modified xsi:type="dcterms:W3CDTF">2023-09-27T19:41:35Z</dcterms:modified>
</cp:coreProperties>
</file>