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 id="2147483802" r:id="rId2"/>
    <p:sldMasterId id="2147483808" r:id="rId3"/>
  </p:sldMasterIdLst>
  <p:notesMasterIdLst>
    <p:notesMasterId r:id="rId33"/>
  </p:notesMasterIdLst>
  <p:sldIdLst>
    <p:sldId id="331" r:id="rId4"/>
    <p:sldId id="785" r:id="rId5"/>
    <p:sldId id="337" r:id="rId6"/>
    <p:sldId id="338" r:id="rId7"/>
    <p:sldId id="806" r:id="rId8"/>
    <p:sldId id="288" r:id="rId9"/>
    <p:sldId id="794" r:id="rId10"/>
    <p:sldId id="790" r:id="rId11"/>
    <p:sldId id="798" r:id="rId12"/>
    <p:sldId id="799" r:id="rId13"/>
    <p:sldId id="795" r:id="rId14"/>
    <p:sldId id="793" r:id="rId15"/>
    <p:sldId id="796" r:id="rId16"/>
    <p:sldId id="271" r:id="rId17"/>
    <p:sldId id="284" r:id="rId18"/>
    <p:sldId id="803" r:id="rId19"/>
    <p:sldId id="801" r:id="rId20"/>
    <p:sldId id="802" r:id="rId21"/>
    <p:sldId id="804" r:id="rId22"/>
    <p:sldId id="805" r:id="rId23"/>
    <p:sldId id="272" r:id="rId24"/>
    <p:sldId id="273" r:id="rId25"/>
    <p:sldId id="295" r:id="rId26"/>
    <p:sldId id="274" r:id="rId27"/>
    <p:sldId id="275" r:id="rId28"/>
    <p:sldId id="276" r:id="rId29"/>
    <p:sldId id="277" r:id="rId30"/>
    <p:sldId id="281" r:id="rId31"/>
    <p:sldId id="28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45" autoAdjust="0"/>
  </p:normalViewPr>
  <p:slideViewPr>
    <p:cSldViewPr>
      <p:cViewPr varScale="1">
        <p:scale>
          <a:sx n="59" d="100"/>
          <a:sy n="59" d="100"/>
        </p:scale>
        <p:origin x="1500"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84"/>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Stats\XLMinerHelp\CasebookMainFiles\Slides\Images\CerealScatter.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539391951006182"/>
          <c:y val="7.6191163604549417E-2"/>
          <c:w val="0.75356197924923818"/>
          <c:h val="0.66834697133446563"/>
        </c:manualLayout>
      </c:layout>
      <c:scatterChart>
        <c:scatterStyle val="lineMarker"/>
        <c:varyColors val="0"/>
        <c:ser>
          <c:idx val="0"/>
          <c:order val="0"/>
          <c:tx>
            <c:strRef>
              <c:f>Sheet1!$B$1</c:f>
              <c:strCache>
                <c:ptCount val="1"/>
                <c:pt idx="0">
                  <c:v>rating</c:v>
                </c:pt>
              </c:strCache>
            </c:strRef>
          </c:tx>
          <c:spPr>
            <a:ln w="28575">
              <a:noFill/>
            </a:ln>
          </c:spPr>
          <c:marker>
            <c:symbol val="circle"/>
            <c:size val="3"/>
          </c:marker>
          <c:xVal>
            <c:numRef>
              <c:f>Sheet1!$A$2:$A$78</c:f>
              <c:numCache>
                <c:formatCode>General</c:formatCode>
                <c:ptCount val="77"/>
                <c:pt idx="0">
                  <c:v>70</c:v>
                </c:pt>
                <c:pt idx="1">
                  <c:v>120</c:v>
                </c:pt>
                <c:pt idx="2">
                  <c:v>70</c:v>
                </c:pt>
                <c:pt idx="3">
                  <c:v>50</c:v>
                </c:pt>
                <c:pt idx="4">
                  <c:v>110</c:v>
                </c:pt>
                <c:pt idx="5">
                  <c:v>110</c:v>
                </c:pt>
                <c:pt idx="6">
                  <c:v>110</c:v>
                </c:pt>
                <c:pt idx="7">
                  <c:v>130</c:v>
                </c:pt>
                <c:pt idx="8">
                  <c:v>90</c:v>
                </c:pt>
                <c:pt idx="9">
                  <c:v>90</c:v>
                </c:pt>
                <c:pt idx="10">
                  <c:v>120</c:v>
                </c:pt>
                <c:pt idx="11">
                  <c:v>110</c:v>
                </c:pt>
                <c:pt idx="12">
                  <c:v>120</c:v>
                </c:pt>
                <c:pt idx="13">
                  <c:v>110</c:v>
                </c:pt>
                <c:pt idx="14">
                  <c:v>110</c:v>
                </c:pt>
                <c:pt idx="15">
                  <c:v>110</c:v>
                </c:pt>
                <c:pt idx="16">
                  <c:v>100</c:v>
                </c:pt>
                <c:pt idx="17">
                  <c:v>110</c:v>
                </c:pt>
                <c:pt idx="18">
                  <c:v>110</c:v>
                </c:pt>
                <c:pt idx="19">
                  <c:v>110</c:v>
                </c:pt>
                <c:pt idx="20">
                  <c:v>100</c:v>
                </c:pt>
                <c:pt idx="21">
                  <c:v>110</c:v>
                </c:pt>
                <c:pt idx="22">
                  <c:v>100</c:v>
                </c:pt>
                <c:pt idx="23">
                  <c:v>100</c:v>
                </c:pt>
                <c:pt idx="24">
                  <c:v>110</c:v>
                </c:pt>
                <c:pt idx="25">
                  <c:v>110</c:v>
                </c:pt>
                <c:pt idx="26">
                  <c:v>100</c:v>
                </c:pt>
                <c:pt idx="27">
                  <c:v>120</c:v>
                </c:pt>
                <c:pt idx="28">
                  <c:v>120</c:v>
                </c:pt>
                <c:pt idx="29">
                  <c:v>110</c:v>
                </c:pt>
                <c:pt idx="30">
                  <c:v>100</c:v>
                </c:pt>
                <c:pt idx="31">
                  <c:v>110</c:v>
                </c:pt>
                <c:pt idx="32">
                  <c:v>100</c:v>
                </c:pt>
                <c:pt idx="33">
                  <c:v>110</c:v>
                </c:pt>
                <c:pt idx="34">
                  <c:v>120</c:v>
                </c:pt>
                <c:pt idx="35">
                  <c:v>120</c:v>
                </c:pt>
                <c:pt idx="36">
                  <c:v>110</c:v>
                </c:pt>
                <c:pt idx="37">
                  <c:v>110</c:v>
                </c:pt>
                <c:pt idx="38">
                  <c:v>110</c:v>
                </c:pt>
                <c:pt idx="39">
                  <c:v>140</c:v>
                </c:pt>
                <c:pt idx="40">
                  <c:v>110</c:v>
                </c:pt>
                <c:pt idx="41">
                  <c:v>100</c:v>
                </c:pt>
                <c:pt idx="42">
                  <c:v>110</c:v>
                </c:pt>
                <c:pt idx="43">
                  <c:v>100</c:v>
                </c:pt>
                <c:pt idx="44">
                  <c:v>150</c:v>
                </c:pt>
                <c:pt idx="45">
                  <c:v>150</c:v>
                </c:pt>
                <c:pt idx="46">
                  <c:v>160</c:v>
                </c:pt>
                <c:pt idx="47">
                  <c:v>100</c:v>
                </c:pt>
                <c:pt idx="48">
                  <c:v>120</c:v>
                </c:pt>
                <c:pt idx="49">
                  <c:v>140</c:v>
                </c:pt>
                <c:pt idx="50">
                  <c:v>90</c:v>
                </c:pt>
                <c:pt idx="51">
                  <c:v>130</c:v>
                </c:pt>
                <c:pt idx="52">
                  <c:v>120</c:v>
                </c:pt>
                <c:pt idx="53">
                  <c:v>100</c:v>
                </c:pt>
                <c:pt idx="54">
                  <c:v>50</c:v>
                </c:pt>
                <c:pt idx="55">
                  <c:v>50</c:v>
                </c:pt>
                <c:pt idx="56">
                  <c:v>100</c:v>
                </c:pt>
                <c:pt idx="57">
                  <c:v>100</c:v>
                </c:pt>
                <c:pt idx="58">
                  <c:v>120</c:v>
                </c:pt>
                <c:pt idx="59">
                  <c:v>100</c:v>
                </c:pt>
                <c:pt idx="60">
                  <c:v>90</c:v>
                </c:pt>
                <c:pt idx="61">
                  <c:v>110</c:v>
                </c:pt>
                <c:pt idx="62">
                  <c:v>110</c:v>
                </c:pt>
                <c:pt idx="63">
                  <c:v>80</c:v>
                </c:pt>
                <c:pt idx="64">
                  <c:v>90</c:v>
                </c:pt>
                <c:pt idx="65">
                  <c:v>90</c:v>
                </c:pt>
                <c:pt idx="66">
                  <c:v>110</c:v>
                </c:pt>
                <c:pt idx="67">
                  <c:v>110</c:v>
                </c:pt>
                <c:pt idx="68">
                  <c:v>90</c:v>
                </c:pt>
                <c:pt idx="69">
                  <c:v>110</c:v>
                </c:pt>
                <c:pt idx="70">
                  <c:v>140</c:v>
                </c:pt>
                <c:pt idx="71">
                  <c:v>100</c:v>
                </c:pt>
                <c:pt idx="72">
                  <c:v>110</c:v>
                </c:pt>
                <c:pt idx="73">
                  <c:v>110</c:v>
                </c:pt>
                <c:pt idx="74">
                  <c:v>100</c:v>
                </c:pt>
                <c:pt idx="75">
                  <c:v>100</c:v>
                </c:pt>
                <c:pt idx="76">
                  <c:v>110</c:v>
                </c:pt>
              </c:numCache>
            </c:numRef>
          </c:xVal>
          <c:yVal>
            <c:numRef>
              <c:f>Sheet1!$B$2:$B$78</c:f>
              <c:numCache>
                <c:formatCode>0</c:formatCode>
                <c:ptCount val="77"/>
                <c:pt idx="0">
                  <c:v>68.402973000000003</c:v>
                </c:pt>
                <c:pt idx="1">
                  <c:v>33.983679000000002</c:v>
                </c:pt>
                <c:pt idx="2">
                  <c:v>59.425505000000129</c:v>
                </c:pt>
                <c:pt idx="3">
                  <c:v>93.704911999999993</c:v>
                </c:pt>
                <c:pt idx="4">
                  <c:v>34.384842999999996</c:v>
                </c:pt>
                <c:pt idx="5">
                  <c:v>29.509540999999931</c:v>
                </c:pt>
                <c:pt idx="6">
                  <c:v>33.174094000000004</c:v>
                </c:pt>
                <c:pt idx="7">
                  <c:v>37.038562000000013</c:v>
                </c:pt>
                <c:pt idx="8">
                  <c:v>49.120253000000012</c:v>
                </c:pt>
                <c:pt idx="9">
                  <c:v>53.313813000000003</c:v>
                </c:pt>
                <c:pt idx="10">
                  <c:v>18.042850999999999</c:v>
                </c:pt>
                <c:pt idx="11">
                  <c:v>50.764999000000003</c:v>
                </c:pt>
                <c:pt idx="12">
                  <c:v>19.823573</c:v>
                </c:pt>
                <c:pt idx="13">
                  <c:v>40.400207999999999</c:v>
                </c:pt>
                <c:pt idx="14">
                  <c:v>22.736445999999987</c:v>
                </c:pt>
                <c:pt idx="15">
                  <c:v>41.445019000000002</c:v>
                </c:pt>
                <c:pt idx="16">
                  <c:v>45.863324000000006</c:v>
                </c:pt>
                <c:pt idx="17">
                  <c:v>35.782791000000003</c:v>
                </c:pt>
                <c:pt idx="18">
                  <c:v>22.396512999999931</c:v>
                </c:pt>
                <c:pt idx="19">
                  <c:v>40.448772000000012</c:v>
                </c:pt>
                <c:pt idx="20">
                  <c:v>64.533816000000002</c:v>
                </c:pt>
                <c:pt idx="21">
                  <c:v>46.895644000000004</c:v>
                </c:pt>
                <c:pt idx="22">
                  <c:v>36.176196000000012</c:v>
                </c:pt>
                <c:pt idx="23">
                  <c:v>44.330856000000004</c:v>
                </c:pt>
                <c:pt idx="24">
                  <c:v>32.207582000000002</c:v>
                </c:pt>
                <c:pt idx="25">
                  <c:v>31.435973000000001</c:v>
                </c:pt>
                <c:pt idx="26">
                  <c:v>58.345141000000005</c:v>
                </c:pt>
                <c:pt idx="27">
                  <c:v>40.917046999999997</c:v>
                </c:pt>
                <c:pt idx="28">
                  <c:v>41.015492000000002</c:v>
                </c:pt>
                <c:pt idx="29">
                  <c:v>28.025765</c:v>
                </c:pt>
                <c:pt idx="30">
                  <c:v>35.252444000000004</c:v>
                </c:pt>
                <c:pt idx="31">
                  <c:v>23.804043</c:v>
                </c:pt>
                <c:pt idx="32">
                  <c:v>52.076897000000002</c:v>
                </c:pt>
                <c:pt idx="33">
                  <c:v>53.371006999999999</c:v>
                </c:pt>
                <c:pt idx="34">
                  <c:v>45.811716000000004</c:v>
                </c:pt>
                <c:pt idx="35">
                  <c:v>21.871292</c:v>
                </c:pt>
                <c:pt idx="36">
                  <c:v>31.072216999999924</c:v>
                </c:pt>
                <c:pt idx="37">
                  <c:v>28.742413999999911</c:v>
                </c:pt>
                <c:pt idx="38">
                  <c:v>36.523683000000005</c:v>
                </c:pt>
                <c:pt idx="39">
                  <c:v>36.471512000000011</c:v>
                </c:pt>
                <c:pt idx="40">
                  <c:v>39.241114000000003</c:v>
                </c:pt>
                <c:pt idx="41">
                  <c:v>45.328074000000001</c:v>
                </c:pt>
                <c:pt idx="42">
                  <c:v>26.734514999999988</c:v>
                </c:pt>
                <c:pt idx="43">
                  <c:v>54.850917000000003</c:v>
                </c:pt>
                <c:pt idx="44">
                  <c:v>37.136863000000005</c:v>
                </c:pt>
                <c:pt idx="45">
                  <c:v>34.139765000000011</c:v>
                </c:pt>
                <c:pt idx="46">
                  <c:v>30.313351000000065</c:v>
                </c:pt>
                <c:pt idx="47">
                  <c:v>40.105965000000012</c:v>
                </c:pt>
                <c:pt idx="48">
                  <c:v>29.924285000000001</c:v>
                </c:pt>
                <c:pt idx="49">
                  <c:v>40.692320000000137</c:v>
                </c:pt>
                <c:pt idx="50">
                  <c:v>59.642837</c:v>
                </c:pt>
                <c:pt idx="51">
                  <c:v>30.450842999999939</c:v>
                </c:pt>
                <c:pt idx="52">
                  <c:v>37.840594000000003</c:v>
                </c:pt>
                <c:pt idx="53">
                  <c:v>41.503540000000001</c:v>
                </c:pt>
                <c:pt idx="54">
                  <c:v>60.75611200000013</c:v>
                </c:pt>
                <c:pt idx="55">
                  <c:v>63.005645000000001</c:v>
                </c:pt>
                <c:pt idx="56">
                  <c:v>49.511873999999999</c:v>
                </c:pt>
                <c:pt idx="57">
                  <c:v>50.828392000000122</c:v>
                </c:pt>
                <c:pt idx="58">
                  <c:v>39.259197</c:v>
                </c:pt>
                <c:pt idx="59">
                  <c:v>39.703400000000002</c:v>
                </c:pt>
                <c:pt idx="60">
                  <c:v>55.333142000000002</c:v>
                </c:pt>
                <c:pt idx="61">
                  <c:v>41.998933000000122</c:v>
                </c:pt>
                <c:pt idx="62">
                  <c:v>40.560159000000013</c:v>
                </c:pt>
                <c:pt idx="63">
                  <c:v>68.235884999999982</c:v>
                </c:pt>
                <c:pt idx="64">
                  <c:v>74.472949</c:v>
                </c:pt>
                <c:pt idx="65">
                  <c:v>72.801786999999948</c:v>
                </c:pt>
                <c:pt idx="66">
                  <c:v>31.230053999999999</c:v>
                </c:pt>
                <c:pt idx="67">
                  <c:v>53.131324000000006</c:v>
                </c:pt>
                <c:pt idx="68">
                  <c:v>59.363993000000001</c:v>
                </c:pt>
                <c:pt idx="69">
                  <c:v>38.839746000000005</c:v>
                </c:pt>
                <c:pt idx="70">
                  <c:v>28.592784999999989</c:v>
                </c:pt>
                <c:pt idx="71">
                  <c:v>46.658844000000002</c:v>
                </c:pt>
                <c:pt idx="72">
                  <c:v>39.106174000000003</c:v>
                </c:pt>
                <c:pt idx="73">
                  <c:v>27.753301</c:v>
                </c:pt>
                <c:pt idx="74">
                  <c:v>49.787444999999998</c:v>
                </c:pt>
                <c:pt idx="75">
                  <c:v>51.59219300000013</c:v>
                </c:pt>
                <c:pt idx="76">
                  <c:v>36.187559</c:v>
                </c:pt>
              </c:numCache>
            </c:numRef>
          </c:yVal>
          <c:smooth val="0"/>
          <c:extLst>
            <c:ext xmlns:c16="http://schemas.microsoft.com/office/drawing/2014/chart" uri="{C3380CC4-5D6E-409C-BE32-E72D297353CC}">
              <c16:uniqueId val="{00000000-08DD-4539-BE3B-A3E571648F94}"/>
            </c:ext>
          </c:extLst>
        </c:ser>
        <c:dLbls>
          <c:showLegendKey val="0"/>
          <c:showVal val="0"/>
          <c:showCatName val="0"/>
          <c:showSerName val="0"/>
          <c:showPercent val="0"/>
          <c:showBubbleSize val="0"/>
        </c:dLbls>
        <c:axId val="177071216"/>
        <c:axId val="177071776"/>
      </c:scatterChart>
      <c:valAx>
        <c:axId val="177071216"/>
        <c:scaling>
          <c:orientation val="minMax"/>
        </c:scaling>
        <c:delete val="0"/>
        <c:axPos val="b"/>
        <c:title>
          <c:tx>
            <c:rich>
              <a:bodyPr/>
              <a:lstStyle/>
              <a:p>
                <a:pPr>
                  <a:defRPr sz="1600">
                    <a:latin typeface="+mj-lt"/>
                  </a:defRPr>
                </a:pPr>
                <a:r>
                  <a:rPr lang="en-US" sz="1600">
                    <a:latin typeface="+mj-lt"/>
                  </a:rPr>
                  <a:t>calories</a:t>
                </a:r>
              </a:p>
            </c:rich>
          </c:tx>
          <c:layout>
            <c:manualLayout>
              <c:xMode val="edge"/>
              <c:yMode val="edge"/>
              <c:x val="0.47775276412596202"/>
              <c:y val="0.84449693396292658"/>
            </c:manualLayout>
          </c:layout>
          <c:overlay val="0"/>
        </c:title>
        <c:numFmt formatCode="General" sourceLinked="1"/>
        <c:majorTickMark val="out"/>
        <c:minorTickMark val="none"/>
        <c:tickLblPos val="nextTo"/>
        <c:crossAx val="177071776"/>
        <c:crosses val="autoZero"/>
        <c:crossBetween val="midCat"/>
      </c:valAx>
      <c:valAx>
        <c:axId val="177071776"/>
        <c:scaling>
          <c:orientation val="minMax"/>
        </c:scaling>
        <c:delete val="0"/>
        <c:axPos val="l"/>
        <c:majorGridlines>
          <c:spPr>
            <a:ln>
              <a:solidFill>
                <a:srgbClr val="4F81BD">
                  <a:alpha val="0"/>
                </a:srgbClr>
              </a:solidFill>
            </a:ln>
          </c:spPr>
        </c:majorGridlines>
        <c:title>
          <c:tx>
            <c:rich>
              <a:bodyPr rot="-5400000" vert="horz"/>
              <a:lstStyle/>
              <a:p>
                <a:pPr>
                  <a:defRPr sz="1600">
                    <a:latin typeface="+mj-lt"/>
                  </a:defRPr>
                </a:pPr>
                <a:r>
                  <a:rPr lang="en-US" sz="1600">
                    <a:latin typeface="+mj-lt"/>
                  </a:rPr>
                  <a:t>rating</a:t>
                </a:r>
              </a:p>
            </c:rich>
          </c:tx>
          <c:layout>
            <c:manualLayout>
              <c:xMode val="edge"/>
              <c:yMode val="edge"/>
              <c:x val="3.2811334824757787E-2"/>
              <c:y val="0.32934519107441895"/>
            </c:manualLayout>
          </c:layout>
          <c:overlay val="0"/>
        </c:title>
        <c:numFmt formatCode="0" sourceLinked="1"/>
        <c:majorTickMark val="out"/>
        <c:minorTickMark val="none"/>
        <c:tickLblPos val="nextTo"/>
        <c:crossAx val="177071216"/>
        <c:crosses val="autoZero"/>
        <c:crossBetween val="midCat"/>
      </c:valAx>
      <c:spPr>
        <a:noFill/>
      </c:spPr>
    </c:plotArea>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0.44156</cdr:x>
      <cdr:y>0.09804</cdr:y>
    </cdr:from>
    <cdr:to>
      <cdr:x>0.7554</cdr:x>
      <cdr:y>0.68686</cdr:y>
    </cdr:to>
    <cdr:grpSp>
      <cdr:nvGrpSpPr>
        <cdr:cNvPr id="2" name="Group 1">
          <a:extLst xmlns:a="http://schemas.openxmlformats.org/drawingml/2006/main">
            <a:ext uri="{FF2B5EF4-FFF2-40B4-BE49-F238E27FC236}">
              <a16:creationId xmlns:a16="http://schemas.microsoft.com/office/drawing/2014/main" id="{DC049A5F-BE8F-004D-1F9F-FFF21E2F94FB}"/>
            </a:ext>
          </a:extLst>
        </cdr:cNvPr>
        <cdr:cNvGrpSpPr/>
      </cdr:nvGrpSpPr>
      <cdr:grpSpPr>
        <a:xfrm xmlns:a="http://schemas.openxmlformats.org/drawingml/2006/main">
          <a:off x="3083122" y="327393"/>
          <a:ext cx="2191338" cy="1966293"/>
          <a:chOff x="3482451" y="455398"/>
          <a:chExt cx="2475162" cy="2735084"/>
        </a:xfrm>
      </cdr:grpSpPr>
      <cdr:sp macro="" textlink="">
        <cdr:nvSpPr>
          <cdr:cNvPr id="3" name="Straight Connector 2"/>
          <cdr:cNvSpPr/>
        </cdr:nvSpPr>
        <cdr:spPr>
          <a:xfrm xmlns:a="http://schemas.openxmlformats.org/drawingml/2006/main" rot="16200000" flipV="1">
            <a:off x="3352490" y="585359"/>
            <a:ext cx="2735084" cy="247516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sp macro="" textlink="">
        <cdr:nvSpPr>
          <cdr:cNvPr id="5" name="Straight Connector 4"/>
          <cdr:cNvSpPr/>
        </cdr:nvSpPr>
        <cdr:spPr>
          <a:xfrm xmlns:a="http://schemas.openxmlformats.org/drawingml/2006/main" flipV="1">
            <a:off x="4178610" y="1567603"/>
            <a:ext cx="1487984" cy="125253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grpSp>
  </cdr:relSizeAnchor>
  <cdr:relSizeAnchor xmlns:cdr="http://schemas.openxmlformats.org/drawingml/2006/chartDrawing">
    <cdr:from>
      <cdr:x>0.4698</cdr:x>
      <cdr:y>0.0602</cdr:y>
    </cdr:from>
    <cdr:to>
      <cdr:x>0.57047</cdr:x>
      <cdr:y>0.1806</cdr:y>
    </cdr:to>
    <cdr:sp macro="" textlink="">
      <cdr:nvSpPr>
        <cdr:cNvPr id="6" name="TextBox 5"/>
        <cdr:cNvSpPr txBox="1"/>
      </cdr:nvSpPr>
      <cdr:spPr>
        <a:xfrm xmlns:a="http://schemas.openxmlformats.org/drawingml/2006/main">
          <a:off x="2000251" y="171450"/>
          <a:ext cx="428624" cy="342899"/>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800" dirty="0">
              <a:latin typeface="+mj-lt"/>
            </a:rPr>
            <a:t>z</a:t>
          </a:r>
          <a:r>
            <a:rPr lang="en-US" sz="1800" baseline="-25000" dirty="0">
              <a:latin typeface="+mj-lt"/>
            </a:rPr>
            <a:t>1</a:t>
          </a:r>
        </a:p>
      </cdr:txBody>
    </cdr:sp>
  </cdr:relSizeAnchor>
  <cdr:relSizeAnchor xmlns:cdr="http://schemas.openxmlformats.org/drawingml/2006/chartDrawing">
    <cdr:from>
      <cdr:x>0.67562</cdr:x>
      <cdr:y>0.27759</cdr:y>
    </cdr:from>
    <cdr:to>
      <cdr:x>0.79418</cdr:x>
      <cdr:y>0.43144</cdr:y>
    </cdr:to>
    <cdr:sp macro="" textlink="">
      <cdr:nvSpPr>
        <cdr:cNvPr id="7" name="TextBox 6"/>
        <cdr:cNvSpPr txBox="1"/>
      </cdr:nvSpPr>
      <cdr:spPr>
        <a:xfrm xmlns:a="http://schemas.openxmlformats.org/drawingml/2006/main">
          <a:off x="2876550" y="790575"/>
          <a:ext cx="504825" cy="438150"/>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800" dirty="0">
              <a:latin typeface="+mj-lt"/>
            </a:rPr>
            <a:t>z</a:t>
          </a:r>
          <a:r>
            <a:rPr lang="en-US" sz="1800" baseline="-25000" dirty="0">
              <a:latin typeface="+mj-lt"/>
            </a:rPr>
            <a:t>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447CF62-F9B3-4E3A-AB30-74C8D9B8FFD6}" type="datetimeFigureOut">
              <a:rPr lang="en-US"/>
              <a:pPr>
                <a:defRPr/>
              </a:pPr>
              <a:t>9/6/2023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9740C99-846E-4B78-8485-BE564C2A4F44}" type="slidenum">
              <a:rPr lang="en-US" altLang="en-US"/>
              <a:pPr/>
              <a:t>‹#›</a:t>
            </a:fld>
            <a:endParaRPr lang="en-US" altLang="en-US"/>
          </a:p>
        </p:txBody>
      </p:sp>
    </p:spTree>
    <p:extLst>
      <p:ext uri="{BB962C8B-B14F-4D97-AF65-F5344CB8AC3E}">
        <p14:creationId xmlns:p14="http://schemas.microsoft.com/office/powerpoint/2010/main" val="4000004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371600" y="1143000"/>
            <a:ext cx="4114800" cy="30861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955204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13</a:t>
            </a:fld>
            <a:endParaRPr lang="en-US" altLang="en-US"/>
          </a:p>
        </p:txBody>
      </p:sp>
    </p:spTree>
    <p:extLst>
      <p:ext uri="{BB962C8B-B14F-4D97-AF65-F5344CB8AC3E}">
        <p14:creationId xmlns:p14="http://schemas.microsoft.com/office/powerpoint/2010/main" val="3688861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9F7542-EF32-4F03-9D8C-B662A278741A}"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3862464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15</a:t>
            </a:fld>
            <a:endParaRPr lang="en-US" altLang="en-US" sz="1200">
              <a:latin typeface="Calibri" panose="020F0502020204030204" pitchFamily="34" charset="0"/>
            </a:endParaRPr>
          </a:p>
        </p:txBody>
      </p:sp>
    </p:spTree>
    <p:extLst>
      <p:ext uri="{BB962C8B-B14F-4D97-AF65-F5344CB8AC3E}">
        <p14:creationId xmlns:p14="http://schemas.microsoft.com/office/powerpoint/2010/main" val="260316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16</a:t>
            </a:fld>
            <a:endParaRPr lang="en-US" altLang="en-US" sz="1200">
              <a:latin typeface="Calibri" panose="020F0502020204030204" pitchFamily="34" charset="0"/>
            </a:endParaRPr>
          </a:p>
        </p:txBody>
      </p:sp>
    </p:spTree>
    <p:extLst>
      <p:ext uri="{BB962C8B-B14F-4D97-AF65-F5344CB8AC3E}">
        <p14:creationId xmlns:p14="http://schemas.microsoft.com/office/powerpoint/2010/main" val="605531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17</a:t>
            </a:fld>
            <a:endParaRPr lang="en-US" altLang="en-US" sz="1200">
              <a:latin typeface="Calibri" panose="020F0502020204030204" pitchFamily="34" charset="0"/>
            </a:endParaRPr>
          </a:p>
        </p:txBody>
      </p:sp>
    </p:spTree>
    <p:extLst>
      <p:ext uri="{BB962C8B-B14F-4D97-AF65-F5344CB8AC3E}">
        <p14:creationId xmlns:p14="http://schemas.microsoft.com/office/powerpoint/2010/main" val="142432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18</a:t>
            </a:fld>
            <a:endParaRPr lang="en-US" altLang="en-US" sz="1200">
              <a:latin typeface="Calibri" panose="020F0502020204030204" pitchFamily="34" charset="0"/>
            </a:endParaRPr>
          </a:p>
        </p:txBody>
      </p:sp>
    </p:spTree>
    <p:extLst>
      <p:ext uri="{BB962C8B-B14F-4D97-AF65-F5344CB8AC3E}">
        <p14:creationId xmlns:p14="http://schemas.microsoft.com/office/powerpoint/2010/main" val="807113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19</a:t>
            </a:fld>
            <a:endParaRPr lang="en-US" altLang="en-US" sz="1200">
              <a:latin typeface="Calibri" panose="020F0502020204030204" pitchFamily="34" charset="0"/>
            </a:endParaRPr>
          </a:p>
        </p:txBody>
      </p:sp>
    </p:spTree>
    <p:extLst>
      <p:ext uri="{BB962C8B-B14F-4D97-AF65-F5344CB8AC3E}">
        <p14:creationId xmlns:p14="http://schemas.microsoft.com/office/powerpoint/2010/main" val="680745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20</a:t>
            </a:fld>
            <a:endParaRPr lang="en-US" altLang="en-US" sz="1200">
              <a:latin typeface="Calibri" panose="020F0502020204030204" pitchFamily="34" charset="0"/>
            </a:endParaRPr>
          </a:p>
        </p:txBody>
      </p:sp>
    </p:spTree>
    <p:extLst>
      <p:ext uri="{BB962C8B-B14F-4D97-AF65-F5344CB8AC3E}">
        <p14:creationId xmlns:p14="http://schemas.microsoft.com/office/powerpoint/2010/main" val="4181903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B1FE61-6683-4606-B6E1-14D13A229E28}"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3033459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9F8FC7-DF29-4521-9D61-22DA9E27178C}"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397849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4</a:t>
            </a:fld>
            <a:endParaRPr lang="en-US" altLang="en-US"/>
          </a:p>
        </p:txBody>
      </p:sp>
    </p:spTree>
    <p:extLst>
      <p:ext uri="{BB962C8B-B14F-4D97-AF65-F5344CB8AC3E}">
        <p14:creationId xmlns:p14="http://schemas.microsoft.com/office/powerpoint/2010/main" val="145577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6D8598-986A-4B95-BD0B-96EFC5E2087F}"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4107368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D44580-37B7-4447-B83E-BA9DB46F7746}"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val="2789156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0577EA-AB71-4D2D-9F4E-AE28281F4888}"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1817867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Subtract the means.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078114-2E0A-4FC2-BB2C-AC25947B088D}"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2494475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F7B514-CBD9-4BE1-84BC-583589C5C611}"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708306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D6D82B-3991-4122-824C-14C554FE4D18}"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val="495993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5</a:t>
            </a:fld>
            <a:endParaRPr lang="en-US" altLang="en-US"/>
          </a:p>
        </p:txBody>
      </p:sp>
    </p:spTree>
    <p:extLst>
      <p:ext uri="{BB962C8B-B14F-4D97-AF65-F5344CB8AC3E}">
        <p14:creationId xmlns:p14="http://schemas.microsoft.com/office/powerpoint/2010/main" val="417443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7</a:t>
            </a:fld>
            <a:endParaRPr lang="en-US" altLang="en-US"/>
          </a:p>
        </p:txBody>
      </p:sp>
    </p:spTree>
    <p:extLst>
      <p:ext uri="{BB962C8B-B14F-4D97-AF65-F5344CB8AC3E}">
        <p14:creationId xmlns:p14="http://schemas.microsoft.com/office/powerpoint/2010/main" val="4219850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8</a:t>
            </a:fld>
            <a:endParaRPr lang="en-US" altLang="en-US"/>
          </a:p>
        </p:txBody>
      </p:sp>
    </p:spTree>
    <p:extLst>
      <p:ext uri="{BB962C8B-B14F-4D97-AF65-F5344CB8AC3E}">
        <p14:creationId xmlns:p14="http://schemas.microsoft.com/office/powerpoint/2010/main" val="240477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9</a:t>
            </a:fld>
            <a:endParaRPr lang="en-US" altLang="en-US"/>
          </a:p>
        </p:txBody>
      </p:sp>
    </p:spTree>
    <p:extLst>
      <p:ext uri="{BB962C8B-B14F-4D97-AF65-F5344CB8AC3E}">
        <p14:creationId xmlns:p14="http://schemas.microsoft.com/office/powerpoint/2010/main" val="1712625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10</a:t>
            </a:fld>
            <a:endParaRPr lang="en-US" altLang="en-US"/>
          </a:p>
        </p:txBody>
      </p:sp>
    </p:spTree>
    <p:extLst>
      <p:ext uri="{BB962C8B-B14F-4D97-AF65-F5344CB8AC3E}">
        <p14:creationId xmlns:p14="http://schemas.microsoft.com/office/powerpoint/2010/main" val="2255485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11</a:t>
            </a:fld>
            <a:endParaRPr lang="en-US" altLang="en-US"/>
          </a:p>
        </p:txBody>
      </p:sp>
    </p:spTree>
    <p:extLst>
      <p:ext uri="{BB962C8B-B14F-4D97-AF65-F5344CB8AC3E}">
        <p14:creationId xmlns:p14="http://schemas.microsoft.com/office/powerpoint/2010/main" val="177662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12</a:t>
            </a:fld>
            <a:endParaRPr lang="en-US" altLang="en-US"/>
          </a:p>
        </p:txBody>
      </p:sp>
    </p:spTree>
    <p:extLst>
      <p:ext uri="{BB962C8B-B14F-4D97-AF65-F5344CB8AC3E}">
        <p14:creationId xmlns:p14="http://schemas.microsoft.com/office/powerpoint/2010/main" val="4182005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B93486F2-5146-4E8E-AA03-7A95954980AD}" type="datetimeFigureOut">
              <a:rPr lang="en-US"/>
              <a:pPr>
                <a:defRPr/>
              </a:pPr>
              <a:t>9/6/2023</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BD0CCF7D-8098-4886-8388-B5160E138FC7}" type="slidenum">
              <a:rPr lang="en-US" altLang="en-US"/>
              <a:pPr/>
              <a:t>‹#›</a:t>
            </a:fld>
            <a:endParaRPr lang="en-US" altLang="en-US"/>
          </a:p>
        </p:txBody>
      </p:sp>
    </p:spTree>
    <p:extLst>
      <p:ext uri="{BB962C8B-B14F-4D97-AF65-F5344CB8AC3E}">
        <p14:creationId xmlns:p14="http://schemas.microsoft.com/office/powerpoint/2010/main" val="8453515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89F49624-BB12-4AAA-BEBB-15CB64D624F7}" type="datetimeFigureOut">
              <a:rPr lang="en-US"/>
              <a:pPr>
                <a:defRPr/>
              </a:pPr>
              <a:t>9/6/2023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3A88B223-B6D4-477F-B035-7E4CE18BC3D4}" type="slidenum">
              <a:rPr lang="en-US" altLang="en-US"/>
              <a:pPr/>
              <a:t>‹#›</a:t>
            </a:fld>
            <a:endParaRPr lang="en-US" altLang="en-US"/>
          </a:p>
        </p:txBody>
      </p:sp>
    </p:spTree>
    <p:extLst>
      <p:ext uri="{BB962C8B-B14F-4D97-AF65-F5344CB8AC3E}">
        <p14:creationId xmlns:p14="http://schemas.microsoft.com/office/powerpoint/2010/main" val="79748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35DBBB0-17AB-40E2-97CB-61460E820890}" type="datetimeFigureOut">
              <a:rPr lang="en-US"/>
              <a:pPr>
                <a:defRPr/>
              </a:pPr>
              <a:t>9/6/2023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1A26E167-5991-417B-8C20-05F226DF2F74}" type="slidenum">
              <a:rPr lang="en-US" altLang="en-US"/>
              <a:pPr/>
              <a:t>‹#›</a:t>
            </a:fld>
            <a:endParaRPr lang="en-US" altLang="en-US"/>
          </a:p>
        </p:txBody>
      </p:sp>
    </p:spTree>
    <p:extLst>
      <p:ext uri="{BB962C8B-B14F-4D97-AF65-F5344CB8AC3E}">
        <p14:creationId xmlns:p14="http://schemas.microsoft.com/office/powerpoint/2010/main" val="2977783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3FEF-7E3D-4706-9871-1F8E83B5D901}"/>
              </a:ext>
            </a:extLst>
          </p:cNvPr>
          <p:cNvSpPr>
            <a:spLocks noGrp="1"/>
          </p:cNvSpPr>
          <p:nvPr>
            <p:ph type="ctrTitle"/>
          </p:nvPr>
        </p:nvSpPr>
        <p:spPr>
          <a:xfrm>
            <a:off x="1143000" y="1122363"/>
            <a:ext cx="6858000" cy="2387600"/>
          </a:xfrm>
          <a:prstGeom prst="rect">
            <a:avLst/>
          </a:prstGeom>
          <a:noFill/>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D3D06B9F-14D2-4B26-ABB4-9107FDE1C101}"/>
              </a:ext>
            </a:extLst>
          </p:cNvPr>
          <p:cNvSpPr>
            <a:spLocks noGrp="1"/>
          </p:cNvSpPr>
          <p:nvPr>
            <p:ph type="subTitle" idx="1"/>
          </p:nvPr>
        </p:nvSpPr>
        <p:spPr>
          <a:xfrm>
            <a:off x="1143000" y="3602038"/>
            <a:ext cx="6858000" cy="1655762"/>
          </a:xfrm>
        </p:spPr>
        <p:txBody>
          <a:bodyPr>
            <a:normAutofit/>
          </a:bodyPr>
          <a:lstStyle>
            <a:lvl1pPr marL="0" indent="0" algn="ctr">
              <a:buNone/>
              <a:defRPr sz="2200">
                <a:latin typeface="Lato" panose="020F0502020204030203" pitchFamily="34" charset="0"/>
                <a:ea typeface="Lato" panose="020F0502020204030203" pitchFamily="34" charset="0"/>
                <a:cs typeface="Lato" panose="020F0502020204030203" pitchFamily="34" charset="0"/>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subtitle style</a:t>
            </a:r>
          </a:p>
        </p:txBody>
      </p:sp>
    </p:spTree>
    <p:extLst>
      <p:ext uri="{BB962C8B-B14F-4D97-AF65-F5344CB8AC3E}">
        <p14:creationId xmlns:p14="http://schemas.microsoft.com/office/powerpoint/2010/main" val="2309974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7088-C1AD-47A6-8DC5-39D043B9CC7E}"/>
              </a:ext>
            </a:extLst>
          </p:cNvPr>
          <p:cNvSpPr>
            <a:spLocks noGrp="1"/>
          </p:cNvSpPr>
          <p:nvPr>
            <p:ph idx="1"/>
          </p:nvPr>
        </p:nvSpPr>
        <p:spPr/>
        <p:txBody>
          <a:bodyPr/>
          <a:lstStyle>
            <a:lvl1pPr indent="-274320">
              <a:spcBef>
                <a:spcPts val="375"/>
              </a:spcBef>
              <a:spcAft>
                <a:spcPts val="375"/>
              </a:spcAft>
              <a:defRPr sz="2200">
                <a:latin typeface="Lato" panose="020F0502020204030203" pitchFamily="34" charset="0"/>
                <a:ea typeface="Lato" panose="020F0502020204030203" pitchFamily="34" charset="0"/>
                <a:cs typeface="Lato" panose="020F0502020204030203" pitchFamily="34" charset="0"/>
              </a:defRPr>
            </a:lvl1pPr>
            <a:lvl2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2pPr>
            <a:lvl3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3pPr>
            <a:lvl4pPr indent="-137160">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4pPr>
            <a:lvl5pPr>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E3BFF955-EFBD-EE7F-D17F-F0C691CA7D6F}"/>
              </a:ext>
            </a:extLst>
          </p:cNvPr>
          <p:cNvSpPr>
            <a:spLocks noGrp="1"/>
          </p:cNvSpPr>
          <p:nvPr>
            <p:ph type="title"/>
          </p:nvPr>
        </p:nvSpPr>
        <p:spPr/>
        <p:txBody>
          <a:bodyPr>
            <a:normAutofit/>
          </a:bodyPr>
          <a:lstStyle>
            <a:lvl1pPr>
              <a:defRPr sz="3000"/>
            </a:lvl1pPr>
          </a:lstStyle>
          <a:p>
            <a:r>
              <a:rPr lang="en-US" dirty="0"/>
              <a:t>Click to edit Master title style</a:t>
            </a:r>
          </a:p>
        </p:txBody>
      </p:sp>
    </p:spTree>
    <p:extLst>
      <p:ext uri="{BB962C8B-B14F-4D97-AF65-F5344CB8AC3E}">
        <p14:creationId xmlns:p14="http://schemas.microsoft.com/office/powerpoint/2010/main" val="393216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CB41-A64B-CE42-9A21-A08B601061E1}"/>
              </a:ext>
            </a:extLst>
          </p:cNvPr>
          <p:cNvSpPr>
            <a:spLocks noGrp="1"/>
          </p:cNvSpPr>
          <p:nvPr>
            <p:ph type="title"/>
          </p:nvPr>
        </p:nvSpPr>
        <p:spPr>
          <a:xfrm>
            <a:off x="628651" y="1"/>
            <a:ext cx="7806691" cy="1127760"/>
          </a:xfrm>
        </p:spPr>
        <p:txBody>
          <a:bodyPr>
            <a:normAutofit/>
          </a:bodyPr>
          <a:lstStyle>
            <a:lvl1pPr>
              <a:defRPr sz="3000">
                <a:solidFill>
                  <a:srgbClr val="290B97"/>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C671AFA6-D2EA-1540-8E30-0E4367745BE5}"/>
              </a:ext>
            </a:extLst>
          </p:cNvPr>
          <p:cNvSpPr>
            <a:spLocks noGrp="1"/>
          </p:cNvSpPr>
          <p:nvPr>
            <p:ph type="body" sz="quarter" idx="13"/>
          </p:nvPr>
        </p:nvSpPr>
        <p:spPr>
          <a:xfrm>
            <a:off x="628650" y="1570385"/>
            <a:ext cx="7806690" cy="4621695"/>
          </a:xfrm>
        </p:spPr>
        <p:txBody>
          <a:bodyPr/>
          <a:lstStyle>
            <a:lvl1pPr indent="-274320">
              <a:spcBef>
                <a:spcPts val="375"/>
              </a:spcBef>
              <a:spcAft>
                <a:spcPts val="375"/>
              </a:spcAft>
              <a:defRPr sz="2200"/>
            </a:lvl1pPr>
            <a:lvl2pPr indent="-137160">
              <a:spcBef>
                <a:spcPts val="375"/>
              </a:spcBef>
              <a:spcAft>
                <a:spcPts val="375"/>
              </a:spcAft>
              <a:defRPr sz="1800"/>
            </a:lvl2pPr>
            <a:lvl3pPr indent="-137160">
              <a:spcBef>
                <a:spcPts val="375"/>
              </a:spcBef>
              <a:spcAft>
                <a:spcPts val="375"/>
              </a:spcAft>
              <a:defRPr sz="1800"/>
            </a:lvl3pPr>
            <a:lvl4pPr indent="-137160">
              <a:spcBef>
                <a:spcPts val="375"/>
              </a:spcBef>
              <a:spcAft>
                <a:spcPts val="375"/>
              </a:spcAft>
              <a:defRPr sz="1600"/>
            </a:lvl4pPr>
            <a:lvl5pPr>
              <a:spcBef>
                <a:spcPts val="375"/>
              </a:spcBef>
              <a:spcAft>
                <a:spcPts val="375"/>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114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CB8DFCB-6192-4F86-A810-9FE1F167A477}" type="datetimeFigureOut">
              <a:rPr lang="en-US"/>
              <a:pPr>
                <a:defRPr/>
              </a:pPr>
              <a:t>9/6/2023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8590F54-AB24-44E8-B709-D2D73B5A4BD4}" type="slidenum">
              <a:rPr lang="en-US"/>
              <a:pPr>
                <a:defRPr/>
              </a:pPr>
              <a:t>‹#›</a:t>
            </a:fld>
            <a:endParaRPr lang="en-US"/>
          </a:p>
        </p:txBody>
      </p:sp>
    </p:spTree>
    <p:extLst>
      <p:ext uri="{BB962C8B-B14F-4D97-AF65-F5344CB8AC3E}">
        <p14:creationId xmlns:p14="http://schemas.microsoft.com/office/powerpoint/2010/main" val="3868260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2EFC8F3-CD04-4918-BF7B-3DBF47644806}" type="datetimeFigureOut">
              <a:rPr lang="en-US" smtClean="0"/>
              <a:pPr>
                <a:defRPr/>
              </a:pPr>
              <a:t>9/6/2023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15005418-A83C-40F7-9F61-01A7BAACC984}" type="slidenum">
              <a:rPr lang="en-US" altLang="en-US" smtClean="0"/>
              <a:pPr/>
              <a:t>‹#›</a:t>
            </a:fld>
            <a:endParaRPr lang="en-US" altLang="en-US"/>
          </a:p>
        </p:txBody>
      </p:sp>
    </p:spTree>
    <p:extLst>
      <p:ext uri="{BB962C8B-B14F-4D97-AF65-F5344CB8AC3E}">
        <p14:creationId xmlns:p14="http://schemas.microsoft.com/office/powerpoint/2010/main" val="2264777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F39A-F08D-48A3-2657-4C8530C5B1D7}"/>
              </a:ext>
            </a:extLst>
          </p:cNvPr>
          <p:cNvSpPr>
            <a:spLocks noGrp="1"/>
          </p:cNvSpPr>
          <p:nvPr>
            <p:ph type="ctrTitle"/>
          </p:nvPr>
        </p:nvSpPr>
        <p:spPr>
          <a:xfrm>
            <a:off x="1143000" y="1122363"/>
            <a:ext cx="6858000" cy="23876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F34DE659-A94B-7A81-0D9C-B69455D37994}"/>
              </a:ext>
            </a:extLst>
          </p:cNvPr>
          <p:cNvSpPr>
            <a:spLocks noGrp="1"/>
          </p:cNvSpPr>
          <p:nvPr>
            <p:ph type="subTitle" idx="1"/>
          </p:nvPr>
        </p:nvSpPr>
        <p:spPr>
          <a:xfrm>
            <a:off x="1143000" y="3602038"/>
            <a:ext cx="6858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520A4A73-3B12-110D-4EB6-B54F60916104}"/>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5" name="Footer Placeholder 4">
            <a:extLst>
              <a:ext uri="{FF2B5EF4-FFF2-40B4-BE49-F238E27FC236}">
                <a16:creationId xmlns:a16="http://schemas.microsoft.com/office/drawing/2014/main" id="{C2A16EDF-E312-0251-F10E-BA606818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C8111-66BA-D5B6-063B-1525DA1BB398}"/>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83576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E80A-1C38-44F3-D43D-A74EB4534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2B1CE-D852-B05F-E3BB-ACF6C1BA0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A4CEB-C9AC-36B4-7467-884B4365560C}"/>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5" name="Footer Placeholder 4">
            <a:extLst>
              <a:ext uri="{FF2B5EF4-FFF2-40B4-BE49-F238E27FC236}">
                <a16:creationId xmlns:a16="http://schemas.microsoft.com/office/drawing/2014/main" id="{2C519DFF-A096-0A5B-254E-261D5BEBF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50306-B30E-FFA0-34C6-E1571E47A0B7}"/>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232644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899E-F5AC-3471-90A6-12ECF5AD4843}"/>
              </a:ext>
            </a:extLst>
          </p:cNvPr>
          <p:cNvSpPr>
            <a:spLocks noGrp="1"/>
          </p:cNvSpPr>
          <p:nvPr>
            <p:ph type="title"/>
          </p:nvPr>
        </p:nvSpPr>
        <p:spPr>
          <a:xfrm>
            <a:off x="623888" y="1709741"/>
            <a:ext cx="7886700" cy="2852737"/>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E6744B6-5458-D698-CF6D-1FE98F26602C}"/>
              </a:ext>
            </a:extLst>
          </p:cNvPr>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69329-31B9-9C24-E75F-E2FD5C9AACA2}"/>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5" name="Footer Placeholder 4">
            <a:extLst>
              <a:ext uri="{FF2B5EF4-FFF2-40B4-BE49-F238E27FC236}">
                <a16:creationId xmlns:a16="http://schemas.microsoft.com/office/drawing/2014/main" id="{D05A5873-1167-FC90-32B0-7FA35FF1F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8A6D3-0A13-D1E6-51CC-C9E96C565BEF}"/>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08136813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3671" y="274638"/>
            <a:ext cx="8213129" cy="1143000"/>
          </a:xfrm>
        </p:spPr>
        <p:txBody>
          <a:bodyPr/>
          <a:lstStyle/>
          <a:p>
            <a:r>
              <a:rPr lang="en-US"/>
              <a:t>Click to edit Master title style</a:t>
            </a:r>
          </a:p>
        </p:txBody>
      </p:sp>
      <p:sp>
        <p:nvSpPr>
          <p:cNvPr id="8" name="Content Placeholder 7"/>
          <p:cNvSpPr>
            <a:spLocks noGrp="1"/>
          </p:cNvSpPr>
          <p:nvPr>
            <p:ph sz="quarter" idx="1"/>
          </p:nvPr>
        </p:nvSpPr>
        <p:spPr>
          <a:xfrm>
            <a:off x="473671" y="1447800"/>
            <a:ext cx="8213130" cy="4572000"/>
          </a:xfrm>
        </p:spPr>
        <p:txBody>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6E6F13BC-953D-48D3-9572-7749DF8DEBA5}" type="datetimeFigureOut">
              <a:rPr lang="en-US"/>
              <a:pPr>
                <a:defRPr/>
              </a:pPr>
              <a:t>9/6/2023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A51FA7D3-39A8-44EE-B2B1-A235350CC27A}" type="slidenum">
              <a:rPr lang="en-US" altLang="en-US"/>
              <a:pPr/>
              <a:t>‹#›</a:t>
            </a:fld>
            <a:endParaRPr lang="en-US" altLang="en-US"/>
          </a:p>
        </p:txBody>
      </p:sp>
    </p:spTree>
    <p:extLst>
      <p:ext uri="{BB962C8B-B14F-4D97-AF65-F5344CB8AC3E}">
        <p14:creationId xmlns:p14="http://schemas.microsoft.com/office/powerpoint/2010/main" val="359868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24B3-5872-F31D-F733-72D2E681B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F1194-4A60-2E5D-83E6-11A0111C3C7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DA47B8-81ED-F14E-108F-3FBD29767C7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F49F3A-A1BC-9689-7A6F-E3F1CB328BF3}"/>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6" name="Footer Placeholder 5">
            <a:extLst>
              <a:ext uri="{FF2B5EF4-FFF2-40B4-BE49-F238E27FC236}">
                <a16:creationId xmlns:a16="http://schemas.microsoft.com/office/drawing/2014/main" id="{4050818E-50E6-57F4-0253-D5D387208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F187-53AB-7A55-71F5-DC7FD2677212}"/>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2350316330"/>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5C91-A44A-E273-C1F3-627E1681F2E1}"/>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E0D041-0F10-FD91-1FC8-F28EE7CA15A8}"/>
              </a:ext>
            </a:extLst>
          </p:cNvPr>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98417EEA-7B00-2E26-C92A-ABC58F65273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E9CA43-ECBE-81D6-56D6-1DBEEAB0D13E}"/>
              </a:ext>
            </a:extLst>
          </p:cNvPr>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98B0E-F391-D44E-D1C8-065897EFFF59}"/>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740140-F34A-B048-4807-98949E9BC743}"/>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8" name="Footer Placeholder 7">
            <a:extLst>
              <a:ext uri="{FF2B5EF4-FFF2-40B4-BE49-F238E27FC236}">
                <a16:creationId xmlns:a16="http://schemas.microsoft.com/office/drawing/2014/main" id="{6FDA615F-DA82-13FE-4A0F-FF28000A2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934224-D2AE-EF4E-BD3B-ACA146117825}"/>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49095241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D8C3-3428-F5B2-36B3-BA63AC5250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F0C548-D56F-8207-292F-D80AAF7036D3}"/>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4" name="Footer Placeholder 3">
            <a:extLst>
              <a:ext uri="{FF2B5EF4-FFF2-40B4-BE49-F238E27FC236}">
                <a16:creationId xmlns:a16="http://schemas.microsoft.com/office/drawing/2014/main" id="{3B836F39-BF5B-B394-2942-C3AB428CC8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EC4A92-154C-6B10-F01C-7EA6973FE77E}"/>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959651856"/>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1505C-0084-5D91-69CF-346180846131}"/>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3" name="Footer Placeholder 2">
            <a:extLst>
              <a:ext uri="{FF2B5EF4-FFF2-40B4-BE49-F238E27FC236}">
                <a16:creationId xmlns:a16="http://schemas.microsoft.com/office/drawing/2014/main" id="{00FF31D7-9AB4-063A-ABBE-54D77F74DB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AB42C-91C2-16E4-44B4-36CA9FFD0893}"/>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046156251"/>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87D1-5EAE-F901-5EB9-C89299F47C6A}"/>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594317F2-6D8F-D8A1-1C73-5AD0F675AF55}"/>
              </a:ext>
            </a:extLst>
          </p:cNvPr>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AFECB-C27B-AB74-683B-721803D5DC39}"/>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2E0B2BA2-EC8A-D341-7E0F-38CC9A80AD02}"/>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6" name="Footer Placeholder 5">
            <a:extLst>
              <a:ext uri="{FF2B5EF4-FFF2-40B4-BE49-F238E27FC236}">
                <a16:creationId xmlns:a16="http://schemas.microsoft.com/office/drawing/2014/main" id="{87EB5C81-AA3B-2447-4B79-A6DE12959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36BC5-04E0-1B05-B7D6-2AD13CEC5F23}"/>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869780125"/>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47C2-9D78-066B-F396-97D533EA8EA0}"/>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0869D74-A49A-3256-54F1-8703C025267D}"/>
              </a:ext>
            </a:extLst>
          </p:cNvPr>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58210911-59F3-4764-55EC-64D2080E450F}"/>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65222605-65F7-A4EE-7570-93206D1CD716}"/>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6" name="Footer Placeholder 5">
            <a:extLst>
              <a:ext uri="{FF2B5EF4-FFF2-40B4-BE49-F238E27FC236}">
                <a16:creationId xmlns:a16="http://schemas.microsoft.com/office/drawing/2014/main" id="{DF758AC0-E388-28B5-0474-B15FABDD8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79765-CC9B-453B-3960-AAE494C0A707}"/>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221713351"/>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B9D5-D26F-702E-D39E-FC5E335E6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6FEC0A-EE78-CB9E-6A07-7812648004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2F8E8-3B67-71EF-D9C5-794E733C0CAF}"/>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5" name="Footer Placeholder 4">
            <a:extLst>
              <a:ext uri="{FF2B5EF4-FFF2-40B4-BE49-F238E27FC236}">
                <a16:creationId xmlns:a16="http://schemas.microsoft.com/office/drawing/2014/main" id="{07B95DAF-A3FE-E131-B406-59CEAB07E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5D800-4FE6-61D0-38F0-CB9F5AC64ACF}"/>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77420167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48F79-BFBB-8B5C-839B-68A1ADE6AB62}"/>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A1A8D-B02C-AC8A-9C2D-15EE79426658}"/>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B511F-53E2-A5C6-64FD-25AEEDC4F043}"/>
              </a:ext>
            </a:extLst>
          </p:cNvPr>
          <p:cNvSpPr>
            <a:spLocks noGrp="1"/>
          </p:cNvSpPr>
          <p:nvPr>
            <p:ph type="dt" sz="half" idx="10"/>
          </p:nvPr>
        </p:nvSpPr>
        <p:spPr/>
        <p:txBody>
          <a:bodyPr/>
          <a:lstStyle/>
          <a:p>
            <a:fld id="{C2EFFA80-7054-41B3-831C-6D8388982014}" type="datetimeFigureOut">
              <a:rPr lang="en-US" smtClean="0"/>
              <a:t>9/6/2023</a:t>
            </a:fld>
            <a:endParaRPr lang="en-US"/>
          </a:p>
        </p:txBody>
      </p:sp>
      <p:sp>
        <p:nvSpPr>
          <p:cNvPr id="5" name="Footer Placeholder 4">
            <a:extLst>
              <a:ext uri="{FF2B5EF4-FFF2-40B4-BE49-F238E27FC236}">
                <a16:creationId xmlns:a16="http://schemas.microsoft.com/office/drawing/2014/main" id="{3AEBD2A6-B59D-FF1E-3044-14677B0B2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18AD0-469B-5A78-FC40-391FB14998C8}"/>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6757241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D5A55C0-AF8D-4D87-9A87-985D20FD1971}" type="datetimeFigureOut">
              <a:rPr lang="en-US"/>
              <a:pPr>
                <a:defRPr/>
              </a:pPr>
              <a:t>9/6/2023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EE4E67B3-EA94-49CE-9869-D34835B35182}" type="slidenum">
              <a:rPr lang="en-US" altLang="en-US"/>
              <a:pPr/>
              <a:t>‹#›</a:t>
            </a:fld>
            <a:endParaRPr lang="en-US" altLang="en-US"/>
          </a:p>
        </p:txBody>
      </p:sp>
    </p:spTree>
    <p:extLst>
      <p:ext uri="{BB962C8B-B14F-4D97-AF65-F5344CB8AC3E}">
        <p14:creationId xmlns:p14="http://schemas.microsoft.com/office/powerpoint/2010/main" val="2145511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ADD8D9A9-853D-4741-8DCB-043708466B57}" type="datetimeFigureOut">
              <a:rPr lang="en-US"/>
              <a:pPr>
                <a:defRPr/>
              </a:pPr>
              <a:t>9/6/2023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82B49E1A-5373-49C3-BFCE-8FBF59DEBAE3}" type="slidenum">
              <a:rPr lang="en-US" altLang="en-US"/>
              <a:pPr/>
              <a:t>‹#›</a:t>
            </a:fld>
            <a:endParaRPr lang="en-US" altLang="en-US"/>
          </a:p>
        </p:txBody>
      </p:sp>
    </p:spTree>
    <p:extLst>
      <p:ext uri="{BB962C8B-B14F-4D97-AF65-F5344CB8AC3E}">
        <p14:creationId xmlns:p14="http://schemas.microsoft.com/office/powerpoint/2010/main" val="177996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44A9B51F-BACF-47DA-AC3C-694A98AB7D9E}" type="datetimeFigureOut">
              <a:rPr lang="en-US"/>
              <a:pPr>
                <a:defRPr/>
              </a:pPr>
              <a:t>9/6/2023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F271EC03-712C-44EC-800B-B8E07EB9F236}" type="slidenum">
              <a:rPr lang="en-US" altLang="en-US"/>
              <a:pPr/>
              <a:t>‹#›</a:t>
            </a:fld>
            <a:endParaRPr lang="en-US" altLang="en-US"/>
          </a:p>
        </p:txBody>
      </p:sp>
    </p:spTree>
    <p:extLst>
      <p:ext uri="{BB962C8B-B14F-4D97-AF65-F5344CB8AC3E}">
        <p14:creationId xmlns:p14="http://schemas.microsoft.com/office/powerpoint/2010/main" val="165366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50EAD248-156B-4436-B6CA-E2ED18561012}" type="datetimeFigureOut">
              <a:rPr lang="en-US"/>
              <a:pPr>
                <a:defRPr/>
              </a:pPr>
              <a:t>9/6/2023</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3C782B5D-25AB-43DE-ACB1-DE7156ACEDEF}" type="slidenum">
              <a:rPr lang="en-US" altLang="en-US"/>
              <a:pPr/>
              <a:t>‹#›</a:t>
            </a:fld>
            <a:endParaRPr lang="en-US" altLang="en-US"/>
          </a:p>
        </p:txBody>
      </p:sp>
    </p:spTree>
    <p:extLst>
      <p:ext uri="{BB962C8B-B14F-4D97-AF65-F5344CB8AC3E}">
        <p14:creationId xmlns:p14="http://schemas.microsoft.com/office/powerpoint/2010/main" val="384283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B3EB1EF-ABBD-41D8-96F5-7E05E65C6C37}" type="datetimeFigureOut">
              <a:rPr lang="en-US"/>
              <a:pPr>
                <a:defRPr/>
              </a:pPr>
              <a:t>9/6/2023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fld id="{8AA391C4-BDF9-4225-B08D-277CCA7C1BE5}" type="slidenum">
              <a:rPr lang="en-US" altLang="en-US"/>
              <a:pPr/>
              <a:t>‹#›</a:t>
            </a:fld>
            <a:endParaRPr lang="en-US" altLang="en-US"/>
          </a:p>
        </p:txBody>
      </p:sp>
    </p:spTree>
    <p:extLst>
      <p:ext uri="{BB962C8B-B14F-4D97-AF65-F5344CB8AC3E}">
        <p14:creationId xmlns:p14="http://schemas.microsoft.com/office/powerpoint/2010/main" val="348087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42C0E31E-14EE-44B4-BF32-38C1C649CD7C}" type="datetimeFigureOut">
              <a:rPr lang="en-US"/>
              <a:pPr>
                <a:defRPr/>
              </a:pPr>
              <a:t>9/6/2023</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84678850-96BF-4BD3-9251-E39C09412A59}" type="slidenum">
              <a:rPr lang="en-US" altLang="en-US"/>
              <a:pPr/>
              <a:t>‹#›</a:t>
            </a:fld>
            <a:endParaRPr lang="en-US" altLang="en-US"/>
          </a:p>
        </p:txBody>
      </p:sp>
    </p:spTree>
    <p:extLst>
      <p:ext uri="{BB962C8B-B14F-4D97-AF65-F5344CB8AC3E}">
        <p14:creationId xmlns:p14="http://schemas.microsoft.com/office/powerpoint/2010/main" val="404197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A28A0750-995D-4E92-93C2-6438C2607286}" type="datetimeFigureOut">
              <a:rPr lang="en-US"/>
              <a:pPr>
                <a:defRPr/>
              </a:pPr>
              <a:t>9/6/2023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23FC7D83-0F59-4879-A897-5CF500090EB2}" type="slidenum">
              <a:rPr lang="en-US" altLang="en-US"/>
              <a:pPr/>
              <a:t>‹#›</a:t>
            </a:fld>
            <a:endParaRPr lang="en-US" altLang="en-US"/>
          </a:p>
        </p:txBody>
      </p:sp>
    </p:spTree>
    <p:extLst>
      <p:ext uri="{BB962C8B-B14F-4D97-AF65-F5344CB8AC3E}">
        <p14:creationId xmlns:p14="http://schemas.microsoft.com/office/powerpoint/2010/main" val="219601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473671" y="274638"/>
            <a:ext cx="821312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473671" y="1447800"/>
            <a:ext cx="821313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cs typeface="+mn-cs"/>
              </a:defRPr>
            </a:lvl1pPr>
          </a:lstStyle>
          <a:p>
            <a:pPr>
              <a:defRPr/>
            </a:pPr>
            <a:fld id="{1F82273F-4E6D-474F-91B5-641A4A57CB8A}" type="datetimeFigureOut">
              <a:rPr lang="en-US"/>
              <a:pPr>
                <a:defRPr/>
              </a:pPr>
              <a:t>9/6/2023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B7F4698F-6836-4BB4-A4ED-DF87E570DBF4}" type="slidenum">
              <a:rPr lang="en-US" altLang="en-US"/>
              <a:pPr/>
              <a:t>‹#›</a:t>
            </a:fld>
            <a:endParaRPr lang="en-US" altLang="en-US"/>
          </a:p>
        </p:txBody>
      </p:sp>
    </p:spTree>
    <p:extLst>
      <p:ext uri="{BB962C8B-B14F-4D97-AF65-F5344CB8AC3E}">
        <p14:creationId xmlns:p14="http://schemas.microsoft.com/office/powerpoint/2010/main" val="98630031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Calibri" panose="020F0502020204030204"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Calibri" panose="020F0502020204030204" pitchFamily="34" charset="0"/>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Calibri" panose="020F0502020204030204"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Calibri" panose="020F0502020204030204"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Calibri" panose="020F0502020204030204"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E08E7E-AB6C-49BF-81F7-512041A27C08}"/>
              </a:ext>
            </a:extLst>
          </p:cNvPr>
          <p:cNvSpPr>
            <a:spLocks noGrp="1"/>
          </p:cNvSpPr>
          <p:nvPr>
            <p:ph type="body" idx="1"/>
          </p:nvPr>
        </p:nvSpPr>
        <p:spPr>
          <a:xfrm>
            <a:off x="548640" y="1447800"/>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AAC3A7EF-6DDC-4F3B-9936-678050C5F420}"/>
              </a:ext>
            </a:extLst>
          </p:cNvPr>
          <p:cNvSpPr txBox="1">
            <a:spLocks/>
          </p:cNvSpPr>
          <p:nvPr/>
        </p:nvSpPr>
        <p:spPr>
          <a:xfrm>
            <a:off x="0" y="0"/>
            <a:ext cx="9144000" cy="1127760"/>
          </a:xfrm>
          <a:prstGeom prst="rect">
            <a:avLst/>
          </a:prstGeom>
          <a:gradFill flip="none" rotWithShape="1">
            <a:gsLst>
              <a:gs pos="1000">
                <a:schemeClr val="accent1">
                  <a:lumMod val="40000"/>
                  <a:lumOff val="60000"/>
                </a:schemeClr>
              </a:gs>
              <a:gs pos="100000">
                <a:schemeClr val="accent3">
                  <a:lumMod val="0"/>
                  <a:lumOff val="100000"/>
                </a:schemeClr>
              </a:gs>
              <a:gs pos="22000">
                <a:schemeClr val="accent1">
                  <a:lumMod val="20000"/>
                  <a:lumOff val="80000"/>
                </a:schemeClr>
              </a:gs>
            </a:gsLst>
            <a:lin ang="10800000" scaled="0"/>
            <a:tileRect/>
          </a:gradFill>
        </p:spPr>
        <p:txBody>
          <a:bodyPr anchor="ctr">
            <a:normAutofit/>
          </a:bodyPr>
          <a:lstStyle>
            <a:lvl1pPr algn="l" defTabSz="914400" rtl="0" eaLnBrk="1" latinLnBrk="0" hangingPunct="1">
              <a:lnSpc>
                <a:spcPct val="90000"/>
              </a:lnSpc>
              <a:spcBef>
                <a:spcPct val="0"/>
              </a:spcBef>
              <a:buNone/>
              <a:defRPr sz="3000" kern="1200">
                <a:solidFill>
                  <a:schemeClr val="tx1"/>
                </a:solidFill>
                <a:latin typeface="Lato" panose="020F0502020204030203" pitchFamily="34" charset="0"/>
                <a:ea typeface="Lato" panose="020F0502020204030203" pitchFamily="34" charset="0"/>
                <a:cs typeface="Lato" panose="020F0502020204030203" pitchFamily="34" charset="0"/>
              </a:defRPr>
            </a:lvl1pPr>
          </a:lstStyle>
          <a:p>
            <a:pPr marL="315442" indent="0">
              <a:tabLst/>
            </a:pPr>
            <a:endParaRPr lang="en-US" sz="1266" dirty="0">
              <a:solidFill>
                <a:schemeClr val="accent1">
                  <a:lumMod val="75000"/>
                </a:schemeClr>
              </a:solidFill>
            </a:endParaRPr>
          </a:p>
        </p:txBody>
      </p:sp>
      <p:sp>
        <p:nvSpPr>
          <p:cNvPr id="2" name="Title Placeholder 1">
            <a:extLst>
              <a:ext uri="{FF2B5EF4-FFF2-40B4-BE49-F238E27FC236}">
                <a16:creationId xmlns:a16="http://schemas.microsoft.com/office/drawing/2014/main" id="{3504E6CD-397B-A844-A10B-17F5CBE7CF6B}"/>
              </a:ext>
            </a:extLst>
          </p:cNvPr>
          <p:cNvSpPr>
            <a:spLocks noGrp="1"/>
          </p:cNvSpPr>
          <p:nvPr>
            <p:ph type="title"/>
          </p:nvPr>
        </p:nvSpPr>
        <p:spPr>
          <a:xfrm>
            <a:off x="548640" y="0"/>
            <a:ext cx="8595360" cy="1127760"/>
          </a:xfrm>
          <a:prstGeom prst="rect">
            <a:avLst/>
          </a:prstGeom>
        </p:spPr>
        <p:txBody>
          <a:bodyPr vert="horz" lIns="91440" tIns="45720" rIns="91440" bIns="45720" rtlCol="0" anchor="ctr">
            <a:normAutofit/>
          </a:bodyPr>
          <a:lstStyle/>
          <a:p>
            <a:r>
              <a:rPr lang="en-US" dirty="0"/>
              <a:t>Click to edit Master title style</a:t>
            </a:r>
          </a:p>
        </p:txBody>
      </p:sp>
      <p:sp>
        <p:nvSpPr>
          <p:cNvPr id="4" name="Picture Placeholder 4">
            <a:extLst>
              <a:ext uri="{FF2B5EF4-FFF2-40B4-BE49-F238E27FC236}">
                <a16:creationId xmlns:a16="http://schemas.microsoft.com/office/drawing/2014/main" id="{89169FFA-1A81-32BE-6477-FAA1488F98CD}"/>
              </a:ext>
            </a:extLst>
          </p:cNvPr>
          <p:cNvSpPr txBox="1">
            <a:spLocks/>
          </p:cNvSpPr>
          <p:nvPr userDrawn="1"/>
        </p:nvSpPr>
        <p:spPr>
          <a:xfrm>
            <a:off x="0" y="6400800"/>
            <a:ext cx="9144000" cy="474028"/>
          </a:xfrm>
          <a:prstGeom prst="rect">
            <a:avLst/>
          </a:prstGeom>
          <a:solidFill>
            <a:srgbClr val="2A3D9C"/>
          </a:solidFill>
        </p:spPr>
        <p:txBody>
          <a:bodyPr>
            <a:normAutofit/>
          </a:bodyPr>
          <a:lstStyle>
            <a:lvl1pPr marL="0" indent="0" algn="l" defTabSz="514350" rtl="0" eaLnBrk="1" latinLnBrk="0" hangingPunct="1">
              <a:lnSpc>
                <a:spcPct val="100000"/>
              </a:lnSpc>
              <a:spcBef>
                <a:spcPts val="375"/>
              </a:spcBef>
              <a:spcAft>
                <a:spcPts val="375"/>
              </a:spcAft>
              <a:buClr>
                <a:srgbClr val="002060"/>
              </a:buClr>
              <a:buFont typeface="Wingdings" panose="05000000000000000000" pitchFamily="2" charset="2"/>
              <a:buNone/>
              <a:defRPr sz="1600" kern="1200">
                <a:solidFill>
                  <a:schemeClr val="bg1"/>
                </a:solidFill>
                <a:latin typeface="Lato" panose="020F0502020204030203" pitchFamily="34" charset="0"/>
                <a:ea typeface="Lato" panose="020F0502020204030203" pitchFamily="34" charset="0"/>
                <a:cs typeface="Lato" panose="020F0502020204030203" pitchFamily="34" charset="0"/>
              </a:defRPr>
            </a:lvl1pPr>
            <a:lvl2pPr marL="385763" indent="-128588" algn="l" defTabSz="514350" rtl="0" eaLnBrk="1" latinLnBrk="0" hangingPunct="1">
              <a:lnSpc>
                <a:spcPct val="100000"/>
              </a:lnSpc>
              <a:spcBef>
                <a:spcPts val="375"/>
              </a:spcBef>
              <a:spcAft>
                <a:spcPts val="375"/>
              </a:spcAft>
              <a:buClr>
                <a:srgbClr val="002060"/>
              </a:buClr>
              <a:buFont typeface="Wingdings" panose="05000000000000000000" pitchFamily="2" charset="2"/>
              <a:buChar char="ü"/>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642938" indent="-128588" algn="l" defTabSz="514350" rtl="0" eaLnBrk="1" latinLnBrk="0" hangingPunct="1">
              <a:lnSpc>
                <a:spcPct val="100000"/>
              </a:lnSpc>
              <a:spcBef>
                <a:spcPts val="375"/>
              </a:spcBef>
              <a:spcAft>
                <a:spcPts val="375"/>
              </a:spcAft>
              <a:buClr>
                <a:srgbClr val="002060"/>
              </a:buClr>
              <a:buFont typeface="Tahoma" panose="020B060403050404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900113" indent="-128588" algn="l" defTabSz="514350" rtl="0" eaLnBrk="1" latinLnBrk="0" hangingPunct="1">
              <a:lnSpc>
                <a:spcPct val="100000"/>
              </a:lnSpc>
              <a:spcBef>
                <a:spcPts val="375"/>
              </a:spcBef>
              <a:spcAft>
                <a:spcPts val="375"/>
              </a:spcAft>
              <a:buClr>
                <a:srgbClr val="002060"/>
              </a:buClr>
              <a:buFont typeface="Courier New" panose="02070309020205020404" pitchFamily="49" charset="0"/>
              <a:buChar char="o"/>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157288" indent="-128588" algn="l" defTabSz="514350" rtl="0" eaLnBrk="1" latinLnBrk="0" hangingPunct="1">
              <a:lnSpc>
                <a:spcPct val="100000"/>
              </a:lnSpc>
              <a:spcBef>
                <a:spcPts val="375"/>
              </a:spcBef>
              <a:spcAft>
                <a:spcPts val="375"/>
              </a:spcAft>
              <a:buClr>
                <a:srgbClr val="002060"/>
              </a:buClr>
              <a:buFont typeface="Arial" panose="020B060402020202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sz="1200" dirty="0"/>
              <a:t>N.Mousavi															CIS 8695</a:t>
            </a:r>
          </a:p>
        </p:txBody>
      </p:sp>
      <p:pic>
        <p:nvPicPr>
          <p:cNvPr id="2052" name="Picture 4" descr="University Logos - Communications ToolKit">
            <a:extLst>
              <a:ext uri="{FF2B5EF4-FFF2-40B4-BE49-F238E27FC236}">
                <a16:creationId xmlns:a16="http://schemas.microsoft.com/office/drawing/2014/main" id="{2E37B34D-56A1-27F6-100B-829E146B81A0}"/>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158348" y="1"/>
            <a:ext cx="1009857" cy="113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56370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385763" rtl="0" eaLnBrk="1" latinLnBrk="0" hangingPunct="1">
        <a:lnSpc>
          <a:spcPct val="90000"/>
        </a:lnSpc>
        <a:spcBef>
          <a:spcPct val="0"/>
        </a:spcBef>
        <a:buNone/>
        <a:defRPr sz="3000" kern="1200">
          <a:solidFill>
            <a:srgbClr val="290B97"/>
          </a:solidFill>
          <a:latin typeface="Lato" panose="020F0502020204030203" pitchFamily="34" charset="0"/>
          <a:ea typeface="Lato" panose="020F0502020204030203" pitchFamily="34" charset="0"/>
          <a:cs typeface="Lato" panose="020F0502020204030203" pitchFamily="34" charset="0"/>
        </a:defRPr>
      </a:lvl1pPr>
    </p:titleStyle>
    <p:bodyStyle>
      <a:lvl1pPr marL="128588" indent="-205740" algn="l" defTabSz="385763" rtl="0" eaLnBrk="1" latinLnBrk="0" hangingPunct="1">
        <a:lnSpc>
          <a:spcPct val="100000"/>
        </a:lnSpc>
        <a:spcBef>
          <a:spcPts val="281"/>
        </a:spcBef>
        <a:spcAft>
          <a:spcPts val="281"/>
        </a:spcAft>
        <a:buClr>
          <a:srgbClr val="002060"/>
        </a:buClr>
        <a:buFont typeface="Wingdings" panose="05000000000000000000" pitchFamily="2" charset="2"/>
        <a:buChar char="v"/>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289322" indent="-96441" algn="l" defTabSz="385763" rtl="0" eaLnBrk="1" latinLnBrk="0" hangingPunct="1">
        <a:lnSpc>
          <a:spcPct val="100000"/>
        </a:lnSpc>
        <a:spcBef>
          <a:spcPts val="281"/>
        </a:spcBef>
        <a:spcAft>
          <a:spcPts val="281"/>
        </a:spcAft>
        <a:buClr>
          <a:srgbClr val="002060"/>
        </a:buClr>
        <a:buFont typeface="Wingdings" panose="05000000000000000000" pitchFamily="2" charset="2"/>
        <a:buChar char="ü"/>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482204" indent="-96441" algn="l" defTabSz="385763" rtl="0" eaLnBrk="1" latinLnBrk="0" hangingPunct="1">
        <a:lnSpc>
          <a:spcPct val="100000"/>
        </a:lnSpc>
        <a:spcBef>
          <a:spcPts val="281"/>
        </a:spcBef>
        <a:spcAft>
          <a:spcPts val="281"/>
        </a:spcAft>
        <a:buClr>
          <a:srgbClr val="002060"/>
        </a:buClr>
        <a:buFont typeface="Tahoma" panose="020B060403050404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675085" indent="-96441" algn="l" defTabSz="385763" rtl="0" eaLnBrk="1" latinLnBrk="0" hangingPunct="1">
        <a:lnSpc>
          <a:spcPct val="100000"/>
        </a:lnSpc>
        <a:spcBef>
          <a:spcPts val="281"/>
        </a:spcBef>
        <a:spcAft>
          <a:spcPts val="281"/>
        </a:spcAft>
        <a:buClr>
          <a:srgbClr val="002060"/>
        </a:buClr>
        <a:buFont typeface="Courier New" panose="02070309020205020404" pitchFamily="49" charset="0"/>
        <a:buChar char="o"/>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867966" indent="-96441" algn="l" defTabSz="385763" rtl="0" eaLnBrk="1" latinLnBrk="0" hangingPunct="1">
        <a:lnSpc>
          <a:spcPct val="100000"/>
        </a:lnSpc>
        <a:spcBef>
          <a:spcPts val="281"/>
        </a:spcBef>
        <a:spcAft>
          <a:spcPts val="281"/>
        </a:spcAft>
        <a:buClr>
          <a:srgbClr val="002060"/>
        </a:buClr>
        <a:buFont typeface="Arial" panose="020B060402020202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72564-6799-092A-2C35-03115A95E6F3}"/>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A08F9E-909A-83A5-04D3-AA5F5A5DE64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60B7E-F090-BBC9-FD22-E4EE73E3D34C}"/>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C2EFFA80-7054-41B3-831C-6D8388982014}" type="datetimeFigureOut">
              <a:rPr lang="en-US" smtClean="0"/>
              <a:t>9/6/2023</a:t>
            </a:fld>
            <a:endParaRPr lang="en-US"/>
          </a:p>
        </p:txBody>
      </p:sp>
      <p:sp>
        <p:nvSpPr>
          <p:cNvPr id="5" name="Footer Placeholder 4">
            <a:extLst>
              <a:ext uri="{FF2B5EF4-FFF2-40B4-BE49-F238E27FC236}">
                <a16:creationId xmlns:a16="http://schemas.microsoft.com/office/drawing/2014/main" id="{E065364E-9097-F4E0-8A0C-60B31B035BCF}"/>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B84AE-EBC9-C914-61C8-D8F82B30C5BC}"/>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E64CEC9F-FE08-4866-9941-1D3F8A794BF4}" type="slidenum">
              <a:rPr lang="en-US" smtClean="0"/>
              <a:t>‹#›</a:t>
            </a:fld>
            <a:endParaRPr lang="en-US"/>
          </a:p>
        </p:txBody>
      </p:sp>
      <p:sp>
        <p:nvSpPr>
          <p:cNvPr id="7" name="Content Placeholder 2">
            <a:extLst>
              <a:ext uri="{FF2B5EF4-FFF2-40B4-BE49-F238E27FC236}">
                <a16:creationId xmlns:a16="http://schemas.microsoft.com/office/drawing/2014/main" id="{FC9EA1FE-F527-1E9F-48D4-431E9525A1B7}"/>
              </a:ext>
            </a:extLst>
          </p:cNvPr>
          <p:cNvSpPr txBox="1">
            <a:spLocks/>
          </p:cNvSpPr>
          <p:nvPr userDrawn="1"/>
        </p:nvSpPr>
        <p:spPr>
          <a:xfrm>
            <a:off x="628650" y="1825625"/>
            <a:ext cx="7886700" cy="4351338"/>
          </a:xfrm>
          <a:prstGeom prst="rect">
            <a:avLst/>
          </a:prstGeom>
        </p:spPr>
        <p:txBody>
          <a:bodyPr/>
          <a:lstStyle>
            <a:lvl1pPr marL="171450" indent="-365760" algn="l" defTabSz="514350" rtl="0" eaLnBrk="1" latinLnBrk="0" hangingPunct="1">
              <a:lnSpc>
                <a:spcPct val="100000"/>
              </a:lnSpc>
              <a:spcBef>
                <a:spcPts val="500"/>
              </a:spcBef>
              <a:spcAft>
                <a:spcPts val="500"/>
              </a:spcAft>
              <a:buClr>
                <a:srgbClr val="002060"/>
              </a:buClr>
              <a:buFont typeface="Wingdings" panose="05000000000000000000" pitchFamily="2" charset="2"/>
              <a:buChar char="v"/>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385763" indent="-182880" algn="l" defTabSz="514350" rtl="0" eaLnBrk="1" latinLnBrk="0" hangingPunct="1">
              <a:lnSpc>
                <a:spcPct val="100000"/>
              </a:lnSpc>
              <a:spcBef>
                <a:spcPts val="500"/>
              </a:spcBef>
              <a:spcAft>
                <a:spcPts val="500"/>
              </a:spcAft>
              <a:buClr>
                <a:srgbClr val="002060"/>
              </a:buClr>
              <a:buFont typeface="Wingdings" panose="05000000000000000000" pitchFamily="2" charset="2"/>
              <a:buChar char="ü"/>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642938" indent="-182880" algn="l" defTabSz="514350" rtl="0" eaLnBrk="1" latinLnBrk="0" hangingPunct="1">
              <a:lnSpc>
                <a:spcPct val="100000"/>
              </a:lnSpc>
              <a:spcBef>
                <a:spcPts val="500"/>
              </a:spcBef>
              <a:spcAft>
                <a:spcPts val="500"/>
              </a:spcAft>
              <a:buClr>
                <a:srgbClr val="002060"/>
              </a:buClr>
              <a:buFont typeface="Tahoma" panose="020B060403050404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900113" indent="-182880" algn="l" defTabSz="514350" rtl="0" eaLnBrk="1" latinLnBrk="0" hangingPunct="1">
              <a:lnSpc>
                <a:spcPct val="100000"/>
              </a:lnSpc>
              <a:spcBef>
                <a:spcPts val="500"/>
              </a:spcBef>
              <a:spcAft>
                <a:spcPts val="500"/>
              </a:spcAft>
              <a:buClr>
                <a:srgbClr val="002060"/>
              </a:buClr>
              <a:buFont typeface="Courier New" panose="02070309020205020404" pitchFamily="49" charset="0"/>
              <a:buChar char="o"/>
              <a:defRPr sz="14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157288" indent="-128588" algn="l" defTabSz="514350" rtl="0" eaLnBrk="1" latinLnBrk="0" hangingPunct="1">
              <a:lnSpc>
                <a:spcPct val="100000"/>
              </a:lnSpc>
              <a:spcBef>
                <a:spcPts val="500"/>
              </a:spcBef>
              <a:spcAft>
                <a:spcPts val="500"/>
              </a:spcAft>
              <a:buClr>
                <a:srgbClr val="002060"/>
              </a:buClr>
              <a:buFont typeface="Arial" panose="020B0604020202020204" pitchFamily="34" charset="0"/>
              <a:buChar char="•"/>
              <a:defRPr sz="14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endParaRPr lang="en-US" sz="1650" dirty="0"/>
          </a:p>
        </p:txBody>
      </p:sp>
    </p:spTree>
    <p:extLst>
      <p:ext uri="{BB962C8B-B14F-4D97-AF65-F5344CB8AC3E}">
        <p14:creationId xmlns:p14="http://schemas.microsoft.com/office/powerpoint/2010/main" val="252333474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ideo" Target="https://www.youtube.com/embed/FD4DeN81ODY?feature=oembed" TargetMode="Externa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057400" y="1752600"/>
            <a:ext cx="4848226" cy="1769269"/>
          </a:xfrm>
        </p:spPr>
        <p:txBody>
          <a:bodyPr>
            <a:noAutofit/>
          </a:bodyPr>
          <a:lstStyle/>
          <a:p>
            <a:r>
              <a:rPr lang="en-US" altLang="en-US" dirty="0">
                <a:latin typeface="Lato" panose="020F0502020204030203" pitchFamily="34" charset="0"/>
                <a:ea typeface="Lato" panose="020F0502020204030203" pitchFamily="34" charset="0"/>
                <a:cs typeface="Lato" panose="020F0502020204030203" pitchFamily="34" charset="0"/>
              </a:rPr>
              <a:t>CIS8695</a:t>
            </a:r>
            <a:br>
              <a:rPr lang="en-US" altLang="en-US" dirty="0">
                <a:latin typeface="Lato" panose="020F0502020204030203" pitchFamily="34" charset="0"/>
                <a:ea typeface="Lato" panose="020F0502020204030203" pitchFamily="34" charset="0"/>
                <a:cs typeface="Lato" panose="020F0502020204030203" pitchFamily="34" charset="0"/>
              </a:rPr>
            </a:br>
            <a:r>
              <a:rPr lang="en-US" altLang="en-US" dirty="0">
                <a:latin typeface="Lato" panose="020F0502020204030203" pitchFamily="34" charset="0"/>
                <a:ea typeface="Lato" panose="020F0502020204030203" pitchFamily="34" charset="0"/>
                <a:cs typeface="Lato" panose="020F0502020204030203" pitchFamily="34" charset="0"/>
              </a:rPr>
              <a:t>Managing Big Data Analytics</a:t>
            </a:r>
          </a:p>
        </p:txBody>
      </p:sp>
      <p:sp>
        <p:nvSpPr>
          <p:cNvPr id="10243" name="Rectangle 3"/>
          <p:cNvSpPr>
            <a:spLocks noGrp="1" noChangeArrowheads="1"/>
          </p:cNvSpPr>
          <p:nvPr>
            <p:ph type="subTitle" idx="1"/>
          </p:nvPr>
        </p:nvSpPr>
        <p:spPr>
          <a:xfrm>
            <a:off x="2771774" y="3927914"/>
            <a:ext cx="4238626" cy="1939486"/>
          </a:xfrm>
        </p:spPr>
        <p:txBody>
          <a:bodyPr rtlCol="0">
            <a:normAutofit/>
          </a:bodyPr>
          <a:lstStyle/>
          <a:p>
            <a:pPr>
              <a:spcAft>
                <a:spcPts val="0"/>
              </a:spcAft>
              <a:defRPr/>
            </a:pPr>
            <a:r>
              <a:rPr lang="en-US" altLang="en-US" sz="1600" b="1" dirty="0"/>
              <a:t>Nasim Mousavi</a:t>
            </a:r>
          </a:p>
          <a:p>
            <a:pPr>
              <a:spcAft>
                <a:spcPts val="0"/>
              </a:spcAft>
              <a:defRPr/>
            </a:pPr>
            <a:r>
              <a:rPr lang="en-US" altLang="en-US" sz="1600" dirty="0"/>
              <a:t>Assistant Professor</a:t>
            </a:r>
          </a:p>
          <a:p>
            <a:pPr>
              <a:spcAft>
                <a:spcPts val="0"/>
              </a:spcAft>
              <a:defRPr/>
            </a:pPr>
            <a:r>
              <a:rPr lang="en-US" altLang="en-US" sz="1600" dirty="0"/>
              <a:t>J. Mack Robinson College of Business</a:t>
            </a:r>
          </a:p>
          <a:p>
            <a:pPr>
              <a:spcAft>
                <a:spcPts val="0"/>
              </a:spcAft>
              <a:defRPr/>
            </a:pPr>
            <a:r>
              <a:rPr lang="en-US" altLang="en-US" sz="1600" dirty="0"/>
              <a:t>Georgia State University</a:t>
            </a:r>
          </a:p>
          <a:p>
            <a:pPr>
              <a:spcAft>
                <a:spcPts val="0"/>
              </a:spcAft>
              <a:defRPr/>
            </a:pPr>
            <a:r>
              <a:rPr lang="en-US" altLang="en-US" sz="1400" b="1" dirty="0"/>
              <a:t>nmousavi@gsu.edu</a:t>
            </a:r>
          </a:p>
        </p:txBody>
      </p:sp>
    </p:spTree>
    <p:extLst>
      <p:ext uri="{BB962C8B-B14F-4D97-AF65-F5344CB8AC3E}">
        <p14:creationId xmlns:p14="http://schemas.microsoft.com/office/powerpoint/2010/main" val="22362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Categories Combination</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r>
              <a:rPr lang="en-US" dirty="0"/>
              <a:t>When a categorical variable has many categories (m), many models convert it to m-1 dummy variables</a:t>
            </a:r>
          </a:p>
          <a:p>
            <a:pPr lvl="1"/>
            <a:r>
              <a:rPr lang="en-US" dirty="0"/>
              <a:t>That can inflate the dimension of the data</a:t>
            </a:r>
          </a:p>
          <a:p>
            <a:r>
              <a:rPr lang="en-US" dirty="0"/>
              <a:t>One way to handle this is to reduce the number of categories by combining close or similar ones</a:t>
            </a:r>
          </a:p>
          <a:p>
            <a:pPr lvl="1"/>
            <a:r>
              <a:rPr lang="en-US" dirty="0"/>
              <a:t>This requires domain knowledge</a:t>
            </a:r>
          </a:p>
          <a:p>
            <a:endParaRPr lang="en-US" dirty="0"/>
          </a:p>
        </p:txBody>
      </p:sp>
    </p:spTree>
    <p:extLst>
      <p:ext uri="{BB962C8B-B14F-4D97-AF65-F5344CB8AC3E}">
        <p14:creationId xmlns:p14="http://schemas.microsoft.com/office/powerpoint/2010/main" val="290369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pPr marL="347472" indent="-347472">
              <a:buFont typeface="+mj-lt"/>
              <a:buAutoNum type="arabicPeriod"/>
            </a:pPr>
            <a:r>
              <a:rPr lang="en-US" dirty="0">
                <a:solidFill>
                  <a:schemeClr val="bg1">
                    <a:lumMod val="50000"/>
                  </a:schemeClr>
                </a:solidFill>
              </a:rPr>
              <a:t>Incorporating domain knowledge to remove or combine categories</a:t>
            </a:r>
          </a:p>
          <a:p>
            <a:pPr marL="347472" indent="-347472">
              <a:buFont typeface="+mj-lt"/>
              <a:buAutoNum type="arabicPeriod"/>
            </a:pPr>
            <a:r>
              <a:rPr lang="en-US" dirty="0">
                <a:solidFill>
                  <a:schemeClr val="bg1">
                    <a:lumMod val="50000"/>
                  </a:schemeClr>
                </a:solidFill>
              </a:rPr>
              <a:t>Using regression models, regression and classification trees to remove redundant variables or combine similar categories of categorical variables</a:t>
            </a:r>
          </a:p>
          <a:p>
            <a:pPr marL="347472" indent="-347472">
              <a:buFont typeface="+mj-lt"/>
              <a:buAutoNum type="arabicPeriod"/>
            </a:pPr>
            <a:r>
              <a:rPr lang="en-US" dirty="0">
                <a:solidFill>
                  <a:schemeClr val="bg1">
                    <a:lumMod val="50000"/>
                  </a:schemeClr>
                </a:solidFill>
              </a:rPr>
              <a:t>Using data summaries to detect information overlap between variables (and remove or combine redundant variables or categories)</a:t>
            </a:r>
          </a:p>
          <a:p>
            <a:pPr marL="347472" indent="-347472">
              <a:buFont typeface="+mj-lt"/>
              <a:buAutoNum type="arabicPeriod"/>
            </a:pPr>
            <a:r>
              <a:rPr lang="en-US" dirty="0"/>
              <a:t>Use data conversion techniques such as converting categorical variables into numerical variables</a:t>
            </a:r>
          </a:p>
          <a:p>
            <a:endParaRPr lang="en-US" dirty="0"/>
          </a:p>
        </p:txBody>
      </p:sp>
    </p:spTree>
    <p:extLst>
      <p:ext uri="{BB962C8B-B14F-4D97-AF65-F5344CB8AC3E}">
        <p14:creationId xmlns:p14="http://schemas.microsoft.com/office/powerpoint/2010/main" val="420421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Converting Variables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r>
              <a:rPr lang="en-US" dirty="0"/>
              <a:t>Sometimes the categories in a categorical variable represent intervals</a:t>
            </a:r>
          </a:p>
          <a:p>
            <a:pPr lvl="1"/>
            <a:r>
              <a:rPr lang="en-US" dirty="0"/>
              <a:t>Age (20,40)</a:t>
            </a:r>
          </a:p>
          <a:p>
            <a:pPr lvl="1"/>
            <a:r>
              <a:rPr lang="en-US" dirty="0"/>
              <a:t>Income bracket ($60K, $100K)</a:t>
            </a:r>
          </a:p>
          <a:p>
            <a:r>
              <a:rPr lang="en-US" dirty="0"/>
              <a:t>If the interval values are known (e.g., category 2 is the age interval 20-30), we can replace the categorical value with the mid-interval value (e.g., 25)</a:t>
            </a:r>
          </a:p>
          <a:p>
            <a:pPr lvl="1"/>
            <a:r>
              <a:rPr lang="en-US" dirty="0"/>
              <a:t>To reduce the number of dummy variables</a:t>
            </a:r>
          </a:p>
        </p:txBody>
      </p:sp>
    </p:spTree>
    <p:extLst>
      <p:ext uri="{BB962C8B-B14F-4D97-AF65-F5344CB8AC3E}">
        <p14:creationId xmlns:p14="http://schemas.microsoft.com/office/powerpoint/2010/main" val="138882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lnSpcReduction="10000"/>
          </a:bodyPr>
          <a:lstStyle/>
          <a:p>
            <a:pPr marL="347472" indent="-347472">
              <a:buFont typeface="+mj-lt"/>
              <a:buAutoNum type="arabicPeriod"/>
            </a:pPr>
            <a:r>
              <a:rPr lang="en-US" dirty="0">
                <a:solidFill>
                  <a:schemeClr val="bg1">
                    <a:lumMod val="50000"/>
                  </a:schemeClr>
                </a:solidFill>
              </a:rPr>
              <a:t>Incorporating domain knowledge to remove or combine categories</a:t>
            </a:r>
          </a:p>
          <a:p>
            <a:pPr marL="347472" indent="-347472">
              <a:buFont typeface="+mj-lt"/>
              <a:buAutoNum type="arabicPeriod"/>
            </a:pPr>
            <a:r>
              <a:rPr lang="en-US" dirty="0">
                <a:solidFill>
                  <a:schemeClr val="bg1">
                    <a:lumMod val="50000"/>
                  </a:schemeClr>
                </a:solidFill>
              </a:rPr>
              <a:t>Using regression models, regression and classification trees to remove redundant variables or combine similar categories of categorical variables</a:t>
            </a:r>
          </a:p>
          <a:p>
            <a:pPr marL="347472" indent="-347472">
              <a:buFont typeface="+mj-lt"/>
              <a:buAutoNum type="arabicPeriod"/>
            </a:pPr>
            <a:r>
              <a:rPr lang="en-US" dirty="0">
                <a:solidFill>
                  <a:schemeClr val="bg1">
                    <a:lumMod val="50000"/>
                  </a:schemeClr>
                </a:solidFill>
              </a:rPr>
              <a:t>Using data summaries to detect information overlap between variables (and remove or combine redundant variables or categories)</a:t>
            </a:r>
          </a:p>
          <a:p>
            <a:pPr marL="347472" indent="-347472">
              <a:buFont typeface="+mj-lt"/>
              <a:buAutoNum type="arabicPeriod"/>
            </a:pPr>
            <a:r>
              <a:rPr lang="en-US" dirty="0">
                <a:solidFill>
                  <a:schemeClr val="bg1">
                    <a:lumMod val="50000"/>
                  </a:schemeClr>
                </a:solidFill>
              </a:rPr>
              <a:t>Use data conversion techniques such as converting categorical variables into numerical variables</a:t>
            </a:r>
          </a:p>
          <a:p>
            <a:pPr marL="347472" indent="-347472">
              <a:buFont typeface="+mj-lt"/>
              <a:buAutoNum type="arabicPeriod"/>
            </a:pPr>
            <a:r>
              <a:rPr lang="en-US" dirty="0"/>
              <a:t>Employing automated reduction techniques such as </a:t>
            </a:r>
            <a:r>
              <a:rPr lang="en-US" b="1" dirty="0"/>
              <a:t>principal component analysis (PCA)</a:t>
            </a:r>
          </a:p>
          <a:p>
            <a:endParaRPr lang="en-US" dirty="0"/>
          </a:p>
        </p:txBody>
      </p:sp>
    </p:spTree>
    <p:extLst>
      <p:ext uri="{BB962C8B-B14F-4D97-AF65-F5344CB8AC3E}">
        <p14:creationId xmlns:p14="http://schemas.microsoft.com/office/powerpoint/2010/main" val="95383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FD58F-5E04-9327-4100-E6A793F046DD}"/>
              </a:ext>
            </a:extLst>
          </p:cNvPr>
          <p:cNvSpPr>
            <a:spLocks noGrp="1"/>
          </p:cNvSpPr>
          <p:nvPr>
            <p:ph idx="1"/>
          </p:nvPr>
        </p:nvSpPr>
        <p:spPr/>
        <p:txBody>
          <a:bodyPr/>
          <a:lstStyle/>
          <a:p>
            <a:r>
              <a:rPr lang="en-US" dirty="0"/>
              <a:t>Transform a large set of variables into a smaller one that still contains most of the information in the large set</a:t>
            </a:r>
          </a:p>
          <a:p>
            <a:endParaRPr lang="en-US" dirty="0"/>
          </a:p>
          <a:p>
            <a:endParaRPr lang="en-US" dirty="0"/>
          </a:p>
          <a:p>
            <a:pPr marL="0" indent="0">
              <a:buNone/>
            </a:pPr>
            <a:endParaRPr lang="en-US" dirty="0"/>
          </a:p>
        </p:txBody>
      </p:sp>
      <p:sp>
        <p:nvSpPr>
          <p:cNvPr id="7" name="Title 6">
            <a:extLst>
              <a:ext uri="{FF2B5EF4-FFF2-40B4-BE49-F238E27FC236}">
                <a16:creationId xmlns:a16="http://schemas.microsoft.com/office/drawing/2014/main" id="{AC8763AD-3147-4EB5-EA2F-5C55AB333527}"/>
              </a:ext>
            </a:extLst>
          </p:cNvPr>
          <p:cNvSpPr>
            <a:spLocks noGrp="1"/>
          </p:cNvSpPr>
          <p:nvPr>
            <p:ph type="title"/>
          </p:nvPr>
        </p:nvSpPr>
        <p:spPr/>
        <p:txBody>
          <a:bodyPr/>
          <a:lstStyle/>
          <a:p>
            <a:r>
              <a:rPr lang="en-US" dirty="0"/>
              <a:t>Principal Components Analysis (PCA)</a:t>
            </a:r>
          </a:p>
        </p:txBody>
      </p:sp>
      <p:pic>
        <p:nvPicPr>
          <p:cNvPr id="8" name="Online Media 7" title="Principal Component Analysis (PCA)">
            <a:hlinkClick r:id="" action="ppaction://media"/>
            <a:extLst>
              <a:ext uri="{FF2B5EF4-FFF2-40B4-BE49-F238E27FC236}">
                <a16:creationId xmlns:a16="http://schemas.microsoft.com/office/drawing/2014/main" id="{3F1C6B92-4352-B5B9-F2AB-314907195B2F}"/>
              </a:ext>
            </a:extLst>
          </p:cNvPr>
          <p:cNvPicPr>
            <a:picLocks noRot="1" noChangeAspect="1"/>
          </p:cNvPicPr>
          <p:nvPr>
            <a:videoFile r:link="rId1"/>
          </p:nvPr>
        </p:nvPicPr>
        <p:blipFill>
          <a:blip r:embed="rId4"/>
          <a:stretch>
            <a:fillRect/>
          </a:stretch>
        </p:blipFill>
        <p:spPr>
          <a:xfrm>
            <a:off x="2325071" y="2745945"/>
            <a:ext cx="4493858" cy="2539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D7FAE-6FC0-1B66-9EE9-D3CC6B18BAC7}"/>
              </a:ext>
            </a:extLst>
          </p:cNvPr>
          <p:cNvSpPr>
            <a:spLocks noGrp="1"/>
          </p:cNvSpPr>
          <p:nvPr>
            <p:ph idx="1"/>
          </p:nvPr>
        </p:nvSpPr>
        <p:spPr/>
        <p:txBody>
          <a:bodyPr/>
          <a:lstStyle/>
          <a:p>
            <a:pPr marL="0" indent="0" eaLnBrk="1" hangingPunct="1">
              <a:buFont typeface="Wingdings 2" panose="05020102010507070707" pitchFamily="18" charset="2"/>
              <a:buNone/>
              <a:defRPr/>
            </a:pPr>
            <a:r>
              <a:rPr lang="en-US" b="1" dirty="0"/>
              <a:t>How does PCA do this?</a:t>
            </a:r>
            <a:r>
              <a:rPr lang="en-US" dirty="0"/>
              <a:t> </a:t>
            </a:r>
          </a:p>
          <a:p>
            <a:pPr marL="284163" indent="-284163" eaLnBrk="1" hangingPunct="1">
              <a:defRPr/>
            </a:pPr>
            <a:r>
              <a:rPr lang="en-US" dirty="0"/>
              <a:t>Create new variables that are </a:t>
            </a:r>
            <a:r>
              <a:rPr lang="en-US" b="1" i="1" dirty="0"/>
              <a:t>linear combinations of original variables</a:t>
            </a:r>
          </a:p>
          <a:p>
            <a:pPr marL="741363" lvl="1" indent="-284163">
              <a:defRPr/>
            </a:pPr>
            <a:r>
              <a:rPr lang="en-US" dirty="0"/>
              <a:t>They are weighted averages of the original variables </a:t>
            </a:r>
          </a:p>
          <a:p>
            <a:pPr marL="284163" indent="-284163" eaLnBrk="1" hangingPunct="1">
              <a:defRPr/>
            </a:pPr>
            <a:r>
              <a:rPr lang="en-US" dirty="0"/>
              <a:t>These linear combinations are uncorrelated (no information overlap), and only a few of them contain most of the original information</a:t>
            </a:r>
          </a:p>
          <a:p>
            <a:pPr marL="233363" indent="-233363" eaLnBrk="1" hangingPunct="1">
              <a:defRPr/>
            </a:pPr>
            <a:r>
              <a:rPr lang="en-US" dirty="0"/>
              <a:t>The new variables are called </a:t>
            </a:r>
            <a:r>
              <a:rPr lang="en-US" b="1" i="1" dirty="0"/>
              <a:t>principal components</a:t>
            </a:r>
            <a:endParaRPr lang="en-US" dirty="0"/>
          </a:p>
          <a:p>
            <a:endParaRPr lang="en-US" dirty="0"/>
          </a:p>
        </p:txBody>
      </p:sp>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p:txBody>
          <a:bodyPr/>
          <a:lstStyle/>
          <a:p>
            <a:r>
              <a:rPr lang="en-US" altLang="en-US" dirty="0"/>
              <a:t>Principal Components Analysis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p:txBody>
          <a:bodyPr/>
          <a:lstStyle/>
          <a:p>
            <a:r>
              <a:rPr lang="en-US" altLang="en-US" dirty="0"/>
              <a:t>Principal Components Analysis</a:t>
            </a:r>
            <a:endParaRPr lang="en-US" dirty="0"/>
          </a:p>
        </p:txBody>
      </p:sp>
      <p:pic>
        <p:nvPicPr>
          <p:cNvPr id="6" name="Picture 5">
            <a:extLst>
              <a:ext uri="{FF2B5EF4-FFF2-40B4-BE49-F238E27FC236}">
                <a16:creationId xmlns:a16="http://schemas.microsoft.com/office/drawing/2014/main" id="{41ECC488-9EFB-251D-2901-ED80A993D385}"/>
              </a:ext>
            </a:extLst>
          </p:cNvPr>
          <p:cNvPicPr>
            <a:picLocks noChangeAspect="1"/>
          </p:cNvPicPr>
          <p:nvPr/>
        </p:nvPicPr>
        <p:blipFill>
          <a:blip r:embed="rId3"/>
          <a:stretch>
            <a:fillRect/>
          </a:stretch>
        </p:blipFill>
        <p:spPr>
          <a:xfrm>
            <a:off x="929040" y="2670050"/>
            <a:ext cx="7182852" cy="2629267"/>
          </a:xfrm>
          <a:prstGeom prst="rect">
            <a:avLst/>
          </a:prstGeom>
        </p:spPr>
      </p:pic>
      <p:sp>
        <p:nvSpPr>
          <p:cNvPr id="8" name="TextBox 7">
            <a:extLst>
              <a:ext uri="{FF2B5EF4-FFF2-40B4-BE49-F238E27FC236}">
                <a16:creationId xmlns:a16="http://schemas.microsoft.com/office/drawing/2014/main" id="{B3CA38AD-5B40-0F5D-D09B-7D846DFFA448}"/>
              </a:ext>
            </a:extLst>
          </p:cNvPr>
          <p:cNvSpPr txBox="1"/>
          <p:nvPr/>
        </p:nvSpPr>
        <p:spPr>
          <a:xfrm>
            <a:off x="701355" y="1379836"/>
            <a:ext cx="7513605" cy="769441"/>
          </a:xfrm>
          <a:prstGeom prst="rect">
            <a:avLst/>
          </a:prstGeom>
          <a:noFill/>
        </p:spPr>
        <p:txBody>
          <a:bodyPr wrap="square" rtlCol="0">
            <a:spAutoFit/>
          </a:bodyPr>
          <a:lstStyle/>
          <a:p>
            <a:pPr marL="285750" indent="-28575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Convert the multidimensional data to lower dimension one (mostly 2 dimensions)</a:t>
            </a:r>
          </a:p>
        </p:txBody>
      </p:sp>
    </p:spTree>
    <p:extLst>
      <p:ext uri="{BB962C8B-B14F-4D97-AF65-F5344CB8AC3E}">
        <p14:creationId xmlns:p14="http://schemas.microsoft.com/office/powerpoint/2010/main" val="381616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D7FAE-6FC0-1B66-9EE9-D3CC6B18BAC7}"/>
              </a:ext>
            </a:extLst>
          </p:cNvPr>
          <p:cNvSpPr>
            <a:spLocks noGrp="1"/>
          </p:cNvSpPr>
          <p:nvPr>
            <p:ph idx="1"/>
          </p:nvPr>
        </p:nvSpPr>
        <p:spPr>
          <a:xfrm>
            <a:off x="548640" y="1447799"/>
            <a:ext cx="7969900" cy="4765289"/>
          </a:xfrm>
        </p:spPr>
        <p:txBody>
          <a:bodyPr/>
          <a:lstStyle/>
          <a:p>
            <a:pPr marL="342900" indent="-342900" eaLnBrk="1" hangingPunct="1">
              <a:defRPr/>
            </a:pPr>
            <a:r>
              <a:rPr lang="en-US" dirty="0"/>
              <a:t>A n-dimensional data gives you n principal components</a:t>
            </a:r>
          </a:p>
          <a:p>
            <a:pPr marL="342900" indent="-342900" eaLnBrk="1" hangingPunct="1">
              <a:defRPr/>
            </a:pPr>
            <a:r>
              <a:rPr lang="en-US" dirty="0"/>
              <a:t>But PCA tries to put maximum possible information in the first component, then maximum remaining information in the second and so on, until having something like shown in the scree plot below</a:t>
            </a:r>
          </a:p>
        </p:txBody>
      </p:sp>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p:txBody>
          <a:bodyPr/>
          <a:lstStyle/>
          <a:p>
            <a:r>
              <a:rPr lang="en-US" altLang="en-US" dirty="0"/>
              <a:t>Principal Components Analysis</a:t>
            </a:r>
            <a:endParaRPr lang="en-US" dirty="0"/>
          </a:p>
        </p:txBody>
      </p:sp>
      <p:pic>
        <p:nvPicPr>
          <p:cNvPr id="4" name="Picture 3">
            <a:extLst>
              <a:ext uri="{FF2B5EF4-FFF2-40B4-BE49-F238E27FC236}">
                <a16:creationId xmlns:a16="http://schemas.microsoft.com/office/drawing/2014/main" id="{D9BA7FDD-7625-9324-4BBD-70A52593C4F7}"/>
              </a:ext>
            </a:extLst>
          </p:cNvPr>
          <p:cNvPicPr>
            <a:picLocks noChangeAspect="1"/>
          </p:cNvPicPr>
          <p:nvPr/>
        </p:nvPicPr>
        <p:blipFill>
          <a:blip r:embed="rId3"/>
          <a:stretch>
            <a:fillRect/>
          </a:stretch>
        </p:blipFill>
        <p:spPr>
          <a:xfrm>
            <a:off x="3585365" y="3435477"/>
            <a:ext cx="4571999" cy="2777612"/>
          </a:xfrm>
          <a:prstGeom prst="rect">
            <a:avLst/>
          </a:prstGeom>
        </p:spPr>
      </p:pic>
    </p:spTree>
    <p:extLst>
      <p:ext uri="{BB962C8B-B14F-4D97-AF65-F5344CB8AC3E}">
        <p14:creationId xmlns:p14="http://schemas.microsoft.com/office/powerpoint/2010/main" val="407616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D7FAE-6FC0-1B66-9EE9-D3CC6B18BAC7}"/>
              </a:ext>
            </a:extLst>
          </p:cNvPr>
          <p:cNvSpPr>
            <a:spLocks noGrp="1"/>
          </p:cNvSpPr>
          <p:nvPr>
            <p:ph idx="1"/>
          </p:nvPr>
        </p:nvSpPr>
        <p:spPr/>
        <p:txBody>
          <a:bodyPr/>
          <a:lstStyle/>
          <a:p>
            <a:pPr marL="342900" indent="-342900" eaLnBrk="1" hangingPunct="1">
              <a:defRPr/>
            </a:pPr>
            <a:r>
              <a:rPr lang="en-US" dirty="0"/>
              <a:t>Principal components find a combination of variables that explain a maximal amount of variance</a:t>
            </a:r>
          </a:p>
          <a:p>
            <a:pPr marL="503634" lvl="1" indent="-342900">
              <a:defRPr/>
            </a:pPr>
            <a:r>
              <a:rPr lang="en-US" dirty="0"/>
              <a:t>That is to say, the lines that capture most information of the data</a:t>
            </a:r>
          </a:p>
          <a:p>
            <a:pPr marL="503634" lvl="1" indent="-342900">
              <a:defRPr/>
            </a:pPr>
            <a:r>
              <a:rPr lang="en-US" dirty="0"/>
              <a:t>It’s the line that minimizes the distance with the points</a:t>
            </a:r>
          </a:p>
          <a:p>
            <a:pPr marL="503634" lvl="1" indent="-342900">
              <a:defRPr/>
            </a:pPr>
            <a:endParaRPr lang="en-US" dirty="0"/>
          </a:p>
        </p:txBody>
      </p:sp>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p:txBody>
          <a:bodyPr/>
          <a:lstStyle/>
          <a:p>
            <a:r>
              <a:rPr lang="en-US" altLang="en-US" dirty="0"/>
              <a:t>Finding the Best Linear Combination</a:t>
            </a:r>
            <a:endParaRPr lang="en-US" dirty="0"/>
          </a:p>
        </p:txBody>
      </p:sp>
      <p:pic>
        <p:nvPicPr>
          <p:cNvPr id="1028" name="Picture 4" descr="Introduction To Principal Component Analysis In Machine Learning |  Analytics Steps">
            <a:extLst>
              <a:ext uri="{FF2B5EF4-FFF2-40B4-BE49-F238E27FC236}">
                <a16:creationId xmlns:a16="http://schemas.microsoft.com/office/drawing/2014/main" id="{BFD23DCD-E2B9-C1E1-72CA-BC14F04A9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990" y="3555410"/>
            <a:ext cx="5365085" cy="172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41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p:txBody>
          <a:bodyPr/>
          <a:lstStyle/>
          <a:p>
            <a:r>
              <a:rPr lang="en-US" altLang="en-US" dirty="0"/>
              <a:t>Principal Components Analysis</a:t>
            </a:r>
            <a:endParaRPr lang="en-US" dirty="0"/>
          </a:p>
        </p:txBody>
      </p:sp>
      <p:pic>
        <p:nvPicPr>
          <p:cNvPr id="1026" name="Picture 2" descr="Principal Component Analysis second principal">
            <a:extLst>
              <a:ext uri="{FF2B5EF4-FFF2-40B4-BE49-F238E27FC236}">
                <a16:creationId xmlns:a16="http://schemas.microsoft.com/office/drawing/2014/main" id="{259A72C6-DD07-2CE0-90E3-197954A26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39" y="2320932"/>
            <a:ext cx="7703343" cy="308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14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Dimension Reduction</a:t>
            </a:r>
          </a:p>
        </p:txBody>
      </p:sp>
    </p:spTree>
    <p:extLst>
      <p:ext uri="{BB962C8B-B14F-4D97-AF65-F5344CB8AC3E}">
        <p14:creationId xmlns:p14="http://schemas.microsoft.com/office/powerpoint/2010/main" val="357844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Gentle Introduction to Principal Components Analysis">
            <a:extLst>
              <a:ext uri="{FF2B5EF4-FFF2-40B4-BE49-F238E27FC236}">
                <a16:creationId xmlns:a16="http://schemas.microsoft.com/office/drawing/2014/main" id="{C32D5E99-26D4-C676-C690-C73E7BDD10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8640" y="2430606"/>
            <a:ext cx="7886700" cy="2385726"/>
          </a:xfrm>
          <a:prstGeom prst="rect">
            <a:avLst/>
          </a:prstGeom>
          <a:solidFill>
            <a:srgbClr val="FFFFFF"/>
          </a:solidFill>
        </p:spPr>
      </p:pic>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a:xfrm>
            <a:off x="548640" y="0"/>
            <a:ext cx="8595360" cy="1127760"/>
          </a:xfrm>
        </p:spPr>
        <p:txBody>
          <a:bodyPr anchor="ctr">
            <a:normAutofit/>
          </a:bodyPr>
          <a:lstStyle/>
          <a:p>
            <a:r>
              <a:rPr lang="en-US" altLang="en-US" dirty="0"/>
              <a:t>Principal Components Analysis</a:t>
            </a:r>
            <a:endParaRPr lang="en-US" dirty="0"/>
          </a:p>
        </p:txBody>
      </p:sp>
    </p:spTree>
    <p:extLst>
      <p:ext uri="{BB962C8B-B14F-4D97-AF65-F5344CB8AC3E}">
        <p14:creationId xmlns:p14="http://schemas.microsoft.com/office/powerpoint/2010/main" val="63075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722519" y="1607520"/>
            <a:ext cx="7698961" cy="3732830"/>
          </a:xfrm>
        </p:spPr>
      </p:pic>
      <p:sp>
        <p:nvSpPr>
          <p:cNvPr id="5" name="Title 4">
            <a:extLst>
              <a:ext uri="{FF2B5EF4-FFF2-40B4-BE49-F238E27FC236}">
                <a16:creationId xmlns:a16="http://schemas.microsoft.com/office/drawing/2014/main" id="{ADC18556-E8CE-0CBC-E1A0-EF28C0ED1A8D}"/>
              </a:ext>
            </a:extLst>
          </p:cNvPr>
          <p:cNvSpPr>
            <a:spLocks noGrp="1"/>
          </p:cNvSpPr>
          <p:nvPr>
            <p:ph type="title"/>
          </p:nvPr>
        </p:nvSpPr>
        <p:spPr/>
        <p:txBody>
          <a:bodyPr/>
          <a:lstStyle/>
          <a:p>
            <a:r>
              <a:rPr lang="en-US" altLang="en-US" dirty="0"/>
              <a:t>Example – Breakfast Cereals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628650" y="1531625"/>
            <a:ext cx="4171035" cy="4645338"/>
          </a:xfrm>
        </p:spPr>
        <p:txBody>
          <a:bodyPr>
            <a:normAutofit/>
          </a:bodyPr>
          <a:lstStyle/>
          <a:p>
            <a:r>
              <a:rPr lang="en-US" altLang="en-US" b="1" dirty="0">
                <a:latin typeface="Franklin Gothic Book" panose="020B0503020102020204" pitchFamily="34" charset="0"/>
              </a:rPr>
              <a:t>Name</a:t>
            </a:r>
            <a:r>
              <a:rPr lang="en-US" altLang="en-US" dirty="0">
                <a:latin typeface="Franklin Gothic Book" panose="020B0503020102020204" pitchFamily="34" charset="0"/>
              </a:rPr>
              <a:t>: name of cereal </a:t>
            </a:r>
          </a:p>
          <a:p>
            <a:r>
              <a:rPr lang="en-US" altLang="en-US" b="1" dirty="0" err="1">
                <a:latin typeface="Franklin Gothic Book" panose="020B0503020102020204" pitchFamily="34" charset="0"/>
              </a:rPr>
              <a:t>mfr</a:t>
            </a:r>
            <a:r>
              <a:rPr lang="en-US" altLang="en-US" dirty="0">
                <a:latin typeface="Franklin Gothic Book" panose="020B0503020102020204" pitchFamily="34" charset="0"/>
              </a:rPr>
              <a:t>: manufacturer </a:t>
            </a:r>
          </a:p>
          <a:p>
            <a:r>
              <a:rPr lang="en-US" altLang="en-US" b="1" dirty="0">
                <a:latin typeface="Franklin Gothic Book" panose="020B0503020102020204" pitchFamily="34" charset="0"/>
              </a:rPr>
              <a:t>type</a:t>
            </a:r>
            <a:r>
              <a:rPr lang="en-US" altLang="en-US" dirty="0">
                <a:latin typeface="Franklin Gothic Book" panose="020B0503020102020204" pitchFamily="34" charset="0"/>
              </a:rPr>
              <a:t>: cold or hot </a:t>
            </a:r>
          </a:p>
          <a:p>
            <a:r>
              <a:rPr lang="en-US" altLang="en-US" b="1" dirty="0">
                <a:latin typeface="Franklin Gothic Book" panose="020B0503020102020204" pitchFamily="34" charset="0"/>
              </a:rPr>
              <a:t>calories</a:t>
            </a:r>
            <a:r>
              <a:rPr lang="en-US" altLang="en-US" dirty="0">
                <a:latin typeface="Franklin Gothic Book" panose="020B0503020102020204" pitchFamily="34" charset="0"/>
              </a:rPr>
              <a:t>: calories per serving </a:t>
            </a:r>
          </a:p>
          <a:p>
            <a:r>
              <a:rPr lang="en-US" altLang="en-US" b="1" dirty="0">
                <a:latin typeface="Franklin Gothic Book" panose="020B0503020102020204" pitchFamily="34" charset="0"/>
              </a:rPr>
              <a:t>protein</a:t>
            </a:r>
            <a:r>
              <a:rPr lang="en-US" altLang="en-US" dirty="0">
                <a:latin typeface="Franklin Gothic Book" panose="020B0503020102020204" pitchFamily="34" charset="0"/>
              </a:rPr>
              <a:t>: grams </a:t>
            </a:r>
          </a:p>
          <a:p>
            <a:r>
              <a:rPr lang="en-US" altLang="en-US" b="1" dirty="0">
                <a:latin typeface="Franklin Gothic Book" panose="020B0503020102020204" pitchFamily="34" charset="0"/>
              </a:rPr>
              <a:t>fat</a:t>
            </a:r>
            <a:r>
              <a:rPr lang="en-US" altLang="en-US" dirty="0">
                <a:latin typeface="Franklin Gothic Book" panose="020B0503020102020204" pitchFamily="34" charset="0"/>
              </a:rPr>
              <a:t>: grams</a:t>
            </a:r>
          </a:p>
          <a:p>
            <a:r>
              <a:rPr lang="en-US" altLang="en-US" b="1" dirty="0">
                <a:latin typeface="Franklin Gothic Book" panose="020B0503020102020204" pitchFamily="34" charset="0"/>
              </a:rPr>
              <a:t>sodium</a:t>
            </a:r>
            <a:r>
              <a:rPr lang="en-US" altLang="en-US" dirty="0">
                <a:latin typeface="Franklin Gothic Book" panose="020B0503020102020204" pitchFamily="34" charset="0"/>
              </a:rPr>
              <a:t>: mg.  </a:t>
            </a:r>
          </a:p>
          <a:p>
            <a:r>
              <a:rPr lang="en-US" altLang="en-US" b="1" dirty="0">
                <a:latin typeface="Franklin Gothic Book" panose="020B0503020102020204" pitchFamily="34" charset="0"/>
              </a:rPr>
              <a:t>fiber</a:t>
            </a:r>
            <a:r>
              <a:rPr lang="en-US" altLang="en-US" dirty="0">
                <a:latin typeface="Franklin Gothic Book" panose="020B0503020102020204" pitchFamily="34" charset="0"/>
              </a:rPr>
              <a:t>: grams  </a:t>
            </a:r>
          </a:p>
          <a:p>
            <a:pPr eaLnBrk="1" hangingPunct="1">
              <a:buFont typeface="Wingdings 2" panose="05020102010507070707" pitchFamily="18" charset="2"/>
              <a:buNone/>
            </a:pPr>
            <a:endParaRPr lang="en-US" altLang="en-US" dirty="0">
              <a:latin typeface="Franklin Gothic Book" panose="020B0503020102020204" pitchFamily="34" charset="0"/>
            </a:endParaRPr>
          </a:p>
        </p:txBody>
      </p:sp>
      <p:sp>
        <p:nvSpPr>
          <p:cNvPr id="20484" name="Content Placeholder 3"/>
          <p:cNvSpPr>
            <a:spLocks noGrp="1"/>
          </p:cNvSpPr>
          <p:nvPr>
            <p:ph sz="half" idx="4294967295"/>
          </p:nvPr>
        </p:nvSpPr>
        <p:spPr>
          <a:xfrm>
            <a:off x="5257800" y="1531938"/>
            <a:ext cx="3886200" cy="4351337"/>
          </a:xfrm>
        </p:spPr>
        <p:txBody>
          <a:bodyPr>
            <a:normAutofit/>
          </a:bodyPr>
          <a:lstStyle/>
          <a:p>
            <a:r>
              <a:rPr lang="en-US" altLang="en-US" b="1" dirty="0">
                <a:latin typeface="Franklin Gothic Book" panose="020B0503020102020204" pitchFamily="34" charset="0"/>
              </a:rPr>
              <a:t>carbo</a:t>
            </a:r>
            <a:r>
              <a:rPr lang="en-US" altLang="en-US" dirty="0">
                <a:latin typeface="Franklin Gothic Book" panose="020B0503020102020204" pitchFamily="34" charset="0"/>
              </a:rPr>
              <a:t>: grams complex carbohydrates </a:t>
            </a:r>
          </a:p>
          <a:p>
            <a:r>
              <a:rPr lang="en-US" altLang="en-US" b="1" dirty="0">
                <a:latin typeface="Franklin Gothic Book" panose="020B0503020102020204" pitchFamily="34" charset="0"/>
              </a:rPr>
              <a:t>sugars</a:t>
            </a:r>
            <a:r>
              <a:rPr lang="en-US" altLang="en-US" dirty="0">
                <a:latin typeface="Franklin Gothic Book" panose="020B0503020102020204" pitchFamily="34" charset="0"/>
              </a:rPr>
              <a:t>: grams </a:t>
            </a:r>
          </a:p>
          <a:p>
            <a:r>
              <a:rPr lang="en-US" altLang="en-US" b="1" dirty="0" err="1">
                <a:latin typeface="Franklin Gothic Book" panose="020B0503020102020204" pitchFamily="34" charset="0"/>
              </a:rPr>
              <a:t>potass</a:t>
            </a:r>
            <a:r>
              <a:rPr lang="en-US" altLang="en-US" dirty="0">
                <a:latin typeface="Franklin Gothic Book" panose="020B0503020102020204" pitchFamily="34" charset="0"/>
              </a:rPr>
              <a:t>: mg. </a:t>
            </a:r>
          </a:p>
          <a:p>
            <a:r>
              <a:rPr lang="en-US" altLang="en-US" b="1" dirty="0">
                <a:latin typeface="Franklin Gothic Book" panose="020B0503020102020204" pitchFamily="34" charset="0"/>
              </a:rPr>
              <a:t>vitamins</a:t>
            </a:r>
            <a:r>
              <a:rPr lang="en-US" altLang="en-US" dirty="0">
                <a:latin typeface="Franklin Gothic Book" panose="020B0503020102020204" pitchFamily="34" charset="0"/>
              </a:rPr>
              <a:t>: % FDA rec</a:t>
            </a:r>
          </a:p>
          <a:p>
            <a:r>
              <a:rPr lang="en-US" altLang="en-US" b="1" dirty="0">
                <a:latin typeface="Franklin Gothic Book" panose="020B0503020102020204" pitchFamily="34" charset="0"/>
              </a:rPr>
              <a:t>shelf</a:t>
            </a:r>
            <a:r>
              <a:rPr lang="en-US" altLang="en-US" dirty="0">
                <a:latin typeface="Franklin Gothic Book" panose="020B0503020102020204" pitchFamily="34" charset="0"/>
              </a:rPr>
              <a:t>: display shelf</a:t>
            </a:r>
          </a:p>
          <a:p>
            <a:r>
              <a:rPr lang="en-US" altLang="en-US" b="1" dirty="0">
                <a:latin typeface="Franklin Gothic Book" panose="020B0503020102020204" pitchFamily="34" charset="0"/>
              </a:rPr>
              <a:t>weight</a:t>
            </a:r>
            <a:r>
              <a:rPr lang="en-US" altLang="en-US" dirty="0">
                <a:latin typeface="Franklin Gothic Book" panose="020B0503020102020204" pitchFamily="34" charset="0"/>
              </a:rPr>
              <a:t>: oz. 1 serving</a:t>
            </a:r>
          </a:p>
          <a:p>
            <a:r>
              <a:rPr lang="en-US" altLang="en-US" b="1" dirty="0">
                <a:latin typeface="Franklin Gothic Book" panose="020B0503020102020204" pitchFamily="34" charset="0"/>
              </a:rPr>
              <a:t>cups</a:t>
            </a:r>
            <a:r>
              <a:rPr lang="en-US" altLang="en-US" dirty="0">
                <a:latin typeface="Franklin Gothic Book" panose="020B0503020102020204" pitchFamily="34" charset="0"/>
              </a:rPr>
              <a:t>: in one serving</a:t>
            </a:r>
          </a:p>
          <a:p>
            <a:r>
              <a:rPr lang="en-US" altLang="en-US" b="1" dirty="0">
                <a:latin typeface="Franklin Gothic Book" panose="020B0503020102020204" pitchFamily="34" charset="0"/>
              </a:rPr>
              <a:t>rating</a:t>
            </a:r>
            <a:r>
              <a:rPr lang="en-US" altLang="en-US" dirty="0">
                <a:latin typeface="Franklin Gothic Book" panose="020B0503020102020204" pitchFamily="34" charset="0"/>
              </a:rPr>
              <a:t>: consumer reports </a:t>
            </a:r>
          </a:p>
          <a:p>
            <a:pPr eaLnBrk="1" hangingPunct="1">
              <a:buFont typeface="Wingdings 2" panose="05020102010507070707" pitchFamily="18" charset="2"/>
              <a:buNone/>
            </a:pPr>
            <a:endParaRPr lang="en-US" altLang="en-US" dirty="0">
              <a:latin typeface="Franklin Gothic Book" panose="020B0503020102020204" pitchFamily="34" charset="0"/>
            </a:endParaRPr>
          </a:p>
        </p:txBody>
      </p:sp>
      <p:sp>
        <p:nvSpPr>
          <p:cNvPr id="5" name="Title 4">
            <a:extLst>
              <a:ext uri="{FF2B5EF4-FFF2-40B4-BE49-F238E27FC236}">
                <a16:creationId xmlns:a16="http://schemas.microsoft.com/office/drawing/2014/main" id="{36E7663C-E3A9-9027-A19D-9FE024A78454}"/>
              </a:ext>
            </a:extLst>
          </p:cNvPr>
          <p:cNvSpPr>
            <a:spLocks noGrp="1"/>
          </p:cNvSpPr>
          <p:nvPr>
            <p:ph type="title"/>
          </p:nvPr>
        </p:nvSpPr>
        <p:spPr/>
        <p:txBody>
          <a:bodyPr/>
          <a:lstStyle/>
          <a:p>
            <a:r>
              <a:rPr lang="en-US" altLang="en-US" dirty="0"/>
              <a:t>Description of Variables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−0.69=</m:t>
                      </m:r>
                      <m:f>
                        <m:fPr>
                          <m:ctrlPr>
                            <a:rPr lang="en-US" i="1" smtClean="0">
                              <a:latin typeface="Cambria Math" panose="02040503050406030204" pitchFamily="18" charset="0"/>
                            </a:rPr>
                          </m:ctrlPr>
                        </m:fPr>
                        <m:num>
                          <m:r>
                            <a:rPr lang="en-US" b="0" i="1" smtClean="0">
                              <a:latin typeface="Cambria Math" panose="02040503050406030204" pitchFamily="18" charset="0"/>
                            </a:rPr>
                            <m:t>−188.68</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(379.63)(197.32)</m:t>
                              </m:r>
                            </m:e>
                          </m:rad>
                        </m:den>
                      </m:f>
                    </m:oMath>
                  </m:oMathPara>
                </a14:m>
                <a:endParaRPr lang="en-US" dirty="0"/>
              </a:p>
              <a:p>
                <a:endParaRPr lang="en-US" dirty="0"/>
              </a:p>
              <a:p>
                <a:r>
                  <a:rPr lang="en-US" dirty="0"/>
                  <a:t>69% of the total variation in both variables is actually covariation.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14"/>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642847053"/>
              </p:ext>
            </p:extLst>
          </p:nvPr>
        </p:nvGraphicFramePr>
        <p:xfrm>
          <a:off x="1532235" y="1683415"/>
          <a:ext cx="6151461" cy="1442004"/>
        </p:xfrm>
        <a:graphic>
          <a:graphicData uri="http://schemas.openxmlformats.org/drawingml/2006/table">
            <a:tbl>
              <a:tblPr firstRow="1" bandRow="1">
                <a:tableStyleId>{5C22544A-7EE6-4342-B048-85BDC9FD1C3A}</a:tableStyleId>
              </a:tblPr>
              <a:tblGrid>
                <a:gridCol w="2050487">
                  <a:extLst>
                    <a:ext uri="{9D8B030D-6E8A-4147-A177-3AD203B41FA5}">
                      <a16:colId xmlns:a16="http://schemas.microsoft.com/office/drawing/2014/main" val="3533292932"/>
                    </a:ext>
                  </a:extLst>
                </a:gridCol>
                <a:gridCol w="2050487">
                  <a:extLst>
                    <a:ext uri="{9D8B030D-6E8A-4147-A177-3AD203B41FA5}">
                      <a16:colId xmlns:a16="http://schemas.microsoft.com/office/drawing/2014/main" val="3199231178"/>
                    </a:ext>
                  </a:extLst>
                </a:gridCol>
                <a:gridCol w="2050487">
                  <a:extLst>
                    <a:ext uri="{9D8B030D-6E8A-4147-A177-3AD203B41FA5}">
                      <a16:colId xmlns:a16="http://schemas.microsoft.com/office/drawing/2014/main" val="1815368759"/>
                    </a:ext>
                  </a:extLst>
                </a:gridCol>
              </a:tblGrid>
              <a:tr h="480668">
                <a:tc>
                  <a:txBody>
                    <a:bodyPr/>
                    <a:lstStyle/>
                    <a:p>
                      <a:pPr algn="ctr"/>
                      <a:endParaRPr lang="en-US" sz="2400" dirty="0">
                        <a:latin typeface="Calibri" panose="020F0502020204030204" pitchFamily="34" charset="0"/>
                      </a:endParaRPr>
                    </a:p>
                  </a:txBody>
                  <a:tcPr/>
                </a:tc>
                <a:tc>
                  <a:txBody>
                    <a:bodyPr/>
                    <a:lstStyle/>
                    <a:p>
                      <a:pPr algn="ctr"/>
                      <a:r>
                        <a:rPr lang="en-US" sz="2400" dirty="0">
                          <a:latin typeface="Calibri" panose="020F0502020204030204" pitchFamily="34" charset="0"/>
                        </a:rPr>
                        <a:t>Calories</a:t>
                      </a:r>
                    </a:p>
                  </a:txBody>
                  <a:tcPr/>
                </a:tc>
                <a:tc>
                  <a:txBody>
                    <a:bodyPr/>
                    <a:lstStyle/>
                    <a:p>
                      <a:pPr algn="ctr"/>
                      <a:r>
                        <a:rPr lang="en-US" sz="2400" dirty="0">
                          <a:latin typeface="Calibri" panose="020F0502020204030204" pitchFamily="34" charset="0"/>
                        </a:rPr>
                        <a:t>Ratings</a:t>
                      </a:r>
                    </a:p>
                  </a:txBody>
                  <a:tcPr/>
                </a:tc>
                <a:extLst>
                  <a:ext uri="{0D108BD9-81ED-4DB2-BD59-A6C34878D82A}">
                    <a16:rowId xmlns:a16="http://schemas.microsoft.com/office/drawing/2014/main" val="1270381439"/>
                  </a:ext>
                </a:extLst>
              </a:tr>
              <a:tr h="480668">
                <a:tc>
                  <a:txBody>
                    <a:bodyPr/>
                    <a:lstStyle/>
                    <a:p>
                      <a:pPr algn="ctr"/>
                      <a:r>
                        <a:rPr lang="en-US" sz="2400" dirty="0">
                          <a:latin typeface="Calibri" panose="020F0502020204030204" pitchFamily="34" charset="0"/>
                        </a:rPr>
                        <a:t>Calories</a:t>
                      </a:r>
                    </a:p>
                  </a:txBody>
                  <a:tcPr/>
                </a:tc>
                <a:tc>
                  <a:txBody>
                    <a:bodyPr/>
                    <a:lstStyle/>
                    <a:p>
                      <a:pPr algn="ctr"/>
                      <a:r>
                        <a:rPr lang="en-US" sz="2400" dirty="0">
                          <a:latin typeface="Calibri" panose="020F0502020204030204" pitchFamily="34" charset="0"/>
                        </a:rPr>
                        <a:t>379.63</a:t>
                      </a:r>
                    </a:p>
                  </a:txBody>
                  <a:tcPr/>
                </a:tc>
                <a:tc>
                  <a:txBody>
                    <a:bodyPr/>
                    <a:lstStyle/>
                    <a:p>
                      <a:pPr algn="ctr"/>
                      <a:r>
                        <a:rPr lang="en-US" sz="2400" dirty="0">
                          <a:latin typeface="Calibri" panose="020F0502020204030204" pitchFamily="34" charset="0"/>
                        </a:rPr>
                        <a:t>-188.68</a:t>
                      </a:r>
                    </a:p>
                  </a:txBody>
                  <a:tcPr/>
                </a:tc>
                <a:extLst>
                  <a:ext uri="{0D108BD9-81ED-4DB2-BD59-A6C34878D82A}">
                    <a16:rowId xmlns:a16="http://schemas.microsoft.com/office/drawing/2014/main" val="3384787456"/>
                  </a:ext>
                </a:extLst>
              </a:tr>
              <a:tr h="480668">
                <a:tc>
                  <a:txBody>
                    <a:bodyPr/>
                    <a:lstStyle/>
                    <a:p>
                      <a:pPr algn="ctr"/>
                      <a:r>
                        <a:rPr lang="en-US" sz="2400" dirty="0">
                          <a:latin typeface="Calibri" panose="020F0502020204030204" pitchFamily="34" charset="0"/>
                        </a:rPr>
                        <a:t>Ratings</a:t>
                      </a:r>
                    </a:p>
                  </a:txBody>
                  <a:tcPr/>
                </a:tc>
                <a:tc>
                  <a:txBody>
                    <a:bodyPr/>
                    <a:lstStyle/>
                    <a:p>
                      <a:pPr algn="ctr"/>
                      <a:r>
                        <a:rPr lang="en-US" sz="2400" dirty="0">
                          <a:latin typeface="Calibri" panose="020F0502020204030204" pitchFamily="34" charset="0"/>
                        </a:rPr>
                        <a:t>-188.68</a:t>
                      </a:r>
                    </a:p>
                  </a:txBody>
                  <a:tcPr/>
                </a:tc>
                <a:tc>
                  <a:txBody>
                    <a:bodyPr/>
                    <a:lstStyle/>
                    <a:p>
                      <a:pPr algn="ctr"/>
                      <a:r>
                        <a:rPr lang="en-US" sz="2400" dirty="0">
                          <a:latin typeface="Calibri" panose="020F0502020204030204" pitchFamily="34" charset="0"/>
                        </a:rPr>
                        <a:t>197.32</a:t>
                      </a:r>
                    </a:p>
                  </a:txBody>
                  <a:tcPr/>
                </a:tc>
                <a:extLst>
                  <a:ext uri="{0D108BD9-81ED-4DB2-BD59-A6C34878D82A}">
                    <a16:rowId xmlns:a16="http://schemas.microsoft.com/office/drawing/2014/main" val="3279852949"/>
                  </a:ext>
                </a:extLst>
              </a:tr>
            </a:tbl>
          </a:graphicData>
        </a:graphic>
      </p:graphicFrame>
      <p:sp>
        <p:nvSpPr>
          <p:cNvPr id="8" name="Title 7">
            <a:extLst>
              <a:ext uri="{FF2B5EF4-FFF2-40B4-BE49-F238E27FC236}">
                <a16:creationId xmlns:a16="http://schemas.microsoft.com/office/drawing/2014/main" id="{C3ADC533-395A-9D5A-0CA7-4F001A6B301B}"/>
              </a:ext>
            </a:extLst>
          </p:cNvPr>
          <p:cNvSpPr>
            <a:spLocks noGrp="1"/>
          </p:cNvSpPr>
          <p:nvPr>
            <p:ph type="title"/>
          </p:nvPr>
        </p:nvSpPr>
        <p:spPr/>
        <p:txBody>
          <a:bodyPr/>
          <a:lstStyle/>
          <a:p>
            <a:r>
              <a:rPr lang="en-US" dirty="0"/>
              <a:t>Correlation Between Calories and Rating</a:t>
            </a:r>
          </a:p>
        </p:txBody>
      </p:sp>
    </p:spTree>
    <p:extLst>
      <p:ext uri="{BB962C8B-B14F-4D97-AF65-F5344CB8AC3E}">
        <p14:creationId xmlns:p14="http://schemas.microsoft.com/office/powerpoint/2010/main" val="148704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6"/>
          <p:cNvSpPr>
            <a:spLocks noGrp="1"/>
          </p:cNvSpPr>
          <p:nvPr>
            <p:ph sz="half" idx="4294967295"/>
          </p:nvPr>
        </p:nvSpPr>
        <p:spPr>
          <a:xfrm>
            <a:off x="701355" y="1379835"/>
            <a:ext cx="7741290" cy="3035800"/>
          </a:xfrm>
        </p:spPr>
        <p:txBody>
          <a:bodyPr>
            <a:normAutofit/>
          </a:bodyPr>
          <a:lstStyle/>
          <a:p>
            <a:pPr eaLnBrk="1" hangingPunct="1">
              <a:spcBef>
                <a:spcPts val="500"/>
              </a:spcBef>
              <a:spcAft>
                <a:spcPts val="500"/>
              </a:spcAft>
            </a:pPr>
            <a:r>
              <a:rPr lang="en-US" altLang="en-US" dirty="0"/>
              <a:t>The correlation between the two variables is 69%</a:t>
            </a:r>
          </a:p>
          <a:p>
            <a:pPr lvl="1">
              <a:spcBef>
                <a:spcPts val="500"/>
              </a:spcBef>
              <a:spcAft>
                <a:spcPts val="500"/>
              </a:spcAft>
            </a:pPr>
            <a:r>
              <a:rPr lang="en-US" altLang="en-US" dirty="0"/>
              <a:t>69% of the total variation in both variables is co-variation (variation in one variable that is duplicated by similar variation in the other variable)</a:t>
            </a:r>
          </a:p>
          <a:p>
            <a:pPr>
              <a:spcBef>
                <a:spcPts val="500"/>
              </a:spcBef>
              <a:spcAft>
                <a:spcPts val="500"/>
              </a:spcAft>
            </a:pPr>
            <a:r>
              <a:rPr lang="en-US" altLang="en-US" dirty="0"/>
              <a:t>Can we reduce the number of variables, while making maximum use of the unique contribution of each variables?</a:t>
            </a:r>
          </a:p>
          <a:p>
            <a:pPr lvl="1">
              <a:spcBef>
                <a:spcPts val="500"/>
              </a:spcBef>
              <a:spcAft>
                <a:spcPts val="500"/>
              </a:spcAft>
            </a:pPr>
            <a:r>
              <a:rPr lang="en-US" altLang="en-US" dirty="0"/>
              <a:t>PCA can find a linear relationship between these two that contains most of the information</a:t>
            </a:r>
          </a:p>
        </p:txBody>
      </p:sp>
      <p:sp>
        <p:nvSpPr>
          <p:cNvPr id="5" name="Title 4">
            <a:extLst>
              <a:ext uri="{FF2B5EF4-FFF2-40B4-BE49-F238E27FC236}">
                <a16:creationId xmlns:a16="http://schemas.microsoft.com/office/drawing/2014/main" id="{04E0F0E1-0D8E-FA5A-A03F-DEA7509C64BF}"/>
              </a:ext>
            </a:extLst>
          </p:cNvPr>
          <p:cNvSpPr>
            <a:spLocks noGrp="1"/>
          </p:cNvSpPr>
          <p:nvPr>
            <p:ph type="title"/>
          </p:nvPr>
        </p:nvSpPr>
        <p:spPr/>
        <p:txBody>
          <a:bodyPr/>
          <a:lstStyle/>
          <a:p>
            <a:r>
              <a:rPr lang="en-US" altLang="en-US" dirty="0"/>
              <a:t>Consider Calories &amp; Ratings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0427082"/>
              </p:ext>
            </p:extLst>
          </p:nvPr>
        </p:nvGraphicFramePr>
        <p:xfrm>
          <a:off x="853145" y="2670050"/>
          <a:ext cx="6982340" cy="3339379"/>
        </p:xfrm>
        <a:graphic>
          <a:graphicData uri="http://schemas.openxmlformats.org/drawingml/2006/chart">
            <c:chart xmlns:c="http://schemas.openxmlformats.org/drawingml/2006/chart" xmlns:r="http://schemas.openxmlformats.org/officeDocument/2006/relationships" r:id="rId3"/>
          </a:graphicData>
        </a:graphic>
      </p:graphicFrame>
      <p:sp>
        <p:nvSpPr>
          <p:cNvPr id="22531" name="Content Placeholder 3"/>
          <p:cNvSpPr>
            <a:spLocks noGrp="1"/>
          </p:cNvSpPr>
          <p:nvPr>
            <p:ph sz="half" idx="4294967295"/>
          </p:nvPr>
        </p:nvSpPr>
        <p:spPr>
          <a:xfrm>
            <a:off x="625474" y="1303940"/>
            <a:ext cx="7893065" cy="1214320"/>
          </a:xfrm>
          <a:prstGeom prst="rect">
            <a:avLst/>
          </a:prstGeom>
        </p:spPr>
        <p:txBody>
          <a:bodyPr/>
          <a:lstStyle/>
          <a:p>
            <a:r>
              <a:rPr lang="en-US" altLang="en-US" dirty="0"/>
              <a:t>Z</a:t>
            </a:r>
            <a:r>
              <a:rPr lang="en-US" altLang="en-US" baseline="-25000" dirty="0"/>
              <a:t>1</a:t>
            </a:r>
            <a:r>
              <a:rPr lang="en-US" altLang="en-US" dirty="0"/>
              <a:t> and Z</a:t>
            </a:r>
            <a:r>
              <a:rPr lang="en-US" altLang="en-US" baseline="-25000" dirty="0"/>
              <a:t>2</a:t>
            </a:r>
            <a:r>
              <a:rPr lang="en-US" altLang="en-US" dirty="0"/>
              <a:t> are two linear combinations.</a:t>
            </a:r>
          </a:p>
          <a:p>
            <a:pPr marL="838200" lvl="1" indent="-381000"/>
            <a:r>
              <a:rPr lang="en-US" altLang="en-US" dirty="0"/>
              <a:t>Z</a:t>
            </a:r>
            <a:r>
              <a:rPr lang="en-US" altLang="en-US" baseline="-25000" dirty="0"/>
              <a:t>1</a:t>
            </a:r>
            <a:r>
              <a:rPr lang="en-US" altLang="en-US" dirty="0"/>
              <a:t> has the highest variation (spread of values)</a:t>
            </a:r>
          </a:p>
          <a:p>
            <a:pPr marL="838200" lvl="1" indent="-381000"/>
            <a:r>
              <a:rPr lang="en-US" altLang="en-US" dirty="0"/>
              <a:t>Z</a:t>
            </a:r>
            <a:r>
              <a:rPr lang="en-US" altLang="en-US" baseline="-25000" dirty="0"/>
              <a:t>2</a:t>
            </a:r>
            <a:r>
              <a:rPr lang="en-US" altLang="en-US" dirty="0"/>
              <a:t> has the lowest variation</a:t>
            </a:r>
          </a:p>
        </p:txBody>
      </p:sp>
      <p:sp>
        <p:nvSpPr>
          <p:cNvPr id="6" name="Title 5">
            <a:extLst>
              <a:ext uri="{FF2B5EF4-FFF2-40B4-BE49-F238E27FC236}">
                <a16:creationId xmlns:a16="http://schemas.microsoft.com/office/drawing/2014/main" id="{A7613AF6-D101-D48C-D62A-81BCF82107CE}"/>
              </a:ext>
            </a:extLst>
          </p:cNvPr>
          <p:cNvSpPr>
            <a:spLocks noGrp="1"/>
          </p:cNvSpPr>
          <p:nvPr>
            <p:ph type="title"/>
          </p:nvPr>
        </p:nvSpPr>
        <p:spPr/>
        <p:txBody>
          <a:bodyPr/>
          <a:lstStyle/>
          <a:p>
            <a:r>
              <a:rPr lang="en-US" dirty="0"/>
              <a:t>First &amp; Second Principal Components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2"/>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5153475" y="2518259"/>
            <a:ext cx="3860349" cy="2477603"/>
          </a:xfrm>
        </p:spPr>
      </p:pic>
      <p:sp>
        <p:nvSpPr>
          <p:cNvPr id="23555" name="Content Placeholder 3"/>
          <p:cNvSpPr>
            <a:spLocks noGrp="1"/>
          </p:cNvSpPr>
          <p:nvPr>
            <p:ph sz="quarter" idx="2"/>
          </p:nvPr>
        </p:nvSpPr>
        <p:spPr>
          <a:xfrm>
            <a:off x="548640" y="1600404"/>
            <a:ext cx="4540282" cy="4029551"/>
          </a:xfrm>
        </p:spPr>
        <p:txBody>
          <a:bodyPr/>
          <a:lstStyle/>
          <a:p>
            <a:pPr marL="342900" indent="-342900" eaLnBrk="1" hangingPunct="1">
              <a:defRPr/>
            </a:pPr>
            <a:r>
              <a:rPr lang="en-US" dirty="0"/>
              <a:t>Weights to project original data onto Z</a:t>
            </a:r>
            <a:r>
              <a:rPr lang="en-US" baseline="-25000" dirty="0"/>
              <a:t>1</a:t>
            </a:r>
            <a:r>
              <a:rPr lang="en-US" dirty="0"/>
              <a:t> &amp; Z</a:t>
            </a:r>
            <a:r>
              <a:rPr lang="en-US" baseline="-25000" dirty="0"/>
              <a:t>2</a:t>
            </a:r>
            <a:r>
              <a:rPr lang="en-US" dirty="0"/>
              <a:t> </a:t>
            </a:r>
          </a:p>
          <a:p>
            <a:pPr lvl="1">
              <a:defRPr/>
            </a:pPr>
            <a:r>
              <a:rPr lang="en-US" dirty="0"/>
              <a:t>e.g. (-0.847, 0.532) are weights for Z</a:t>
            </a:r>
            <a:r>
              <a:rPr lang="en-US" baseline="-25000" dirty="0"/>
              <a:t>1</a:t>
            </a:r>
          </a:p>
          <a:p>
            <a:pPr marL="342900" indent="-342900" eaLnBrk="1" hangingPunct="1">
              <a:defRPr/>
            </a:pPr>
            <a:r>
              <a:rPr lang="en-US" dirty="0"/>
              <a:t>Reallocated variance for new variables </a:t>
            </a:r>
          </a:p>
          <a:p>
            <a:pPr lvl="1">
              <a:defRPr/>
            </a:pPr>
            <a:r>
              <a:rPr lang="en-US" dirty="0"/>
              <a:t>Z</a:t>
            </a:r>
            <a:r>
              <a:rPr lang="en-US" baseline="-25000" dirty="0"/>
              <a:t>1 </a:t>
            </a:r>
            <a:r>
              <a:rPr lang="en-US" dirty="0"/>
              <a:t>: 86% of total variance</a:t>
            </a:r>
          </a:p>
          <a:p>
            <a:pPr lvl="1">
              <a:defRPr/>
            </a:pPr>
            <a:r>
              <a:rPr lang="en-US" dirty="0"/>
              <a:t>Z</a:t>
            </a:r>
            <a:r>
              <a:rPr lang="en-US" baseline="-25000" dirty="0"/>
              <a:t>2 </a:t>
            </a:r>
            <a:r>
              <a:rPr lang="en-US" dirty="0"/>
              <a:t>: 14% of total variance</a:t>
            </a:r>
          </a:p>
          <a:p>
            <a:pPr lvl="1">
              <a:defRPr/>
            </a:pPr>
            <a:endParaRPr lang="en-US" dirty="0"/>
          </a:p>
        </p:txBody>
      </p:sp>
      <p:sp>
        <p:nvSpPr>
          <p:cNvPr id="5" name="Title 4">
            <a:extLst>
              <a:ext uri="{FF2B5EF4-FFF2-40B4-BE49-F238E27FC236}">
                <a16:creationId xmlns:a16="http://schemas.microsoft.com/office/drawing/2014/main" id="{114CF59A-F581-AF80-1A66-2C969F80C31F}"/>
              </a:ext>
            </a:extLst>
          </p:cNvPr>
          <p:cNvSpPr>
            <a:spLocks noGrp="1"/>
          </p:cNvSpPr>
          <p:nvPr>
            <p:ph type="title"/>
          </p:nvPr>
        </p:nvSpPr>
        <p:spPr/>
        <p:txBody>
          <a:bodyPr/>
          <a:lstStyle/>
          <a:p>
            <a:r>
              <a:rPr lang="en-US" altLang="en-US" dirty="0"/>
              <a:t>PCA Output for these 2 Variables</a:t>
            </a:r>
            <a:endParaRPr lang="en-US" dirty="0"/>
          </a:p>
        </p:txBody>
      </p:sp>
      <p:sp>
        <p:nvSpPr>
          <p:cNvPr id="6" name="Rectangle: Rounded Corners 5">
            <a:extLst>
              <a:ext uri="{FF2B5EF4-FFF2-40B4-BE49-F238E27FC236}">
                <a16:creationId xmlns:a16="http://schemas.microsoft.com/office/drawing/2014/main" id="{AED7EDE4-4082-AC49-A0DC-656D47E78B91}"/>
              </a:ext>
            </a:extLst>
          </p:cNvPr>
          <p:cNvSpPr/>
          <p:nvPr/>
        </p:nvSpPr>
        <p:spPr>
          <a:xfrm>
            <a:off x="6621165" y="3277211"/>
            <a:ext cx="1138425" cy="45537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ABA463B-39EA-DF8D-C301-F525DABAF411}"/>
              </a:ext>
            </a:extLst>
          </p:cNvPr>
          <p:cNvSpPr/>
          <p:nvPr/>
        </p:nvSpPr>
        <p:spPr>
          <a:xfrm>
            <a:off x="6621164" y="4263848"/>
            <a:ext cx="2392660" cy="227685"/>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3"/>
          <p:cNvSpPr>
            <a:spLocks noGrp="1"/>
          </p:cNvSpPr>
          <p:nvPr>
            <p:ph sz="quarter" idx="1"/>
          </p:nvPr>
        </p:nvSpPr>
        <p:spPr>
          <a:xfrm>
            <a:off x="853144" y="4027749"/>
            <a:ext cx="7891471" cy="1602205"/>
          </a:xfrm>
        </p:spPr>
        <p:txBody>
          <a:bodyPr>
            <a:normAutofit fontScale="92500"/>
          </a:bodyPr>
          <a:lstStyle/>
          <a:p>
            <a:pPr eaLnBrk="1" hangingPunct="1"/>
            <a:r>
              <a:rPr lang="en-US" altLang="en-US" dirty="0"/>
              <a:t>Weights are used to compute the principal component scores</a:t>
            </a:r>
          </a:p>
          <a:p>
            <a:pPr lvl="1"/>
            <a:r>
              <a:rPr lang="en-US" altLang="en-US" dirty="0"/>
              <a:t>Scores are projected values variables onto the new axes</a:t>
            </a:r>
          </a:p>
          <a:p>
            <a:pPr lvl="1"/>
            <a:r>
              <a:rPr lang="en-US" altLang="en-US" dirty="0"/>
              <a:t>Barn cereal: 70 calories &amp; 68.4 rating</a:t>
            </a:r>
          </a:p>
          <a:p>
            <a:pPr lvl="1"/>
            <a:r>
              <a:rPr lang="en-US" altLang="en-US" dirty="0"/>
              <a:t>Score= (-0.847)(70-106.88)+(0.532)(68.4-42.67)=44.92</a:t>
            </a:r>
          </a:p>
        </p:txBody>
      </p:sp>
      <p:pic>
        <p:nvPicPr>
          <p:cNvPr id="3" name="Picture 2"/>
          <p:cNvPicPr>
            <a:picLocks noChangeAspect="1"/>
          </p:cNvPicPr>
          <p:nvPr/>
        </p:nvPicPr>
        <p:blipFill>
          <a:blip r:embed="rId3"/>
          <a:stretch>
            <a:fillRect/>
          </a:stretch>
        </p:blipFill>
        <p:spPr>
          <a:xfrm>
            <a:off x="1004935" y="1464140"/>
            <a:ext cx="3642960" cy="1965847"/>
          </a:xfrm>
          <a:prstGeom prst="rect">
            <a:avLst/>
          </a:prstGeom>
        </p:spPr>
      </p:pic>
      <p:sp>
        <p:nvSpPr>
          <p:cNvPr id="4" name="Title 3">
            <a:extLst>
              <a:ext uri="{FF2B5EF4-FFF2-40B4-BE49-F238E27FC236}">
                <a16:creationId xmlns:a16="http://schemas.microsoft.com/office/drawing/2014/main" id="{6C2C9FCD-01C7-B721-CE0D-3E8214812644}"/>
              </a:ext>
            </a:extLst>
          </p:cNvPr>
          <p:cNvSpPr>
            <a:spLocks noGrp="1"/>
          </p:cNvSpPr>
          <p:nvPr>
            <p:ph type="title"/>
          </p:nvPr>
        </p:nvSpPr>
        <p:spPr/>
        <p:txBody>
          <a:bodyPr/>
          <a:lstStyle/>
          <a:p>
            <a:r>
              <a:rPr lang="en-US" altLang="en-US" dirty="0"/>
              <a:t>Principal Component Scores</a:t>
            </a:r>
            <a:endParaRPr lang="en-US" dirty="0"/>
          </a:p>
        </p:txBody>
      </p:sp>
      <p:sp>
        <p:nvSpPr>
          <p:cNvPr id="5" name="Rectangle: Rounded Corners 4">
            <a:extLst>
              <a:ext uri="{FF2B5EF4-FFF2-40B4-BE49-F238E27FC236}">
                <a16:creationId xmlns:a16="http://schemas.microsoft.com/office/drawing/2014/main" id="{C8B4CE55-BE7F-25B8-2A93-F2C3A27A582D}"/>
              </a:ext>
            </a:extLst>
          </p:cNvPr>
          <p:cNvSpPr/>
          <p:nvPr/>
        </p:nvSpPr>
        <p:spPr>
          <a:xfrm>
            <a:off x="3129995" y="1759310"/>
            <a:ext cx="683055" cy="193190"/>
          </a:xfrm>
          <a:prstGeom prst="round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666E2E81-3BCF-C303-C0F1-E9C88C59CCB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4862"/>
          <a:stretch/>
        </p:blipFill>
        <p:spPr>
          <a:xfrm>
            <a:off x="4884267" y="1464140"/>
            <a:ext cx="3860349" cy="1366111"/>
          </a:xfrm>
          <a:prstGeom prst="rect">
            <a:avLst/>
          </a:prstGeom>
        </p:spPr>
      </p:pic>
      <p:sp>
        <p:nvSpPr>
          <p:cNvPr id="7" name="Rectangle: Rounded Corners 6">
            <a:extLst>
              <a:ext uri="{FF2B5EF4-FFF2-40B4-BE49-F238E27FC236}">
                <a16:creationId xmlns:a16="http://schemas.microsoft.com/office/drawing/2014/main" id="{1D415023-2855-65BB-9E18-5C33B73FA860}"/>
              </a:ext>
            </a:extLst>
          </p:cNvPr>
          <p:cNvSpPr/>
          <p:nvPr/>
        </p:nvSpPr>
        <p:spPr>
          <a:xfrm>
            <a:off x="6393480" y="2219378"/>
            <a:ext cx="1138425" cy="45537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p:txBody>
          <a:bodyPr/>
          <a:lstStyle/>
          <a:p>
            <a:pPr eaLnBrk="1" hangingPunct="1"/>
            <a:r>
              <a:rPr lang="en-US" altLang="en-US" dirty="0"/>
              <a:t>Numerical Data Needs to be Normalized</a:t>
            </a:r>
          </a:p>
        </p:txBody>
      </p:sp>
      <p:sp>
        <p:nvSpPr>
          <p:cNvPr id="5" name="Content Placeholder 4">
            <a:extLst>
              <a:ext uri="{FF2B5EF4-FFF2-40B4-BE49-F238E27FC236}">
                <a16:creationId xmlns:a16="http://schemas.microsoft.com/office/drawing/2014/main" id="{48148B1D-660E-2F03-AD8E-4B19586B01BD}"/>
              </a:ext>
            </a:extLst>
          </p:cNvPr>
          <p:cNvSpPr>
            <a:spLocks noGrp="1"/>
          </p:cNvSpPr>
          <p:nvPr>
            <p:ph idx="1"/>
          </p:nvPr>
        </p:nvSpPr>
        <p:spPr/>
        <p:txBody>
          <a:bodyPr/>
          <a:lstStyle/>
          <a:p>
            <a:r>
              <a:rPr lang="en-US" altLang="en-US" dirty="0"/>
              <a:t>Normalization (= standardization) is usually performed in PCA; otherwise, measurement units affect the results</a:t>
            </a:r>
          </a:p>
          <a:p>
            <a:r>
              <a:rPr lang="en-US" altLang="en-US" dirty="0"/>
              <a:t>Greater measurement (</a:t>
            </a:r>
            <a:r>
              <a:rPr lang="en-US" altLang="en-US" dirty="0" err="1"/>
              <a:t>mgr</a:t>
            </a:r>
            <a:r>
              <a:rPr lang="en-US" altLang="en-US" dirty="0"/>
              <a:t> vs. gr) results in higher variance</a:t>
            </a:r>
          </a:p>
          <a:p>
            <a:pPr lvl="1"/>
            <a:r>
              <a:rPr lang="en-US" altLang="en-US" dirty="0"/>
              <a:t>Higher variance will be a dominant component of the total variance</a:t>
            </a:r>
          </a:p>
          <a:p>
            <a:pPr eaLnBrk="1" hangingPunct="1"/>
            <a:r>
              <a:rPr lang="en-US" altLang="en-US" u="sng" dirty="0"/>
              <a:t>Normalize</a:t>
            </a:r>
            <a:r>
              <a:rPr lang="en-US" altLang="en-US" dirty="0"/>
              <a:t> each variable to remove the scale effect</a:t>
            </a:r>
          </a:p>
          <a:p>
            <a:pPr lvl="1"/>
            <a:r>
              <a:rPr lang="en-US" altLang="en-US" dirty="0"/>
              <a:t>Divide by std. deviation (may subtract mean first)</a:t>
            </a:r>
          </a:p>
          <a:p>
            <a:pPr mar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B58F7E-A769-81C1-4DF5-4D90D261E37A}"/>
              </a:ext>
            </a:extLst>
          </p:cNvPr>
          <p:cNvSpPr>
            <a:spLocks noGrp="1"/>
          </p:cNvSpPr>
          <p:nvPr>
            <p:ph type="title"/>
          </p:nvPr>
        </p:nvSpPr>
        <p:spPr/>
        <p:txBody>
          <a:bodyPr/>
          <a:lstStyle/>
          <a:p>
            <a:r>
              <a:rPr lang="en-US" altLang="en-US" dirty="0"/>
              <a:t>PCA in Classification/Prediction</a:t>
            </a:r>
            <a:endParaRPr lang="en-US" dirty="0"/>
          </a:p>
        </p:txBody>
      </p:sp>
      <p:sp>
        <p:nvSpPr>
          <p:cNvPr id="5" name="Content Placeholder 4">
            <a:extLst>
              <a:ext uri="{FF2B5EF4-FFF2-40B4-BE49-F238E27FC236}">
                <a16:creationId xmlns:a16="http://schemas.microsoft.com/office/drawing/2014/main" id="{569BA9AF-F0DB-4A88-D3A4-507ADF6AE44C}"/>
              </a:ext>
            </a:extLst>
          </p:cNvPr>
          <p:cNvSpPr>
            <a:spLocks noGrp="1"/>
          </p:cNvSpPr>
          <p:nvPr>
            <p:ph idx="1"/>
          </p:nvPr>
        </p:nvSpPr>
        <p:spPr>
          <a:xfrm>
            <a:off x="628650" y="1531625"/>
            <a:ext cx="7886700" cy="4351338"/>
          </a:xfrm>
        </p:spPr>
        <p:txBody>
          <a:bodyPr/>
          <a:lstStyle/>
          <a:p>
            <a:pPr eaLnBrk="1" hangingPunct="1"/>
            <a:r>
              <a:rPr lang="en-US" altLang="en-US" dirty="0"/>
              <a:t>When the goal of data reduction is to have a smaller set of variables that will serve as predictors in a classification model</a:t>
            </a:r>
          </a:p>
          <a:p>
            <a:pPr lvl="1"/>
            <a:r>
              <a:rPr lang="en-US" altLang="en-US" dirty="0"/>
              <a:t>Apply PCA to the predictors in the training data to determine the number of principal components</a:t>
            </a:r>
          </a:p>
          <a:p>
            <a:pPr lvl="1"/>
            <a:r>
              <a:rPr lang="en-US" altLang="en-US" dirty="0"/>
              <a:t>The predictors in the model now use the principal scores</a:t>
            </a:r>
          </a:p>
          <a:p>
            <a:pPr lvl="1"/>
            <a:r>
              <a:rPr lang="en-US" altLang="en-US" dirty="0"/>
              <a:t>Use variable weights in those principal components’ with validation/new data</a:t>
            </a:r>
          </a:p>
          <a:p>
            <a:pPr lvl="1"/>
            <a:r>
              <a:rPr lang="en-US" altLang="en-US" dirty="0"/>
              <a:t>These new variables are treated as predictors</a:t>
            </a:r>
          </a:p>
          <a:p>
            <a:pPr mar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79BEA21-54C2-6BC4-6C61-7C6695DCE2A5}"/>
              </a:ext>
            </a:extLst>
          </p:cNvPr>
          <p:cNvSpPr>
            <a:spLocks noGrp="1"/>
          </p:cNvSpPr>
          <p:nvPr>
            <p:ph idx="1"/>
          </p:nvPr>
        </p:nvSpPr>
        <p:spPr/>
        <p:txBody>
          <a:bodyPr/>
          <a:lstStyle/>
          <a:p>
            <a:r>
              <a:rPr lang="en-US" dirty="0"/>
              <a:t>Dimension of a dataset refers to the number of variables in the dataset</a:t>
            </a:r>
          </a:p>
          <a:p>
            <a:r>
              <a:rPr lang="en-US" dirty="0"/>
              <a:t>Dimensionality of a model is the number of predictors (independent or input variables) used by the model</a:t>
            </a:r>
          </a:p>
          <a:p>
            <a:r>
              <a:rPr lang="en-US" dirty="0"/>
              <a:t>Dimension reduction</a:t>
            </a:r>
          </a:p>
          <a:p>
            <a:pPr lvl="1"/>
            <a:r>
              <a:rPr lang="en-US" dirty="0"/>
              <a:t>Also known as factor selection, feature extraction</a:t>
            </a:r>
          </a:p>
          <a:p>
            <a:pPr lvl="1"/>
            <a:r>
              <a:rPr lang="en-US" dirty="0"/>
              <a:t>Reduce the dimension of a dataset so that data mining algorithms can operate efficiently</a:t>
            </a:r>
          </a:p>
          <a:p>
            <a:endParaRPr lang="en-US" dirty="0"/>
          </a:p>
        </p:txBody>
      </p:sp>
      <p:sp>
        <p:nvSpPr>
          <p:cNvPr id="9" name="Title 8">
            <a:extLst>
              <a:ext uri="{FF2B5EF4-FFF2-40B4-BE49-F238E27FC236}">
                <a16:creationId xmlns:a16="http://schemas.microsoft.com/office/drawing/2014/main" id="{9BAEFEDC-D3A8-5915-5B57-E158B65EE7F5}"/>
              </a:ext>
            </a:extLst>
          </p:cNvPr>
          <p:cNvSpPr>
            <a:spLocks noGrp="1"/>
          </p:cNvSpPr>
          <p:nvPr>
            <p:ph type="title"/>
          </p:nvPr>
        </p:nvSpPr>
        <p:spPr/>
        <p:txBody>
          <a:bodyPr/>
          <a:lstStyle/>
          <a:p>
            <a:r>
              <a:rPr lang="en-US" dirty="0"/>
              <a:t>Dimension</a:t>
            </a:r>
          </a:p>
        </p:txBody>
      </p:sp>
    </p:spTree>
    <p:extLst>
      <p:ext uri="{BB962C8B-B14F-4D97-AF65-F5344CB8AC3E}">
        <p14:creationId xmlns:p14="http://schemas.microsoft.com/office/powerpoint/2010/main" val="30285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pPr marL="347472" indent="-347472">
              <a:buFont typeface="+mj-lt"/>
              <a:buAutoNum type="arabicPeriod"/>
            </a:pPr>
            <a:r>
              <a:rPr lang="en-US" dirty="0"/>
              <a:t>Incorporating domain knowledge to remove or combine categories</a:t>
            </a:r>
          </a:p>
          <a:p>
            <a:pPr lvl="1"/>
            <a:r>
              <a:rPr lang="en-US" dirty="0"/>
              <a:t>Which variables are most important for the task</a:t>
            </a:r>
          </a:p>
          <a:p>
            <a:pPr lvl="1"/>
            <a:r>
              <a:rPr lang="en-US" dirty="0"/>
              <a:t>Which variables are more likely to contain much error</a:t>
            </a:r>
          </a:p>
          <a:p>
            <a:pPr lvl="1"/>
            <a:r>
              <a:rPr lang="en-US" dirty="0"/>
              <a:t>Which variables will be available for measurements in the future</a:t>
            </a:r>
          </a:p>
          <a:p>
            <a:pPr marL="152162" lvl="1" indent="0">
              <a:buNone/>
            </a:pPr>
            <a:r>
              <a:rPr lang="en-US" dirty="0"/>
              <a:t>….</a:t>
            </a:r>
          </a:p>
        </p:txBody>
      </p:sp>
    </p:spTree>
    <p:extLst>
      <p:ext uri="{BB962C8B-B14F-4D97-AF65-F5344CB8AC3E}">
        <p14:creationId xmlns:p14="http://schemas.microsoft.com/office/powerpoint/2010/main" val="364288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pPr marL="347472" indent="-347472">
              <a:lnSpc>
                <a:spcPct val="110000"/>
              </a:lnSpc>
              <a:buFont typeface="+mj-lt"/>
              <a:buAutoNum type="arabicPeriod"/>
            </a:pPr>
            <a:r>
              <a:rPr lang="en-US" dirty="0">
                <a:solidFill>
                  <a:schemeClr val="bg1">
                    <a:lumMod val="50000"/>
                  </a:schemeClr>
                </a:solidFill>
              </a:rPr>
              <a:t>Incorporating domain knowledge to remove or combine categories</a:t>
            </a:r>
          </a:p>
          <a:p>
            <a:pPr marL="347472" indent="-347472">
              <a:lnSpc>
                <a:spcPct val="110000"/>
              </a:lnSpc>
              <a:buFont typeface="+mj-lt"/>
              <a:buAutoNum type="arabicPeriod"/>
            </a:pPr>
            <a:r>
              <a:rPr lang="en-US" dirty="0"/>
              <a:t>Using regression models, regression and classification trees to remove redundant variables or combine similar categories of categorical variables</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98292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669BC1-627D-B567-0C7D-834A5B34B9BD}"/>
              </a:ext>
            </a:extLst>
          </p:cNvPr>
          <p:cNvSpPr>
            <a:spLocks noGrp="1"/>
          </p:cNvSpPr>
          <p:nvPr>
            <p:ph type="title"/>
          </p:nvPr>
        </p:nvSpPr>
        <p:spPr/>
        <p:txBody>
          <a:bodyPr/>
          <a:lstStyle/>
          <a:p>
            <a:r>
              <a:rPr lang="en-US" altLang="en-US" sz="2800" dirty="0">
                <a:latin typeface="Arial" panose="020B0604020202020204" pitchFamily="34" charset="0"/>
                <a:cs typeface="Arial" panose="020B0604020202020204" pitchFamily="34" charset="0"/>
              </a:rPr>
              <a:t>Regression-Based Dimension Reduction</a:t>
            </a:r>
            <a:endParaRPr lang="en-US" dirty="0"/>
          </a:p>
        </p:txBody>
      </p:sp>
      <p:sp>
        <p:nvSpPr>
          <p:cNvPr id="7" name="Content Placeholder 6">
            <a:extLst>
              <a:ext uri="{FF2B5EF4-FFF2-40B4-BE49-F238E27FC236}">
                <a16:creationId xmlns:a16="http://schemas.microsoft.com/office/drawing/2014/main" id="{C8B330D9-8593-AEE2-0E53-54D10572AA3F}"/>
              </a:ext>
            </a:extLst>
          </p:cNvPr>
          <p:cNvSpPr>
            <a:spLocks noGrp="1"/>
          </p:cNvSpPr>
          <p:nvPr>
            <p:ph idx="1"/>
          </p:nvPr>
        </p:nvSpPr>
        <p:spPr/>
        <p:txBody>
          <a:bodyPr/>
          <a:lstStyle/>
          <a:p>
            <a:pPr>
              <a:defRPr/>
            </a:pPr>
            <a:r>
              <a:rPr lang="en-US" dirty="0"/>
              <a:t>Multiple Linear Regression or Logistic Regression</a:t>
            </a:r>
          </a:p>
          <a:p>
            <a:pPr lvl="1">
              <a:defRPr/>
            </a:pPr>
            <a:r>
              <a:rPr lang="en-US" dirty="0"/>
              <a:t>Use subset selection procedures to choose a  subset of variables</a:t>
            </a:r>
          </a:p>
          <a:p>
            <a:pPr lvl="2">
              <a:defRPr/>
            </a:pPr>
            <a:r>
              <a:rPr lang="en-US" dirty="0"/>
              <a:t>Forward selection</a:t>
            </a:r>
          </a:p>
          <a:p>
            <a:pPr lvl="2">
              <a:defRPr/>
            </a:pPr>
            <a:r>
              <a:rPr lang="en-US" dirty="0"/>
              <a:t>Backward elimination</a:t>
            </a:r>
          </a:p>
          <a:p>
            <a:pPr lvl="2">
              <a:defRPr/>
            </a:pPr>
            <a:r>
              <a:rPr lang="en-US" dirty="0"/>
              <a:t>Stepwise regression</a:t>
            </a:r>
          </a:p>
          <a:p>
            <a:pPr>
              <a:defRPr/>
            </a:pPr>
            <a:r>
              <a:rPr lang="en-US" dirty="0"/>
              <a:t>Combine similar categories</a:t>
            </a:r>
          </a:p>
          <a:p>
            <a:pPr lvl="1">
              <a:defRPr/>
            </a:pPr>
            <a:r>
              <a:rPr lang="en-US" dirty="0"/>
              <a:t>Having coefficients that are not statistically significant</a:t>
            </a:r>
          </a:p>
          <a:p>
            <a:pPr lvl="1">
              <a:defRPr/>
            </a:pPr>
            <a:r>
              <a:rPr lang="en-US" dirty="0"/>
              <a:t>Having similar coefficient values and same sign</a:t>
            </a:r>
          </a:p>
          <a:p>
            <a:pPr>
              <a:defRPr/>
            </a:pPr>
            <a:r>
              <a:rPr lang="en-US" dirty="0"/>
              <a:t>Classification and regression trees </a:t>
            </a:r>
          </a:p>
          <a:p>
            <a:pPr lvl="1">
              <a:defRPr/>
            </a:pPr>
            <a:r>
              <a:rPr lang="en-US" dirty="0"/>
              <a:t>Determine the important predictors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pPr marL="347472" indent="-347472">
              <a:buFont typeface="+mj-lt"/>
              <a:buAutoNum type="arabicPeriod"/>
            </a:pPr>
            <a:r>
              <a:rPr lang="en-US" dirty="0">
                <a:solidFill>
                  <a:schemeClr val="bg1">
                    <a:lumMod val="50000"/>
                  </a:schemeClr>
                </a:solidFill>
              </a:rPr>
              <a:t>Incorporating domain knowledge to remove or combine categories</a:t>
            </a:r>
          </a:p>
          <a:p>
            <a:pPr marL="347472" indent="-347472">
              <a:buFont typeface="+mj-lt"/>
              <a:buAutoNum type="arabicPeriod"/>
            </a:pPr>
            <a:r>
              <a:rPr lang="en-US" dirty="0">
                <a:solidFill>
                  <a:schemeClr val="bg1">
                    <a:lumMod val="50000"/>
                  </a:schemeClr>
                </a:solidFill>
              </a:rPr>
              <a:t>Using regression models, regression and classification trees to remove redundant variables or combine similar categories of categorical variables</a:t>
            </a:r>
          </a:p>
          <a:p>
            <a:pPr marL="347472" indent="-347472">
              <a:buFont typeface="+mj-lt"/>
              <a:buAutoNum type="arabicPeriod"/>
            </a:pPr>
            <a:r>
              <a:rPr lang="en-US" dirty="0"/>
              <a:t>Using data summaries to detect information overlap between variables (and remove or combine redundant variables or categories)</a:t>
            </a:r>
          </a:p>
          <a:p>
            <a:pPr marL="0" indent="0">
              <a:buNone/>
            </a:pPr>
            <a:endParaRPr lang="en-US" dirty="0"/>
          </a:p>
        </p:txBody>
      </p:sp>
    </p:spTree>
    <p:extLst>
      <p:ext uri="{BB962C8B-B14F-4D97-AF65-F5344CB8AC3E}">
        <p14:creationId xmlns:p14="http://schemas.microsoft.com/office/powerpoint/2010/main" val="134472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Data Summaries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r>
              <a:rPr lang="en-US" dirty="0"/>
              <a:t>Min, Max, Mean, Median, Std</a:t>
            </a:r>
          </a:p>
          <a:p>
            <a:r>
              <a:rPr lang="en-US" dirty="0"/>
              <a:t>Summaries can assist in</a:t>
            </a:r>
          </a:p>
          <a:p>
            <a:pPr lvl="1"/>
            <a:r>
              <a:rPr lang="en-US" dirty="0"/>
              <a:t>Combining categories of a categorical variables</a:t>
            </a:r>
          </a:p>
          <a:p>
            <a:pPr lvl="1"/>
            <a:r>
              <a:rPr lang="en-US" dirty="0"/>
              <a:t>Choosing variables to remove</a:t>
            </a:r>
          </a:p>
          <a:p>
            <a:pPr lvl="1"/>
            <a:r>
              <a:rPr lang="en-US" dirty="0"/>
              <a:t>Assessing the information overlap between variables</a:t>
            </a:r>
          </a:p>
          <a:p>
            <a:pPr lvl="1"/>
            <a:r>
              <a:rPr lang="en-US" dirty="0"/>
              <a:t>…</a:t>
            </a:r>
          </a:p>
        </p:txBody>
      </p:sp>
    </p:spTree>
    <p:extLst>
      <p:ext uri="{BB962C8B-B14F-4D97-AF65-F5344CB8AC3E}">
        <p14:creationId xmlns:p14="http://schemas.microsoft.com/office/powerpoint/2010/main" val="22343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Correlation Analysis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r>
              <a:rPr lang="en-US" dirty="0"/>
              <a:t>For numerical variables, we can compute a matrix of correlation between each pair of variables</a:t>
            </a:r>
          </a:p>
          <a:p>
            <a:pPr lvl="1"/>
            <a:r>
              <a:rPr lang="en-US" dirty="0"/>
              <a:t>Shows the overlap in the information covered by the set of variables</a:t>
            </a:r>
          </a:p>
          <a:p>
            <a:pPr lvl="1"/>
            <a:r>
              <a:rPr lang="en-US" dirty="0"/>
              <a:t>Correlated variables are good candidates for data reduction by removing one them</a:t>
            </a:r>
          </a:p>
        </p:txBody>
      </p:sp>
      <p:pic>
        <p:nvPicPr>
          <p:cNvPr id="4" name="Picture 3">
            <a:extLst>
              <a:ext uri="{FF2B5EF4-FFF2-40B4-BE49-F238E27FC236}">
                <a16:creationId xmlns:a16="http://schemas.microsoft.com/office/drawing/2014/main" id="{50908835-8024-47B3-8DC2-A2688CE556C8}"/>
              </a:ext>
            </a:extLst>
          </p:cNvPr>
          <p:cNvPicPr>
            <a:picLocks noChangeAspect="1"/>
          </p:cNvPicPr>
          <p:nvPr/>
        </p:nvPicPr>
        <p:blipFill>
          <a:blip r:embed="rId3"/>
          <a:stretch>
            <a:fillRect/>
          </a:stretch>
        </p:blipFill>
        <p:spPr>
          <a:xfrm>
            <a:off x="1420749" y="3429000"/>
            <a:ext cx="6302502" cy="2550669"/>
          </a:xfrm>
          <a:prstGeom prst="rect">
            <a:avLst/>
          </a:prstGeom>
        </p:spPr>
      </p:pic>
      <p:sp>
        <p:nvSpPr>
          <p:cNvPr id="5" name="Oval 4">
            <a:extLst>
              <a:ext uri="{FF2B5EF4-FFF2-40B4-BE49-F238E27FC236}">
                <a16:creationId xmlns:a16="http://schemas.microsoft.com/office/drawing/2014/main" id="{EA801AF8-6E7A-AA5E-EE63-4D0C538E916D}"/>
              </a:ext>
            </a:extLst>
          </p:cNvPr>
          <p:cNvSpPr/>
          <p:nvPr/>
        </p:nvSpPr>
        <p:spPr>
          <a:xfrm>
            <a:off x="4875580" y="5250480"/>
            <a:ext cx="379475" cy="1597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4FD32EA-D977-8684-FAAB-180DCC8F4F13}"/>
              </a:ext>
            </a:extLst>
          </p:cNvPr>
          <p:cNvSpPr/>
          <p:nvPr/>
        </p:nvSpPr>
        <p:spPr>
          <a:xfrm>
            <a:off x="2674625" y="4415635"/>
            <a:ext cx="379475" cy="159720"/>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50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B1B3ED9-1A9E-43B5-B80F-F2186387CD99}" vid="{D8E65643-85FE-4A79-B4E1-87882764AAF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11806</TotalTime>
  <Words>1238</Words>
  <Application>Microsoft Office PowerPoint</Application>
  <PresentationFormat>On-screen Show (4:3)</PresentationFormat>
  <Paragraphs>189</Paragraphs>
  <Slides>29</Slides>
  <Notes>25</Notes>
  <HiddenSlides>0</HiddenSlides>
  <MMClips>1</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29</vt:i4>
      </vt:variant>
    </vt:vector>
  </HeadingPairs>
  <TitlesOfParts>
    <vt:vector size="43" baseType="lpstr">
      <vt:lpstr>Arial</vt:lpstr>
      <vt:lpstr>Calibri</vt:lpstr>
      <vt:lpstr>Calibri Light</vt:lpstr>
      <vt:lpstr>Cambria Math</vt:lpstr>
      <vt:lpstr>Courier New</vt:lpstr>
      <vt:lpstr>Franklin Gothic Book</vt:lpstr>
      <vt:lpstr>Lato</vt:lpstr>
      <vt:lpstr>Perpetua</vt:lpstr>
      <vt:lpstr>Tahoma</vt:lpstr>
      <vt:lpstr>Wingdings</vt:lpstr>
      <vt:lpstr>Wingdings 2</vt:lpstr>
      <vt:lpstr>Equity</vt:lpstr>
      <vt:lpstr>1_Theme1</vt:lpstr>
      <vt:lpstr>Office Theme</vt:lpstr>
      <vt:lpstr>CIS8695 Managing Big Data Analytics</vt:lpstr>
      <vt:lpstr>PowerPoint Presentation</vt:lpstr>
      <vt:lpstr>Dimension</vt:lpstr>
      <vt:lpstr>Dimension Reduction Approaches</vt:lpstr>
      <vt:lpstr>Dimension Reduction Approaches</vt:lpstr>
      <vt:lpstr>Regression-Based Dimension Reduction</vt:lpstr>
      <vt:lpstr>Dimension Reduction Approaches</vt:lpstr>
      <vt:lpstr>Data Summaries</vt:lpstr>
      <vt:lpstr>Correlation Analysis</vt:lpstr>
      <vt:lpstr>Categories Combination</vt:lpstr>
      <vt:lpstr>Dimension Reduction Approaches</vt:lpstr>
      <vt:lpstr>Converting Variables</vt:lpstr>
      <vt:lpstr>Dimension Reduction Approaches</vt:lpstr>
      <vt:lpstr>Principal Components Analysis (PCA)</vt:lpstr>
      <vt:lpstr>Principal Components Analysis</vt:lpstr>
      <vt:lpstr>Principal Components Analysis</vt:lpstr>
      <vt:lpstr>Principal Components Analysis</vt:lpstr>
      <vt:lpstr>Finding the Best Linear Combination</vt:lpstr>
      <vt:lpstr>Principal Components Analysis</vt:lpstr>
      <vt:lpstr>Principal Components Analysis</vt:lpstr>
      <vt:lpstr>Example – Breakfast Cereals </vt:lpstr>
      <vt:lpstr>Description of Variables</vt:lpstr>
      <vt:lpstr>Correlation Between Calories and Rating</vt:lpstr>
      <vt:lpstr>Consider Calories &amp; Ratings</vt:lpstr>
      <vt:lpstr>First &amp; Second Principal Components</vt:lpstr>
      <vt:lpstr>PCA Output for these 2 Variables</vt:lpstr>
      <vt:lpstr>Principal Component Scores</vt:lpstr>
      <vt:lpstr>Numerical Data Needs to be Normalized</vt:lpstr>
      <vt:lpstr>PCA in Classification/Prediction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Data Exploration  and Dimension Reduction</dc:title>
  <dc:subject>Data Mining for Business Intelligence</dc:subject>
  <dc:creator>Shmueli &amp; Bruce</dc:creator>
  <cp:lastModifiedBy>Nasim Mousavi</cp:lastModifiedBy>
  <cp:revision>429</cp:revision>
  <dcterms:created xsi:type="dcterms:W3CDTF">2008-10-22T16:40:20Z</dcterms:created>
  <dcterms:modified xsi:type="dcterms:W3CDTF">2023-09-06T17:10:22Z</dcterms:modified>
</cp:coreProperties>
</file>