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77" r:id="rId2"/>
  </p:sldMasterIdLst>
  <p:notesMasterIdLst>
    <p:notesMasterId r:id="rId52"/>
  </p:notesMasterIdLst>
  <p:sldIdLst>
    <p:sldId id="317" r:id="rId3"/>
    <p:sldId id="785" r:id="rId4"/>
    <p:sldId id="297" r:id="rId5"/>
    <p:sldId id="786" r:id="rId6"/>
    <p:sldId id="318" r:id="rId7"/>
    <p:sldId id="298" r:id="rId8"/>
    <p:sldId id="813" r:id="rId9"/>
    <p:sldId id="814" r:id="rId10"/>
    <p:sldId id="299" r:id="rId11"/>
    <p:sldId id="787" r:id="rId12"/>
    <p:sldId id="306" r:id="rId13"/>
    <p:sldId id="307" r:id="rId14"/>
    <p:sldId id="308" r:id="rId15"/>
    <p:sldId id="788" r:id="rId16"/>
    <p:sldId id="789" r:id="rId17"/>
    <p:sldId id="790" r:id="rId18"/>
    <p:sldId id="816" r:id="rId19"/>
    <p:sldId id="824" r:id="rId20"/>
    <p:sldId id="837" r:id="rId21"/>
    <p:sldId id="827" r:id="rId22"/>
    <p:sldId id="825" r:id="rId23"/>
    <p:sldId id="826" r:id="rId24"/>
    <p:sldId id="817" r:id="rId25"/>
    <p:sldId id="823" r:id="rId26"/>
    <p:sldId id="797" r:id="rId27"/>
    <p:sldId id="828" r:id="rId28"/>
    <p:sldId id="820" r:id="rId29"/>
    <p:sldId id="793" r:id="rId30"/>
    <p:sldId id="822" r:id="rId31"/>
    <p:sldId id="795" r:id="rId32"/>
    <p:sldId id="798" r:id="rId33"/>
    <p:sldId id="838" r:id="rId34"/>
    <p:sldId id="830" r:id="rId35"/>
    <p:sldId id="829" r:id="rId36"/>
    <p:sldId id="821" r:id="rId37"/>
    <p:sldId id="799" r:id="rId38"/>
    <p:sldId id="800" r:id="rId39"/>
    <p:sldId id="801" r:id="rId40"/>
    <p:sldId id="802" r:id="rId41"/>
    <p:sldId id="804" r:id="rId42"/>
    <p:sldId id="806" r:id="rId43"/>
    <p:sldId id="807" r:id="rId44"/>
    <p:sldId id="808" r:id="rId45"/>
    <p:sldId id="809" r:id="rId46"/>
    <p:sldId id="810" r:id="rId47"/>
    <p:sldId id="833" r:id="rId48"/>
    <p:sldId id="835" r:id="rId49"/>
    <p:sldId id="811" r:id="rId50"/>
    <p:sldId id="836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DB9A65-6BC3-41DD-B590-101CC36DCA1F}" type="datetimeFigureOut">
              <a:rPr lang="en-US"/>
              <a:pPr>
                <a:defRPr/>
              </a:pPr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45F02F-DD75-4383-883C-D508E48C7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54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9A895E-AE68-401B-9C4B-412A46CB585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3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ABD975-1B8B-4846-9011-5766535A04C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87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8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8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1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5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49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8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95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6C1573-EAF5-45DE-928E-B4C1161D57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15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24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69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70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72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38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87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8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6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26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3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6C1573-EAF5-45DE-928E-B4C1161D57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11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00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88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1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95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3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16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832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9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38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5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6C1573-EAF5-45DE-928E-B4C1161D57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61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08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08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600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836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93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55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2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38E36-BD97-4B44-89F6-5A0BBCF85A7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6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38E36-BD97-4B44-89F6-5A0BBCF85A7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58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38E36-BD97-4B44-89F6-5A0BBCF85A7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4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C66FF-7128-4516-864A-2FB666E8556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7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C66FF-7128-4516-864A-2FB666E8556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802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35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283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191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42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676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2164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37160"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6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/>
            </a:lvl1pPr>
            <a:lvl2pPr indent="-137160">
              <a:spcBef>
                <a:spcPts val="375"/>
              </a:spcBef>
              <a:spcAft>
                <a:spcPts val="375"/>
              </a:spcAft>
              <a:defRPr sz="1800"/>
            </a:lvl2pPr>
            <a:lvl3pPr indent="-137160">
              <a:spcBef>
                <a:spcPts val="375"/>
              </a:spcBef>
              <a:spcAft>
                <a:spcPts val="375"/>
              </a:spcAft>
              <a:defRPr sz="1800"/>
            </a:lvl3pPr>
            <a:lvl4pPr indent="-137160">
              <a:spcBef>
                <a:spcPts val="375"/>
              </a:spcBef>
              <a:spcAft>
                <a:spcPts val="375"/>
              </a:spcAft>
              <a:defRPr sz="1600"/>
            </a:lvl4pPr>
            <a:lvl5pPr>
              <a:spcBef>
                <a:spcPts val="375"/>
              </a:spcBef>
              <a:spcAft>
                <a:spcPts val="375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5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8DFCB-6192-4F86-A810-9FE1F167A477}" type="datetimeFigureOut">
              <a:rPr lang="en-US"/>
              <a:pPr>
                <a:defRPr/>
              </a:pPr>
              <a:t>8/27/2023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0F54-AB24-44E8-B709-D2D73B5A4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29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6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709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8" y="1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205740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Tahoma" panose="020B0604030504040204" pitchFamily="34" charset="0"/>
        <a:buChar char="●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4921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4848226" cy="176926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238626" cy="19394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6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4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Choosing 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dirty="0"/>
              <a:t>Typically choose that value of k which has lowest error rate in validation data</a:t>
            </a:r>
          </a:p>
          <a:p>
            <a:pPr marL="342900" indent="-342900" eaLnBrk="1" hangingPunct="1">
              <a:defRPr/>
            </a:pPr>
            <a:r>
              <a:rPr lang="en-US" dirty="0"/>
              <a:t>Typically values of k fall in the range of 1-20</a:t>
            </a:r>
          </a:p>
          <a:p>
            <a:pPr marL="503634" lvl="1" indent="-342900">
              <a:defRPr/>
            </a:pPr>
            <a:r>
              <a:rPr lang="en-US" dirty="0"/>
              <a:t>Usually use odd numbers to avoid ties</a:t>
            </a:r>
          </a:p>
          <a:p>
            <a:pPr marL="342900" indent="-342900">
              <a:defRPr/>
            </a:pPr>
            <a:r>
              <a:rPr lang="en-US" dirty="0"/>
              <a:t>The more complex the dataset, the lower the optimum value of k</a:t>
            </a:r>
          </a:p>
          <a:p>
            <a:pPr marL="342900" indent="-342900"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6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Using K-NN for Prediction (for Numerical Outcome)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383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Instead of “majority vote determines class” use average of response values</a:t>
            </a:r>
          </a:p>
          <a:p>
            <a:pPr eaLnBrk="1" hangingPunct="1"/>
            <a:r>
              <a:rPr lang="en-US" altLang="en-US" dirty="0"/>
              <a:t>May be a weighted average, weight decreasing with distance</a:t>
            </a:r>
          </a:p>
        </p:txBody>
      </p:sp>
    </p:spTree>
    <p:extLst>
      <p:ext uri="{BB962C8B-B14F-4D97-AF65-F5344CB8AC3E}">
        <p14:creationId xmlns:p14="http://schemas.microsoft.com/office/powerpoint/2010/main" val="5051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Simple</a:t>
            </a:r>
          </a:p>
          <a:p>
            <a:pPr eaLnBrk="1" hangingPunct="1"/>
            <a:r>
              <a:rPr lang="en-US" altLang="en-US" dirty="0"/>
              <a:t>No assumptions required about Normal distribution, etc.</a:t>
            </a:r>
          </a:p>
          <a:p>
            <a:pPr eaLnBrk="1" hangingPunct="1"/>
            <a:r>
              <a:rPr lang="en-US" altLang="en-US" dirty="0"/>
              <a:t>Effective at capturing complex interactions among variables without having to define a 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40522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0B02-E120-902F-727C-50943A87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25740" cy="4427538"/>
          </a:xfrm>
        </p:spPr>
        <p:txBody>
          <a:bodyPr/>
          <a:lstStyle/>
          <a:p>
            <a:r>
              <a:rPr lang="en-US" dirty="0"/>
              <a:t>Required size of training set increases exponentially with # of predictors, p</a:t>
            </a:r>
          </a:p>
          <a:p>
            <a:r>
              <a:rPr lang="en-US" dirty="0"/>
              <a:t>This is because expected distance to nearest neighbor increases with p </a:t>
            </a:r>
          </a:p>
          <a:p>
            <a:pPr lvl="1"/>
            <a:r>
              <a:rPr lang="en-US" dirty="0"/>
              <a:t>With large vector of predictors, all records end up “far away” from each other</a:t>
            </a:r>
          </a:p>
          <a:p>
            <a:r>
              <a:rPr lang="en-US" dirty="0"/>
              <a:t>In a large training set, it takes a long time to find distances to all the neighbors and then identify the nearest one(s)</a:t>
            </a:r>
          </a:p>
          <a:p>
            <a:r>
              <a:rPr lang="en-US" dirty="0"/>
              <a:t>These constitute “curse of dimensionality”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6936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dirty="0"/>
              <a:t>Data-driven, not model-driven</a:t>
            </a:r>
          </a:p>
          <a:p>
            <a:pPr marL="342900" indent="-342900" eaLnBrk="1" hangingPunct="1"/>
            <a:r>
              <a:rPr lang="en-US" altLang="en-US" dirty="0"/>
              <a:t>Makes no assumptions about the data</a:t>
            </a:r>
          </a:p>
          <a:p>
            <a:pPr marL="342900" indent="-342900" eaLnBrk="1" hangingPunct="1"/>
            <a:r>
              <a:rPr lang="en-US" altLang="en-US" dirty="0"/>
              <a:t>Named after mid-16th century English statistician Thomas Bayes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2" name="Google Shape;116;p14" descr="Image result for thomas bayes images">
            <a:extLst>
              <a:ext uri="{FF2B5EF4-FFF2-40B4-BE49-F238E27FC236}">
                <a16:creationId xmlns:a16="http://schemas.microsoft.com/office/drawing/2014/main" id="{3507B71C-471D-FBDB-2C18-A0CFE66EEE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505200" y="3733800"/>
            <a:ext cx="1752600" cy="187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12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Bayesian Classifier: The Basic 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8ABE5-8AE4-C947-A131-97A467B2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dirty="0"/>
              <a:t>We first need to learn the complete, exact, Bayesian classifier</a:t>
            </a:r>
          </a:p>
          <a:p>
            <a:r>
              <a:rPr lang="en-US" dirty="0"/>
              <a:t>A probabilistic framework for solving classification problems</a:t>
            </a:r>
          </a:p>
          <a:p>
            <a:r>
              <a:rPr lang="en-US" dirty="0"/>
              <a:t>For a given new record to be classified, find other records like it (i.e., same values for the predictors)</a:t>
            </a:r>
          </a:p>
          <a:p>
            <a:r>
              <a:rPr lang="en-US" dirty="0"/>
              <a:t>What is the prevalent class among those records?</a:t>
            </a:r>
          </a:p>
          <a:p>
            <a:r>
              <a:rPr lang="en-US" dirty="0"/>
              <a:t>Assign that class to your new record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2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Probability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P(A): A measure of the likelihood of an event to occur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D7581-9059-31F0-7644-45B1F5CB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18173"/>
            <a:ext cx="643979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3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/>
              <a:lstStyle/>
              <a:p>
                <a:pPr marL="342900" indent="-342900" eaLnBrk="1" hangingPunct="1"/>
                <a:r>
                  <a:rPr lang="en-US" altLang="en-US" dirty="0"/>
                  <a:t>Probability of event A given that event B has occurred</a:t>
                </a:r>
              </a:p>
              <a:p>
                <a:pPr marL="342900" indent="-342900"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865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AA9441-B976-F2B3-4023-1A6A96475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477802"/>
            <a:ext cx="3614738" cy="18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4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/>
              <a:lstStyle/>
              <a:p>
                <a:pPr marL="342900" indent="-342900" eaLnBrk="1" hangingPunct="1"/>
                <a:r>
                  <a:rPr lang="en-US" altLang="en-US" dirty="0"/>
                  <a:t>Probability of event A given that event B has occurred</a:t>
                </a:r>
              </a:p>
              <a:p>
                <a:pPr marL="342900" indent="-342900"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  <a:p>
                <a:pPr marL="342900" indent="-342900" eaLnBrk="1" hangingPunct="1"/>
                <a:r>
                  <a:rPr lang="en-US" altLang="en-US" dirty="0"/>
                  <a:t>Bayes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865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35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Nearest Neighbors (KNN)</a:t>
            </a:r>
          </a:p>
        </p:txBody>
      </p:sp>
    </p:spTree>
    <p:extLst>
      <p:ext uri="{BB962C8B-B14F-4D97-AF65-F5344CB8AC3E}">
        <p14:creationId xmlns:p14="http://schemas.microsoft.com/office/powerpoint/2010/main" val="35784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6604-A628-3DF6-63FC-579D773FC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A doctor knows that meningitis causes stiff neck 50% of the time</a:t>
                </a:r>
              </a:p>
              <a:p>
                <a:pPr lvl="1"/>
                <a:r>
                  <a:rPr lang="en-US" dirty="0"/>
                  <a:t>Probability of any patient having meningitis is 1/50,000</a:t>
                </a:r>
              </a:p>
              <a:p>
                <a:pPr lvl="1"/>
                <a:r>
                  <a:rPr lang="en-US" dirty="0"/>
                  <a:t>Probability of any patient having stiff neck is 1/20</a:t>
                </a:r>
              </a:p>
              <a:p>
                <a:r>
                  <a:rPr lang="en-US" dirty="0"/>
                  <a:t>If a patient has stiff neck, what’s the probability he/she has meningitis?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50,000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6604-A628-3DF6-63FC-579D773FC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64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6604-A628-3DF6-63FC-579D773F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A doctor knows that meningitis causes stiff neck 50% of the time</a:t>
            </a:r>
          </a:p>
          <a:p>
            <a:pPr lvl="1"/>
            <a:r>
              <a:rPr lang="en-US" dirty="0"/>
              <a:t>Probability of any patient having meningitis is 1/50,000</a:t>
            </a:r>
          </a:p>
          <a:p>
            <a:pPr lvl="1"/>
            <a:r>
              <a:rPr lang="en-US" dirty="0"/>
              <a:t>Probability of any patient having stiff neck is 1/20</a:t>
            </a:r>
          </a:p>
          <a:p>
            <a:r>
              <a:rPr lang="en-US" dirty="0"/>
              <a:t>If a patient has stiff neck, what’s the probability he/she has meningitis?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657A027-4254-62C7-59DA-F9D167CB8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0555"/>
              </p:ext>
            </p:extLst>
          </p:nvPr>
        </p:nvGraphicFramePr>
        <p:xfrm>
          <a:off x="552065" y="4343400"/>
          <a:ext cx="777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62640" imgH="787320" progId="Equation.3">
                  <p:embed/>
                </p:oleObj>
              </mc:Choice>
              <mc:Fallback>
                <p:oleObj name="Equation" r:id="rId3" imgW="6362640" imgH="787320" progId="Equation.3">
                  <p:embed/>
                  <p:pic>
                    <p:nvPicPr>
                      <p:cNvPr id="1068036" name="Object 4">
                        <a:extLst>
                          <a:ext uri="{FF2B5EF4-FFF2-40B4-BE49-F238E27FC236}">
                            <a16:creationId xmlns:a16="http://schemas.microsoft.com/office/drawing/2014/main" id="{CC86A0AC-647D-91E8-8291-7F92CC388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65" y="4343400"/>
                        <a:ext cx="777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51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Probability in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6604-A628-3DF6-63FC-579D773FC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record with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 is to predict class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Specifically, we want to find the value of C that maximizes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dirty="0"/>
                      <m:t>, …,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dirty="0"/>
                  <a:t>Can we estimate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dirty="0"/>
                      <m:t>, …,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directly from data?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6604-A628-3DF6-63FC-579D773FC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0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F2ACD-D7DB-80CF-54EA-5FA6A459C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/>
              <a:lstStyle/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en-US" dirty="0"/>
                  <a:t>We look at conditional probability of the record belonging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given that its predictor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en-US" b="0" dirty="0"/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en-US" dirty="0"/>
                  <a:t>In general, for a response with m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and the predictor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en-US" dirty="0"/>
                  <a:t>, we want to compute</a:t>
                </a:r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en-US" dirty="0"/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/>
                        <m:t>, …,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en-US" dirty="0"/>
                  <a:t>To classify a record, we compute its probability of belonging to each class and then classify the record to the class that has the highest probability</a:t>
                </a:r>
              </a:p>
              <a:p>
                <a:pPr marL="503634" lvl="1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en-US" dirty="0"/>
                  <a:t>Or use the cut-off probability to decide whether the record should be assigned to a class or not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F2ACD-D7DB-80CF-54EA-5FA6A459C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850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09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Financial Fraud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Target variable:  </a:t>
            </a:r>
          </a:p>
          <a:p>
            <a:pPr marL="503634" lvl="1" indent="-342900"/>
            <a:r>
              <a:rPr lang="en-US" altLang="en-US" dirty="0"/>
              <a:t>Audit finds fraud, no fraud</a:t>
            </a:r>
          </a:p>
          <a:p>
            <a:pPr marL="342900" indent="-342900" eaLnBrk="1" hangingPunct="1"/>
            <a:r>
              <a:rPr lang="en-US" altLang="en-US" dirty="0"/>
              <a:t>Predictors:  </a:t>
            </a:r>
          </a:p>
          <a:p>
            <a:pPr marL="503634" lvl="1" indent="-342900"/>
            <a:r>
              <a:rPr lang="en-US" altLang="en-US" dirty="0"/>
              <a:t>Prior pending legal charges (yes/no)</a:t>
            </a:r>
          </a:p>
          <a:p>
            <a:pPr marL="503634" lvl="1" indent="-342900"/>
            <a:r>
              <a:rPr lang="en-US" altLang="en-US" dirty="0"/>
              <a:t>Size of firm (small/large)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2" name="Google Shape;163;p21">
            <a:extLst>
              <a:ext uri="{FF2B5EF4-FFF2-40B4-BE49-F238E27FC236}">
                <a16:creationId xmlns:a16="http://schemas.microsoft.com/office/drawing/2014/main" id="{78AE6752-4365-1AFE-F853-F186AFAA18C4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267200" y="3276600"/>
            <a:ext cx="3939047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56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Exact Bayes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/>
              <a:lstStyle/>
              <a:p>
                <a:pPr marL="342900" indent="-342900" eaLnBrk="1" hangingPunct="1"/>
                <a:r>
                  <a:rPr lang="en-US" altLang="en-US" dirty="0"/>
                  <a:t>Goal: classify a small firm with charges filed as “fraudulent” or “truthful”</a:t>
                </a:r>
              </a:p>
              <a:p>
                <a:pPr marL="503634" lvl="1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𝐶h𝑎𝑟𝑔𝑒𝑠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𝑆𝑚𝑎𝑙𝑙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342900" indent="-342900" eaLnBrk="1" hangingPunct="1"/>
                <a:r>
                  <a:rPr lang="en-US" altLang="en-US" dirty="0"/>
                  <a:t>There are 2 firms like that, one fraudulent and the other truthful</a:t>
                </a:r>
              </a:p>
              <a:p>
                <a:pPr marL="342900" indent="-342900"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865" t="-982" r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9712AB2-BF17-1212-9391-13FAE631D31C}"/>
              </a:ext>
            </a:extLst>
          </p:cNvPr>
          <p:cNvGrpSpPr/>
          <p:nvPr/>
        </p:nvGrpSpPr>
        <p:grpSpPr>
          <a:xfrm>
            <a:off x="4267200" y="3276600"/>
            <a:ext cx="3939047" cy="2362200"/>
            <a:chOff x="4267200" y="3276600"/>
            <a:chExt cx="3939047" cy="2362200"/>
          </a:xfrm>
        </p:grpSpPr>
        <p:pic>
          <p:nvPicPr>
            <p:cNvPr id="2" name="Google Shape;163;p21">
              <a:extLst>
                <a:ext uri="{FF2B5EF4-FFF2-40B4-BE49-F238E27FC236}">
                  <a16:creationId xmlns:a16="http://schemas.microsoft.com/office/drawing/2014/main" id="{0B08034D-DD97-DE71-8635-A2F6EE92A4DA}"/>
                </a:ext>
              </a:extLst>
            </p:cNvPr>
            <p:cNvPicPr preferRelativeResize="0"/>
            <p:nvPr/>
          </p:nvPicPr>
          <p:blipFill rotWithShape="1">
            <a:blip r:embed="rId4"/>
            <a:stretch/>
          </p:blipFill>
          <p:spPr>
            <a:xfrm>
              <a:off x="4267200" y="3276600"/>
              <a:ext cx="3939047" cy="236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423E7E-65DD-16B5-A00A-5D1A3ED918D9}"/>
                </a:ext>
              </a:extLst>
            </p:cNvPr>
            <p:cNvSpPr/>
            <p:nvPr/>
          </p:nvSpPr>
          <p:spPr>
            <a:xfrm>
              <a:off x="4876800" y="3492103"/>
              <a:ext cx="3200400" cy="262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CD270A-341C-71DA-A44B-62BE31FD0333}"/>
                </a:ext>
              </a:extLst>
            </p:cNvPr>
            <p:cNvSpPr/>
            <p:nvPr/>
          </p:nvSpPr>
          <p:spPr>
            <a:xfrm>
              <a:off x="4876800" y="4800600"/>
              <a:ext cx="3200400" cy="262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95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Exact Bayes Calculation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P(fraud | charges=y, size=small) = ½ = 0.50</a:t>
            </a:r>
          </a:p>
          <a:p>
            <a:pPr marL="342900" indent="-342900" eaLnBrk="1" hangingPunct="1"/>
            <a:r>
              <a:rPr lang="en-US" altLang="en-US" b="1" dirty="0"/>
              <a:t>Note: </a:t>
            </a:r>
            <a:r>
              <a:rPr lang="en-US" altLang="en-US" dirty="0"/>
              <a:t>calculation is limited to the two firms matching those characteristics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DA61DA-A363-4CA4-A36A-BE281B3C9335}"/>
              </a:ext>
            </a:extLst>
          </p:cNvPr>
          <p:cNvGrpSpPr/>
          <p:nvPr/>
        </p:nvGrpSpPr>
        <p:grpSpPr>
          <a:xfrm>
            <a:off x="4267200" y="3276600"/>
            <a:ext cx="3939047" cy="2362200"/>
            <a:chOff x="4267200" y="3276600"/>
            <a:chExt cx="3939047" cy="2362200"/>
          </a:xfrm>
        </p:grpSpPr>
        <p:pic>
          <p:nvPicPr>
            <p:cNvPr id="4" name="Google Shape;163;p21">
              <a:extLst>
                <a:ext uri="{FF2B5EF4-FFF2-40B4-BE49-F238E27FC236}">
                  <a16:creationId xmlns:a16="http://schemas.microsoft.com/office/drawing/2014/main" id="{BE04EF36-C16B-8EE7-9843-112DFCCC1D77}"/>
                </a:ext>
              </a:extLst>
            </p:cNvPr>
            <p:cNvPicPr preferRelativeResize="0"/>
            <p:nvPr/>
          </p:nvPicPr>
          <p:blipFill rotWithShape="1">
            <a:blip r:embed="rId3"/>
            <a:stretch/>
          </p:blipFill>
          <p:spPr>
            <a:xfrm>
              <a:off x="4267200" y="3276600"/>
              <a:ext cx="3939047" cy="236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6B09D4-FEBB-3AB3-A345-172EAD705E7A}"/>
                </a:ext>
              </a:extLst>
            </p:cNvPr>
            <p:cNvSpPr/>
            <p:nvPr/>
          </p:nvSpPr>
          <p:spPr>
            <a:xfrm>
              <a:off x="4876800" y="3492103"/>
              <a:ext cx="3200400" cy="262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F84577-7877-B607-13AD-33CB34946A44}"/>
                </a:ext>
              </a:extLst>
            </p:cNvPr>
            <p:cNvSpPr/>
            <p:nvPr/>
          </p:nvSpPr>
          <p:spPr>
            <a:xfrm>
              <a:off x="4876800" y="4800600"/>
              <a:ext cx="3200400" cy="262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3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Practical Difficulty with the Exact Bayes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The approach tries to finding all the records in the sample that are exactly like the new record to be classified</a:t>
            </a:r>
          </a:p>
          <a:p>
            <a:pPr marL="342900" indent="-342900" eaLnBrk="1" hangingPunct="1"/>
            <a:r>
              <a:rPr lang="en-US" altLang="en-US" dirty="0"/>
              <a:t>When the number of predictors gets larger many of the records to be classified will be without exact matches</a:t>
            </a:r>
          </a:p>
        </p:txBody>
      </p:sp>
    </p:spTree>
    <p:extLst>
      <p:ext uri="{BB962C8B-B14F-4D97-AF65-F5344CB8AC3E}">
        <p14:creationId xmlns:p14="http://schemas.microsoft.com/office/powerpoint/2010/main" val="51344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Solution: 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AFBD7-92F9-EEB3-E351-FE98FC21D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7825740" cy="4351338"/>
              </a:xfrm>
            </p:spPr>
            <p:txBody>
              <a:bodyPr/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dirty="0"/>
                  <a:t>In the naive Bayes solution, we no longer restrict the probability calculation to those records that match the record to be classified</a:t>
                </a: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dirty="0"/>
                  <a:t>Instead, we use the entire dataset</a:t>
                </a:r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AFBD7-92F9-EEB3-E351-FE98FC21D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7825740" cy="4351338"/>
              </a:xfrm>
              <a:blipFill>
                <a:blip r:embed="rId3"/>
                <a:stretch>
                  <a:fillRect l="-85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06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0A3B8-3B3D-D3DD-763C-D06C5DFBFFAA}"/>
              </a:ext>
            </a:extLst>
          </p:cNvPr>
          <p:cNvGrpSpPr/>
          <p:nvPr/>
        </p:nvGrpSpPr>
        <p:grpSpPr>
          <a:xfrm>
            <a:off x="990100" y="2971800"/>
            <a:ext cx="7163800" cy="1524213"/>
            <a:chOff x="990100" y="2666893"/>
            <a:chExt cx="7163800" cy="15242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476F88-20BF-0D1E-BB53-4A1172AC7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100" y="2666893"/>
              <a:ext cx="7163800" cy="15242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35C68-5636-4E36-D695-C90EAFC76FD0}"/>
                </a:ext>
              </a:extLst>
            </p:cNvPr>
            <p:cNvSpPr/>
            <p:nvPr/>
          </p:nvSpPr>
          <p:spPr>
            <a:xfrm>
              <a:off x="7391400" y="2667000"/>
              <a:ext cx="762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11D4B3-E543-DB1B-E057-438B3C41A010}"/>
                  </a:ext>
                </a:extLst>
              </p:cNvPr>
              <p:cNvSpPr txBox="1"/>
              <p:nvPr/>
            </p:nvSpPr>
            <p:spPr>
              <a:xfrm>
                <a:off x="762000" y="1606320"/>
                <a:ext cx="7391400" cy="1127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Calculating the probability that a record with a given set of predictor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2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among m classes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11D4B3-E543-DB1B-E057-438B3C41A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6320"/>
                <a:ext cx="7391400" cy="1127760"/>
              </a:xfrm>
              <a:prstGeom prst="rect">
                <a:avLst/>
              </a:prstGeom>
              <a:blipFill>
                <a:blip r:embed="rId4"/>
                <a:stretch>
                  <a:fillRect l="-907" t="-3784" r="-1072" b="-1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70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KNN: Basic Idea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3D8E1B-C8CA-284F-7299-36D1A2D12B34}"/>
              </a:ext>
            </a:extLst>
          </p:cNvPr>
          <p:cNvGrpSpPr/>
          <p:nvPr/>
        </p:nvGrpSpPr>
        <p:grpSpPr>
          <a:xfrm>
            <a:off x="1295400" y="3444240"/>
            <a:ext cx="6781800" cy="2743200"/>
            <a:chOff x="304800" y="2819400"/>
            <a:chExt cx="8229600" cy="3429000"/>
          </a:xfrm>
        </p:grpSpPr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861718C0-513D-0747-3E38-236346895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2819400"/>
              <a:ext cx="8229600" cy="3429000"/>
              <a:chOff x="192" y="1776"/>
              <a:chExt cx="5184" cy="2160"/>
            </a:xfrm>
          </p:grpSpPr>
          <p:pic>
            <p:nvPicPr>
              <p:cNvPr id="42" name="Picture 5">
                <a:extLst>
                  <a:ext uri="{FF2B5EF4-FFF2-40B4-BE49-F238E27FC236}">
                    <a16:creationId xmlns:a16="http://schemas.microsoft.com/office/drawing/2014/main" id="{AFEB9F8D-D09F-0AB6-4D64-BF6BA68336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8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6">
                <a:extLst>
                  <a:ext uri="{FF2B5EF4-FFF2-40B4-BE49-F238E27FC236}">
                    <a16:creationId xmlns:a16="http://schemas.microsoft.com/office/drawing/2014/main" id="{2FEFF7D1-9AF8-72C9-A26A-D51CD6D143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20" cy="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7">
                <a:extLst>
                  <a:ext uri="{FF2B5EF4-FFF2-40B4-BE49-F238E27FC236}">
                    <a16:creationId xmlns:a16="http://schemas.microsoft.com/office/drawing/2014/main" id="{E6590EC0-4C84-357C-777E-EEB4A0145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4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8">
                <a:extLst>
                  <a:ext uri="{FF2B5EF4-FFF2-40B4-BE49-F238E27FC236}">
                    <a16:creationId xmlns:a16="http://schemas.microsoft.com/office/drawing/2014/main" id="{5345B522-B0F8-943B-2C45-A35F704F45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3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9">
                <a:extLst>
                  <a:ext uri="{FF2B5EF4-FFF2-40B4-BE49-F238E27FC236}">
                    <a16:creationId xmlns:a16="http://schemas.microsoft.com/office/drawing/2014/main" id="{C459175A-87CC-1F40-CD96-7089B157C5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3168"/>
                <a:ext cx="624" cy="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4A3E818-36B4-1440-E3BC-4D4F7AC48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20" cy="6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48" name="Oval 11">
                <a:extLst>
                  <a:ext uri="{FF2B5EF4-FFF2-40B4-BE49-F238E27FC236}">
                    <a16:creationId xmlns:a16="http://schemas.microsoft.com/office/drawing/2014/main" id="{7248AFC9-3177-384A-D135-70FD0223D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2544" cy="216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FFCFE622-349F-B69A-5EA1-367806F46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3312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 dirty="0"/>
                  <a:t>Training Records</a:t>
                </a: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C31B04C3-D043-9DDF-0193-374D9F42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064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/>
                  <a:t>Test Record</a:t>
                </a:r>
              </a:p>
            </p:txBody>
          </p:sp>
        </p:grpSp>
        <p:grpSp>
          <p:nvGrpSpPr>
            <p:cNvPr id="34" name="Group 14">
              <a:extLst>
                <a:ext uri="{FF2B5EF4-FFF2-40B4-BE49-F238E27FC236}">
                  <a16:creationId xmlns:a16="http://schemas.microsoft.com/office/drawing/2014/main" id="{530E833D-8A38-702B-A650-03BCAB52D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048000"/>
              <a:ext cx="4572000" cy="2286000"/>
              <a:chOff x="1680" y="1920"/>
              <a:chExt cx="2880" cy="1440"/>
            </a:xfrm>
          </p:grpSpPr>
          <p:sp>
            <p:nvSpPr>
              <p:cNvPr id="35" name="Text Box 15">
                <a:extLst>
                  <a:ext uri="{FF2B5EF4-FFF2-40B4-BE49-F238E27FC236}">
                    <a16:creationId xmlns:a16="http://schemas.microsoft.com/office/drawing/2014/main" id="{CB5587E9-453D-DCB1-30C7-86AF3AD57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/>
                  <a:t>Compute Distance</a:t>
                </a:r>
              </a:p>
            </p:txBody>
          </p:sp>
          <p:grpSp>
            <p:nvGrpSpPr>
              <p:cNvPr id="36" name="Group 16">
                <a:extLst>
                  <a:ext uri="{FF2B5EF4-FFF2-40B4-BE49-F238E27FC236}">
                    <a16:creationId xmlns:a16="http://schemas.microsoft.com/office/drawing/2014/main" id="{99A91EF9-2DBB-07B7-E922-48A40D5582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256"/>
                <a:ext cx="2880" cy="1104"/>
                <a:chOff x="1680" y="2256"/>
                <a:chExt cx="2880" cy="1104"/>
              </a:xfrm>
            </p:grpSpPr>
            <p:sp>
              <p:nvSpPr>
                <p:cNvPr id="37" name="Line 17">
                  <a:extLst>
                    <a:ext uri="{FF2B5EF4-FFF2-40B4-BE49-F238E27FC236}">
                      <a16:creationId xmlns:a16="http://schemas.microsoft.com/office/drawing/2014/main" id="{257AF45A-1A24-CEF1-BA3F-AB5097232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256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18">
                  <a:extLst>
                    <a:ext uri="{FF2B5EF4-FFF2-40B4-BE49-F238E27FC236}">
                      <a16:creationId xmlns:a16="http://schemas.microsoft.com/office/drawing/2014/main" id="{319EB9F6-B641-7782-8C34-695CAED4D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2880"/>
                  <a:ext cx="2016" cy="48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" name="Line 19">
                  <a:extLst>
                    <a:ext uri="{FF2B5EF4-FFF2-40B4-BE49-F238E27FC236}">
                      <a16:creationId xmlns:a16="http://schemas.microsoft.com/office/drawing/2014/main" id="{83CC9BF1-D6A4-3D42-59C5-32A234E09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28" y="3072"/>
                  <a:ext cx="1584" cy="288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20">
                  <a:extLst>
                    <a:ext uri="{FF2B5EF4-FFF2-40B4-BE49-F238E27FC236}">
                      <a16:creationId xmlns:a16="http://schemas.microsoft.com/office/drawing/2014/main" id="{31F1B032-15CD-7019-1029-A941150E1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2832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21">
                  <a:extLst>
                    <a:ext uri="{FF2B5EF4-FFF2-40B4-BE49-F238E27FC236}">
                      <a16:creationId xmlns:a16="http://schemas.microsoft.com/office/drawing/2014/main" id="{E9B3A0A1-56BA-E017-C74B-A275E4633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352"/>
                  <a:ext cx="2544" cy="52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A49CD4F8-4571-8631-E164-6EA3FD5B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2080"/>
            <a:ext cx="7749540" cy="4397058"/>
          </a:xfrm>
        </p:spPr>
        <p:txBody>
          <a:bodyPr/>
          <a:lstStyle/>
          <a:p>
            <a:r>
              <a:rPr lang="en-US" dirty="0"/>
              <a:t>Data-driven, not model-driven</a:t>
            </a:r>
          </a:p>
          <a:p>
            <a:r>
              <a:rPr lang="en-US" dirty="0"/>
              <a:t>Makes no assumptions about the data</a:t>
            </a:r>
          </a:p>
          <a:p>
            <a:r>
              <a:rPr lang="en-US" dirty="0"/>
              <a:t>Simple idea: classify a record like similar records</a:t>
            </a:r>
          </a:p>
          <a:p>
            <a:r>
              <a:rPr lang="en-US" dirty="0"/>
              <a:t>If it walks like a duck, quacks like a duck, then it’s probably a duck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Financial Fraud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Target variable:  </a:t>
            </a:r>
          </a:p>
          <a:p>
            <a:pPr marL="503634" lvl="1" indent="-342900"/>
            <a:r>
              <a:rPr lang="en-US" altLang="en-US" dirty="0"/>
              <a:t>Audit finds fraud, no fraud</a:t>
            </a:r>
          </a:p>
          <a:p>
            <a:pPr marL="342900" indent="-342900" eaLnBrk="1" hangingPunct="1"/>
            <a:r>
              <a:rPr lang="en-US" altLang="en-US" dirty="0"/>
              <a:t>Predictors:  </a:t>
            </a:r>
          </a:p>
          <a:p>
            <a:pPr marL="503634" lvl="1" indent="-342900"/>
            <a:r>
              <a:rPr lang="en-US" altLang="en-US" dirty="0"/>
              <a:t>Prior pending legal charges (yes/no)</a:t>
            </a:r>
          </a:p>
          <a:p>
            <a:pPr marL="503634" lvl="1" indent="-342900"/>
            <a:r>
              <a:rPr lang="en-US" altLang="en-US" dirty="0"/>
              <a:t>Size of firm (small/large)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2" name="Google Shape;163;p21">
            <a:extLst>
              <a:ext uri="{FF2B5EF4-FFF2-40B4-BE49-F238E27FC236}">
                <a16:creationId xmlns:a16="http://schemas.microsoft.com/office/drawing/2014/main" id="{09AB94CA-0CC2-6D41-E9D1-32B7DB832F17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114800" y="3246866"/>
            <a:ext cx="3786647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71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en-US" dirty="0"/>
                  <a:t>Goal: classify a small firm with charges filed as “fraudulent” or “truthful” </a:t>
                </a:r>
              </a:p>
              <a:p>
                <a:pPr marL="503634" lvl="1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𝐶h𝑎𝑟𝑔𝑒𝑠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𝑆𝑚𝑎𝑙𝑙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  <a:blipFill>
                <a:blip r:embed="rId3"/>
                <a:stretch>
                  <a:fillRect l="-846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63;p21">
            <a:extLst>
              <a:ext uri="{FF2B5EF4-FFF2-40B4-BE49-F238E27FC236}">
                <a16:creationId xmlns:a16="http://schemas.microsoft.com/office/drawing/2014/main" id="{1295AA49-8D62-D886-EE37-D2468693BC3E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4724400" y="3048000"/>
            <a:ext cx="3385698" cy="211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13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en-US" dirty="0"/>
              </a:p>
              <a:p>
                <a:pPr marL="342900" indent="-342900" eaLnBrk="1" hangingPunct="1"/>
                <a:r>
                  <a:rPr lang="en-US" altLang="en-US" dirty="0"/>
                  <a:t>Compute 2 quantities:</a:t>
                </a:r>
              </a:p>
              <a:p>
                <a:pPr marL="503634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503634" lvl="1" indent="-342900"/>
                <a:r>
                  <a:rPr lang="en-US" altLang="en-US" dirty="0"/>
                  <a:t>Proportion of “charges = y” among frauds, times proportion of “small” among frauds, times proportion frauds= 3/4 * 1/4 * 4/10 = 0.075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  <a:blipFill>
                <a:blip r:embed="rId3"/>
                <a:stretch>
                  <a:fillRect l="-846"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63;p21">
            <a:extLst>
              <a:ext uri="{FF2B5EF4-FFF2-40B4-BE49-F238E27FC236}">
                <a16:creationId xmlns:a16="http://schemas.microsoft.com/office/drawing/2014/main" id="{1295AA49-8D62-D886-EE37-D2468693BC3E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4876800" y="3774040"/>
            <a:ext cx="3385698" cy="211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99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𝐶h𝑎𝑟𝑔𝑒𝑠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𝑆𝑚𝑎𝑙𝑙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342900" indent="-342900" eaLnBrk="1" hangingPunct="1"/>
                <a:r>
                  <a:rPr lang="en-US" altLang="en-US" dirty="0"/>
                  <a:t>Compute 2 quantities:</a:t>
                </a:r>
              </a:p>
              <a:p>
                <a:pPr marL="160734" lvl="1" indent="0">
                  <a:buNone/>
                </a:pPr>
                <a:r>
                  <a:rPr lang="en-US" alt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𝑇𝑢𝑟𝑡h𝑓𝑢𝑙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𝑇𝑟𝑢𝑡h𝑓𝑢𝑙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𝑇𝑟𝑢𝑡h𝑓𝑢𝑙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503634" lvl="1" indent="-342900"/>
                <a:r>
                  <a:rPr lang="en-US" altLang="en-US" dirty="0"/>
                  <a:t>Proportion “charges = y” among truthful, times prop. “small” among truthful, times prop. truthful  = 1/6 * 4/6 * 6/10 = 0.067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  <a:blipFill>
                <a:blip r:embed="rId3"/>
                <a:stretch>
                  <a:fillRect l="-846"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63;p21">
            <a:extLst>
              <a:ext uri="{FF2B5EF4-FFF2-40B4-BE49-F238E27FC236}">
                <a16:creationId xmlns:a16="http://schemas.microsoft.com/office/drawing/2014/main" id="{1295AA49-8D62-D886-EE37-D2468693BC3E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4876800" y="3837398"/>
            <a:ext cx="3385698" cy="211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24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en-US" dirty="0"/>
                  <a:t>Goal: classify a small firm with charges filed as “fraudulent” or “truthful”</a:t>
                </a:r>
              </a:p>
              <a:p>
                <a:pPr marL="342900" indent="-342900" eaLnBrk="1" hangingPunct="1"/>
                <a:r>
                  <a:rPr lang="en-US" altLang="en-US" dirty="0"/>
                  <a:t>Compute 2 quantities:</a:t>
                </a:r>
              </a:p>
              <a:p>
                <a:pPr marL="503634" lvl="1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= 3/4 * 1/4 * 4/10 = 0.075</a:t>
                </a:r>
              </a:p>
              <a:p>
                <a:pPr marL="503634" lvl="1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𝑇𝑢𝑟𝑡h𝑓𝑢𝑙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𝑇𝑟𝑢𝑡h𝑓𝑢𝑙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𝑇𝑟𝑢𝑡h𝑓𝑢𝑙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= 1/6 * 4/6 * 6/10 = 0.067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=0.075/(0.075+0.067)= 0.53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1023" t="-982" r="-1416" b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1D92486-706C-6762-F6CC-C2E2FF3AF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343400"/>
            <a:ext cx="4419600" cy="9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1.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estimate the individual conditional probabilities for each predictor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)- </a:t>
                </a:r>
              </a:p>
              <a:p>
                <a:pPr marL="503634" lvl="1" indent="-342900"/>
                <a:r>
                  <a:rPr lang="en-US" altLang="en-US" dirty="0"/>
                  <a:t>These are the probabilities that the predictor value in the record to be classified occurs in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2. Multiply these probabilities by each other, then by the proportion of records belonging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3. Repeat Steps 1 and 2 for all the classes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4. Estimate a probability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by taking the value calculated in Step 2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dividing it by the sum of such values for all classes</a:t>
                </a:r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5. Assign the record to the class with the highest probability for this set of predictor values</a:t>
                </a:r>
              </a:p>
            </p:txBody>
          </p:sp>
        </mc:Choice>
        <mc:Fallback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1023" t="-1823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36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Characteristics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Note that probability estimate does not differ greatly from exact</a:t>
            </a:r>
          </a:p>
          <a:p>
            <a:pPr marL="342900" indent="-342900" eaLnBrk="1" hangingPunct="1"/>
            <a:r>
              <a:rPr lang="en-US" altLang="en-US" dirty="0"/>
              <a:t>All records are used in calculations, not just those matching predictor values</a:t>
            </a:r>
          </a:p>
          <a:p>
            <a:pPr marL="342900" indent="-342900" eaLnBrk="1" hangingPunct="1"/>
            <a:r>
              <a:rPr lang="en-US" altLang="en-US" dirty="0"/>
              <a:t>This makes calculations practical in most circumstances</a:t>
            </a:r>
          </a:p>
          <a:p>
            <a:pPr marL="342900" indent="-342900" eaLnBrk="1" hangingPunct="1"/>
            <a:r>
              <a:rPr lang="en-US" altLang="en-US" dirty="0"/>
              <a:t>Relies on assumption of independence between predictor variables within each class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902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Independence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1E4F-5DA9-582B-8DD2-73B8A781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825740" cy="4427538"/>
          </a:xfrm>
        </p:spPr>
        <p:txBody>
          <a:bodyPr/>
          <a:lstStyle/>
          <a:p>
            <a:r>
              <a:rPr lang="en-US" dirty="0"/>
              <a:t>Not strictly justified (variables often correlated with one another)</a:t>
            </a:r>
          </a:p>
          <a:p>
            <a:r>
              <a:rPr lang="en-US" dirty="0"/>
              <a:t>Often “good enough” – ranking of probabilities is more important than unbiased estimate of actual probabilities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E26272-DCF4-303D-CB18-5400331BCE41}"/>
                  </a:ext>
                </a:extLst>
              </p:cNvPr>
              <p:cNvSpPr txBox="1"/>
              <p:nvPr/>
            </p:nvSpPr>
            <p:spPr>
              <a:xfrm>
                <a:off x="2057400" y="3429000"/>
                <a:ext cx="4587410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E26272-DCF4-303D-CB18-5400331BC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29000"/>
                <a:ext cx="458741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64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Advantages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Handles purely categorical data well</a:t>
            </a:r>
          </a:p>
          <a:p>
            <a:pPr marL="342900" indent="-342900" eaLnBrk="1" hangingPunct="1"/>
            <a:r>
              <a:rPr lang="en-US" altLang="en-US" dirty="0"/>
              <a:t>Works well with very large data sets</a:t>
            </a:r>
          </a:p>
          <a:p>
            <a:pPr marL="342900" indent="-342900" eaLnBrk="1" hangingPunct="1"/>
            <a:r>
              <a:rPr lang="en-US" altLang="en-US" dirty="0"/>
              <a:t>Simple &amp; computationally efficient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849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Shortcomings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Requires large number of records</a:t>
            </a:r>
          </a:p>
          <a:p>
            <a:pPr marL="342900" indent="-342900" eaLnBrk="1" hangingPunct="1"/>
            <a:r>
              <a:rPr lang="en-US" altLang="en-US" dirty="0"/>
              <a:t>Problematic when a predictor category is not present in training data </a:t>
            </a:r>
          </a:p>
          <a:p>
            <a:pPr marL="503634" lvl="1" indent="-342900"/>
            <a:r>
              <a:rPr lang="en-US" altLang="en-US" dirty="0"/>
              <a:t>Assigns 0 probability of response, ignoring information in other variables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756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KNN: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6D2A-4D1F-325D-A47A-72A9F6BE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/>
          <a:lstStyle/>
          <a:p>
            <a:pPr marL="342900" indent="-342900">
              <a:defRPr/>
            </a:pPr>
            <a:r>
              <a:rPr lang="en-US" dirty="0"/>
              <a:t>Relies on the idea that similar data points tend to have similar labels or values.</a:t>
            </a:r>
          </a:p>
          <a:p>
            <a:pPr marL="342900" indent="-342900" eaLnBrk="1" hangingPunct="1">
              <a:defRPr/>
            </a:pPr>
            <a:r>
              <a:rPr lang="en-US" dirty="0"/>
              <a:t>For a given record to be classified, identify nearby records</a:t>
            </a:r>
          </a:p>
          <a:p>
            <a:pPr eaLnBrk="1" hangingPunct="1">
              <a:defRPr/>
            </a:pPr>
            <a:r>
              <a:rPr lang="en-US" dirty="0"/>
              <a:t>“Near” means records with similar predictor values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… 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endParaRPr lang="en-US" i="1" baseline="-25000" dirty="0"/>
          </a:p>
          <a:p>
            <a:pPr marL="342900" indent="-342900" eaLnBrk="1" hangingPunct="1">
              <a:defRPr/>
            </a:pPr>
            <a:r>
              <a:rPr lang="en-US" dirty="0"/>
              <a:t>Classify the record as whatever the predominant class is among the nearby records (the “neighbors”)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6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731812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181600"/>
            <a:ext cx="7825740" cy="839947"/>
          </a:xfrm>
        </p:spPr>
        <p:txBody>
          <a:bodyPr>
            <a:normAutofit/>
          </a:bodyPr>
          <a:lstStyle/>
          <a:p>
            <a:r>
              <a:rPr lang="en-US" dirty="0"/>
              <a:t>Find a linear hyperplane (decision boundary) that will separate the data</a:t>
            </a:r>
          </a:p>
          <a:p>
            <a:endParaRPr lang="en-US" dirty="0"/>
          </a:p>
        </p:txBody>
      </p:sp>
      <p:graphicFrame>
        <p:nvGraphicFramePr>
          <p:cNvPr id="4" name="Object 1028">
            <a:extLst>
              <a:ext uri="{FF2B5EF4-FFF2-40B4-BE49-F238E27FC236}">
                <a16:creationId xmlns:a16="http://schemas.microsoft.com/office/drawing/2014/main" id="{7B04DB08-3EE4-A54D-1555-FB16B9664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799324"/>
              </p:ext>
            </p:extLst>
          </p:nvPr>
        </p:nvGraphicFramePr>
        <p:xfrm>
          <a:off x="2362200" y="1195388"/>
          <a:ext cx="3733800" cy="352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4420" name="Object 1028">
                        <a:extLst>
                          <a:ext uri="{FF2B5EF4-FFF2-40B4-BE49-F238E27FC236}">
                            <a16:creationId xmlns:a16="http://schemas.microsoft.com/office/drawing/2014/main" id="{DD011172-9B0E-726A-600F-27BFB8817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3733800" cy="3523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7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181600"/>
            <a:ext cx="7825740" cy="839947"/>
          </a:xfrm>
        </p:spPr>
        <p:txBody>
          <a:bodyPr>
            <a:normAutofit/>
          </a:bodyPr>
          <a:lstStyle/>
          <a:p>
            <a:r>
              <a:rPr lang="en-US" dirty="0"/>
              <a:t>One possible solution</a:t>
            </a:r>
          </a:p>
          <a:p>
            <a:endParaRPr lang="en-US" dirty="0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38B6B9A-63F0-44A6-DDB5-1139DCE39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46932"/>
              </p:ext>
            </p:extLst>
          </p:nvPr>
        </p:nvGraphicFramePr>
        <p:xfrm>
          <a:off x="2438400" y="1371600"/>
          <a:ext cx="3810000" cy="359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5444" name="Object 4">
                        <a:extLst>
                          <a:ext uri="{FF2B5EF4-FFF2-40B4-BE49-F238E27FC236}">
                            <a16:creationId xmlns:a16="http://schemas.microsoft.com/office/drawing/2014/main" id="{776CA2F0-9483-5686-9204-53E61280A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71600"/>
                        <a:ext cx="3810000" cy="3595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79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14532"/>
            <a:ext cx="7825740" cy="839947"/>
          </a:xfrm>
        </p:spPr>
        <p:txBody>
          <a:bodyPr>
            <a:normAutofit/>
          </a:bodyPr>
          <a:lstStyle/>
          <a:p>
            <a:r>
              <a:rPr lang="en-US" dirty="0"/>
              <a:t>Another possible solution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AE5B698-3625-EF50-7649-EB1592F27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85612"/>
              </p:ext>
            </p:extLst>
          </p:nvPr>
        </p:nvGraphicFramePr>
        <p:xfrm>
          <a:off x="2362200" y="1189038"/>
          <a:ext cx="4495800" cy="424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6468" name="Object 4">
                        <a:extLst>
                          <a:ext uri="{FF2B5EF4-FFF2-40B4-BE49-F238E27FC236}">
                            <a16:creationId xmlns:a16="http://schemas.microsoft.com/office/drawing/2014/main" id="{EB2F5DE1-84D0-9EBC-02FA-40ED8C5228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495800" cy="424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79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290582"/>
            <a:ext cx="7825740" cy="839947"/>
          </a:xfrm>
        </p:spPr>
        <p:txBody>
          <a:bodyPr>
            <a:normAutofit/>
          </a:bodyPr>
          <a:lstStyle/>
          <a:p>
            <a:r>
              <a:rPr lang="en-US" dirty="0"/>
              <a:t>Other possible solutions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C0098-E9A2-EBE5-981B-0A36668A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259" y="1147444"/>
            <a:ext cx="4191341" cy="39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2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38006"/>
            <a:ext cx="7825740" cy="839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one is better? B1 or B2?</a:t>
            </a:r>
          </a:p>
          <a:p>
            <a:r>
              <a:rPr lang="en-US" dirty="0"/>
              <a:t>How do define better?</a:t>
            </a:r>
          </a:p>
          <a:p>
            <a:endParaRPr lang="en-US" dirty="0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D71153D-4D5A-1F56-C20D-98326E09B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482045"/>
              </p:ext>
            </p:extLst>
          </p:nvPr>
        </p:nvGraphicFramePr>
        <p:xfrm>
          <a:off x="2362200" y="1195388"/>
          <a:ext cx="4495800" cy="424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8516" name="Object 4">
                        <a:extLst>
                          <a:ext uri="{FF2B5EF4-FFF2-40B4-BE49-F238E27FC236}">
                            <a16:creationId xmlns:a16="http://schemas.microsoft.com/office/drawing/2014/main" id="{F832E570-0AAC-D96A-E867-2823BD1F3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495800" cy="424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28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524000"/>
            <a:ext cx="7875270" cy="4114800"/>
          </a:xfrm>
        </p:spPr>
        <p:txBody>
          <a:bodyPr>
            <a:noAutofit/>
          </a:bodyPr>
          <a:lstStyle/>
          <a:p>
            <a:r>
              <a:rPr lang="en-US" dirty="0"/>
              <a:t>According to SVM, we have to find the points that lie closest to both the classes</a:t>
            </a:r>
          </a:p>
          <a:p>
            <a:r>
              <a:rPr lang="en-US" dirty="0"/>
              <a:t>These points are known as support vectors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503384-1430-6300-87B9-757C30B2F88E}"/>
              </a:ext>
            </a:extLst>
          </p:cNvPr>
          <p:cNvGrpSpPr/>
          <p:nvPr/>
        </p:nvGrpSpPr>
        <p:grpSpPr>
          <a:xfrm>
            <a:off x="3086100" y="2895600"/>
            <a:ext cx="3581400" cy="3379713"/>
            <a:chOff x="3086100" y="2895600"/>
            <a:chExt cx="3581400" cy="3379713"/>
          </a:xfrm>
        </p:grpSpPr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7BCAFEDC-B897-FAF9-982D-71FDC288FE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8959631"/>
                </p:ext>
              </p:extLst>
            </p:nvPr>
          </p:nvGraphicFramePr>
          <p:xfrm>
            <a:off x="3086100" y="2895600"/>
            <a:ext cx="3581400" cy="337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432040" imgH="7017225" progId="Visio.Drawing.6">
                    <p:embed/>
                  </p:oleObj>
                </mc:Choice>
                <mc:Fallback>
                  <p:oleObj name="Visio" r:id="rId3" imgW="7432040" imgH="7017225" progId="Visio.Drawing.6">
                    <p:embed/>
                    <p:pic>
                      <p:nvPicPr>
                        <p:cNvPr id="2" name="Object 4">
                          <a:extLst>
                            <a:ext uri="{FF2B5EF4-FFF2-40B4-BE49-F238E27FC236}">
                              <a16:creationId xmlns:a16="http://schemas.microsoft.com/office/drawing/2014/main" id="{4D71153D-4D5A-1F56-C20D-98326E09BD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100" y="2895600"/>
                          <a:ext cx="3581400" cy="337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52776E-5B15-6066-07C9-F7083599E777}"/>
                </a:ext>
              </a:extLst>
            </p:cNvPr>
            <p:cNvCxnSpPr/>
            <p:nvPr/>
          </p:nvCxnSpPr>
          <p:spPr>
            <a:xfrm flipH="1" flipV="1">
              <a:off x="4596765" y="4800600"/>
              <a:ext cx="432435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631BDE-BA54-2909-2F66-BE28A03A8BA3}"/>
                </a:ext>
              </a:extLst>
            </p:cNvPr>
            <p:cNvCxnSpPr/>
            <p:nvPr/>
          </p:nvCxnSpPr>
          <p:spPr>
            <a:xfrm flipH="1" flipV="1">
              <a:off x="5181600" y="4356000"/>
              <a:ext cx="432435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C31F5-062D-F6C5-23E4-79339D6194E2}"/>
              </a:ext>
            </a:extLst>
          </p:cNvPr>
          <p:cNvCxnSpPr/>
          <p:nvPr/>
        </p:nvCxnSpPr>
        <p:spPr>
          <a:xfrm flipH="1" flipV="1">
            <a:off x="6177304" y="4678352"/>
            <a:ext cx="432435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978592-DBE1-10D1-637E-4E4F858CEA17}"/>
              </a:ext>
            </a:extLst>
          </p:cNvPr>
          <p:cNvCxnSpPr/>
          <p:nvPr/>
        </p:nvCxnSpPr>
        <p:spPr>
          <a:xfrm flipH="1" flipV="1">
            <a:off x="3695700" y="4564052"/>
            <a:ext cx="432435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4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524000"/>
            <a:ext cx="7875270" cy="4114800"/>
          </a:xfrm>
        </p:spPr>
        <p:txBody>
          <a:bodyPr>
            <a:noAutofit/>
          </a:bodyPr>
          <a:lstStyle/>
          <a:p>
            <a:r>
              <a:rPr lang="en-US" dirty="0"/>
              <a:t>The distance between the points and the dividing line is known as margin</a:t>
            </a:r>
          </a:p>
          <a:p>
            <a:r>
              <a:rPr lang="en-US" dirty="0"/>
              <a:t>The aim of an SVM algorithm is to maximize this margin</a:t>
            </a:r>
          </a:p>
          <a:p>
            <a:r>
              <a:rPr lang="en-US" dirty="0"/>
              <a:t>When the margin reaches its maximum, the hyperplane becomes the optimal one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7AB7D-9BF6-1409-B5A8-CD14D6282C3C}"/>
              </a:ext>
            </a:extLst>
          </p:cNvPr>
          <p:cNvGrpSpPr/>
          <p:nvPr/>
        </p:nvGrpSpPr>
        <p:grpSpPr>
          <a:xfrm>
            <a:off x="4724400" y="3416157"/>
            <a:ext cx="2895600" cy="2679843"/>
            <a:chOff x="3086100" y="2895600"/>
            <a:chExt cx="3581401" cy="3379713"/>
          </a:xfrm>
        </p:grpSpPr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id="{56525354-706A-EE85-6284-6246FF9C79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2826309"/>
                </p:ext>
              </p:extLst>
            </p:nvPr>
          </p:nvGraphicFramePr>
          <p:xfrm>
            <a:off x="3086100" y="2895600"/>
            <a:ext cx="3581401" cy="337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432040" imgH="7017225" progId="Visio.Drawing.6">
                    <p:embed/>
                  </p:oleObj>
                </mc:Choice>
                <mc:Fallback>
                  <p:oleObj name="Visio" r:id="rId3" imgW="7432040" imgH="7017225" progId="Visio.Drawing.6">
                    <p:embed/>
                    <p:pic>
                      <p:nvPicPr>
                        <p:cNvPr id="4" name="Object 4">
                          <a:extLst>
                            <a:ext uri="{FF2B5EF4-FFF2-40B4-BE49-F238E27FC236}">
                              <a16:creationId xmlns:a16="http://schemas.microsoft.com/office/drawing/2014/main" id="{7BCAFEDC-B897-FAF9-982D-71FDC288FE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100" y="2895600"/>
                          <a:ext cx="3581401" cy="337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53E331-75B6-7A33-DCF7-112AB727F907}"/>
                </a:ext>
              </a:extLst>
            </p:cNvPr>
            <p:cNvCxnSpPr/>
            <p:nvPr/>
          </p:nvCxnSpPr>
          <p:spPr>
            <a:xfrm flipH="1" flipV="1">
              <a:off x="4596765" y="4800600"/>
              <a:ext cx="432435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56D8F7-D709-8F76-773A-4C03C306BC47}"/>
                </a:ext>
              </a:extLst>
            </p:cNvPr>
            <p:cNvCxnSpPr/>
            <p:nvPr/>
          </p:nvCxnSpPr>
          <p:spPr>
            <a:xfrm flipH="1" flipV="1">
              <a:off x="5181600" y="4356000"/>
              <a:ext cx="432435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701CAD-65B6-0890-A533-2B213079AEE4}"/>
              </a:ext>
            </a:extLst>
          </p:cNvPr>
          <p:cNvCxnSpPr/>
          <p:nvPr/>
        </p:nvCxnSpPr>
        <p:spPr>
          <a:xfrm flipH="1" flipV="1">
            <a:off x="7167176" y="4772859"/>
            <a:ext cx="349628" cy="181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5FAC77-908D-3D1E-A667-7C15B5411767}"/>
              </a:ext>
            </a:extLst>
          </p:cNvPr>
          <p:cNvCxnSpPr/>
          <p:nvPr/>
        </p:nvCxnSpPr>
        <p:spPr>
          <a:xfrm flipH="1" flipV="1">
            <a:off x="5154606" y="4709961"/>
            <a:ext cx="349628" cy="181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1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248988"/>
            <a:ext cx="7825740" cy="839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Find hyperplane </a:t>
            </a:r>
            <a:r>
              <a:rPr lang="en-US" altLang="en-US" dirty="0">
                <a:solidFill>
                  <a:srgbClr val="FF0000"/>
                </a:solidFill>
              </a:rPr>
              <a:t>maximizes</a:t>
            </a:r>
            <a:r>
              <a:rPr lang="en-US" altLang="en-US" dirty="0"/>
              <a:t> the margin =&gt; B1 is better than B2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D709250-1BAD-DBAD-F222-A389F282E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204093"/>
              </p:ext>
            </p:extLst>
          </p:nvPr>
        </p:nvGraphicFramePr>
        <p:xfrm>
          <a:off x="2362200" y="1195388"/>
          <a:ext cx="4191000" cy="3954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9540" name="Object 4">
                        <a:extLst>
                          <a:ext uri="{FF2B5EF4-FFF2-40B4-BE49-F238E27FC236}">
                            <a16:creationId xmlns:a16="http://schemas.microsoft.com/office/drawing/2014/main" id="{A0BEAF41-594F-5427-F431-B91B0270F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191000" cy="3954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8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825740" cy="839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How do we find this hyperplane?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Measuring performance of the model using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7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KNN: Basic Idea</a:t>
            </a:r>
          </a:p>
        </p:txBody>
      </p:sp>
      <p:pic>
        <p:nvPicPr>
          <p:cNvPr id="2050" name="Picture 2" descr="K-Nearest Neighbor(KNN) Algorithm for Machine Learning - Javatpoint">
            <a:extLst>
              <a:ext uri="{FF2B5EF4-FFF2-40B4-BE49-F238E27FC236}">
                <a16:creationId xmlns:a16="http://schemas.microsoft.com/office/drawing/2014/main" id="{9AB59D5A-3F23-4122-ADAC-B6F22537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0025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5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5828" y="-3772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Measure “Nearby”?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90461"/>
            <a:ext cx="7467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The most popular distance measure is </a:t>
            </a:r>
            <a:r>
              <a:rPr lang="en-US" altLang="en-US" b="1" dirty="0"/>
              <a:t>Euclidean distance</a:t>
            </a: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819400"/>
            <a:ext cx="8074025" cy="1676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419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Lato" panose="020F0502020204030203"/>
              </a:rPr>
              <a:t> Typically, predictor variables are first normalized (= standardized) to put them on comparable scales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Lato" panose="020F0502020204030203"/>
              </a:rPr>
              <a:t> Otherwise, metrics with large scales dominate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AC811-931A-D4AB-69CE-85699F21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12" y="2705477"/>
            <a:ext cx="465837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-1"/>
            <a:ext cx="7844828" cy="1105277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90461"/>
            <a:ext cx="7467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A riding mower company wants to classify families to those likely to purchase a mower and not purchasing</a:t>
            </a:r>
            <a:endParaRPr lang="en-US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3514F-A3DE-204F-23AB-75D16353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2355389" cy="373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55E2D-D9BB-A734-2C1E-DAD46E108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602" y="2533461"/>
            <a:ext cx="4931359" cy="32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0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-1"/>
            <a:ext cx="7844828" cy="1105277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55E2D-D9BB-A734-2C1E-DAD46E10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48000"/>
            <a:ext cx="4931359" cy="322924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7E61B7-358F-D628-5E20-83DAFE6012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390460"/>
            <a:ext cx="7620000" cy="1581339"/>
          </a:xfrm>
        </p:spPr>
        <p:txBody>
          <a:bodyPr>
            <a:normAutofit fontScale="92500" lnSpcReduction="10000"/>
          </a:bodyPr>
          <a:lstStyle/>
          <a:p>
            <a:pPr marL="342900" indent="-342900" eaLnBrk="1" hangingPunct="1"/>
            <a:r>
              <a:rPr lang="en-US" altLang="en-US" dirty="0"/>
              <a:t>If k=1, the closest neighbor is #4</a:t>
            </a:r>
          </a:p>
          <a:p>
            <a:pPr marL="503634" lvl="1" indent="-342900"/>
            <a:r>
              <a:rPr lang="en-US" altLang="en-US" dirty="0"/>
              <a:t>The closest neighbor is owner, so the new household is classified as owner</a:t>
            </a:r>
          </a:p>
          <a:p>
            <a:pPr marL="342900" indent="-342900" eaLnBrk="1" hangingPunct="1"/>
            <a:r>
              <a:rPr lang="en-US" altLang="en-US" dirty="0"/>
              <a:t>If k=3, the three closest neighbors are #4, #14, &amp; #1</a:t>
            </a:r>
          </a:p>
          <a:p>
            <a:pPr marL="503634" lvl="1" indent="-342900"/>
            <a:r>
              <a:rPr lang="en-US" altLang="en-US" dirty="0"/>
              <a:t>The majority vote is owner, so the new household is classified as owner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093278-F5F9-1BF0-BE78-B54BA7B75907}"/>
              </a:ext>
            </a:extLst>
          </p:cNvPr>
          <p:cNvSpPr/>
          <p:nvPr/>
        </p:nvSpPr>
        <p:spPr>
          <a:xfrm>
            <a:off x="3733800" y="3810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FFC4F5-3967-05DA-9D31-FC2A51EADBAF}"/>
              </a:ext>
            </a:extLst>
          </p:cNvPr>
          <p:cNvSpPr/>
          <p:nvPr/>
        </p:nvSpPr>
        <p:spPr>
          <a:xfrm>
            <a:off x="3276600" y="3810000"/>
            <a:ext cx="990600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7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825740" cy="4275138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i="1" dirty="0"/>
              <a:t>K</a:t>
            </a:r>
            <a:r>
              <a:rPr lang="en-US" dirty="0"/>
              <a:t> is the number of nearby neighbors to be used to classify the new record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i="1" dirty="0"/>
              <a:t>K</a:t>
            </a:r>
            <a:r>
              <a:rPr lang="en-US" dirty="0"/>
              <a:t>=1 means use the single nearest record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i="1" dirty="0"/>
              <a:t>K</a:t>
            </a:r>
            <a:r>
              <a:rPr lang="en-US" dirty="0"/>
              <a:t>=5 means use the 5 nearest records</a:t>
            </a:r>
          </a:p>
          <a:p>
            <a:pPr marL="342900" indent="-342900">
              <a:defRPr/>
            </a:pPr>
            <a:r>
              <a:rPr lang="en-US" dirty="0"/>
              <a:t>Low values of </a:t>
            </a:r>
            <a:r>
              <a:rPr lang="en-US" i="1" dirty="0"/>
              <a:t>k</a:t>
            </a:r>
            <a:r>
              <a:rPr lang="en-US" dirty="0"/>
              <a:t> (1, 3, …) capture local structure in data (but also noise)</a:t>
            </a:r>
          </a:p>
          <a:p>
            <a:pPr marL="342900" indent="-342900">
              <a:defRPr/>
            </a:pPr>
            <a:r>
              <a:rPr lang="en-US" dirty="0"/>
              <a:t>High values of </a:t>
            </a:r>
            <a:r>
              <a:rPr lang="en-US" i="1" dirty="0"/>
              <a:t>k</a:t>
            </a:r>
            <a:r>
              <a:rPr lang="en-US" dirty="0"/>
              <a:t> provide more smoothing, less noise, but may miss local structure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18552</TotalTime>
  <Words>1844</Words>
  <Application>Microsoft Office PowerPoint</Application>
  <PresentationFormat>On-screen Show (4:3)</PresentationFormat>
  <Paragraphs>270</Paragraphs>
  <Slides>49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Lato</vt:lpstr>
      <vt:lpstr>Tahoma</vt:lpstr>
      <vt:lpstr>Wingdings</vt:lpstr>
      <vt:lpstr>Wingdings 2</vt:lpstr>
      <vt:lpstr>1_Theme1</vt:lpstr>
      <vt:lpstr>Office Theme</vt:lpstr>
      <vt:lpstr>Microsoft Visio Drawing</vt:lpstr>
      <vt:lpstr>Microsoft Equation 3.0</vt:lpstr>
      <vt:lpstr>CIS8695 Managing Big Data Analytics</vt:lpstr>
      <vt:lpstr>PowerPoint Presentation</vt:lpstr>
      <vt:lpstr>KNN: Basic Idea</vt:lpstr>
      <vt:lpstr>KNN: Basic Idea</vt:lpstr>
      <vt:lpstr>KNN: Basic Idea</vt:lpstr>
      <vt:lpstr>How to Measure “Nearby”?</vt:lpstr>
      <vt:lpstr>Example</vt:lpstr>
      <vt:lpstr>Example</vt:lpstr>
      <vt:lpstr>Choosing k</vt:lpstr>
      <vt:lpstr>Choosing K</vt:lpstr>
      <vt:lpstr>Using K-NN for Prediction (for Numerical Outcome)</vt:lpstr>
      <vt:lpstr>Advantages</vt:lpstr>
      <vt:lpstr>Shortcomings</vt:lpstr>
      <vt:lpstr>PowerPoint Presentation</vt:lpstr>
      <vt:lpstr>Naïve Bayes</vt:lpstr>
      <vt:lpstr>Bayesian Classifier: The Basic Idea</vt:lpstr>
      <vt:lpstr>Probability</vt:lpstr>
      <vt:lpstr>Conditional Probability</vt:lpstr>
      <vt:lpstr>Conditional Probability</vt:lpstr>
      <vt:lpstr>Example</vt:lpstr>
      <vt:lpstr>Example</vt:lpstr>
      <vt:lpstr>Conditional Probability in Classification</vt:lpstr>
      <vt:lpstr>Conditional Probability</vt:lpstr>
      <vt:lpstr>Example: Financial Fraud</vt:lpstr>
      <vt:lpstr>Exact Bayes Calculation</vt:lpstr>
      <vt:lpstr>Exact Bayes Calculation</vt:lpstr>
      <vt:lpstr>Practical Difficulty with the Exact Bayes</vt:lpstr>
      <vt:lpstr>Solution: Naïve Bayes</vt:lpstr>
      <vt:lpstr>Naïve Bayes</vt:lpstr>
      <vt:lpstr>Example: Financial Fraud</vt:lpstr>
      <vt:lpstr>Naïve Bayes Calculation</vt:lpstr>
      <vt:lpstr>Naïve Bayes Calculation</vt:lpstr>
      <vt:lpstr>Naïve Bayes Calculation</vt:lpstr>
      <vt:lpstr>Naïve Bayes Calculation</vt:lpstr>
      <vt:lpstr>Naïve Bayes</vt:lpstr>
      <vt:lpstr>Naïve Bayes Characteristics</vt:lpstr>
      <vt:lpstr>Independence Assumption</vt:lpstr>
      <vt:lpstr>Advantages</vt:lpstr>
      <vt:lpstr>Shortcomings</vt:lpstr>
      <vt:lpstr>PowerPoint Presentation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Classification and Regression Trees</dc:title>
  <dc:creator>Peter</dc:creator>
  <cp:lastModifiedBy>Nasim Mousavi</cp:lastModifiedBy>
  <cp:revision>282</cp:revision>
  <dcterms:created xsi:type="dcterms:W3CDTF">2008-12-06T13:38:17Z</dcterms:created>
  <dcterms:modified xsi:type="dcterms:W3CDTF">2023-08-30T15:58:30Z</dcterms:modified>
</cp:coreProperties>
</file>