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  <p:sldMasterId id="2147483836" r:id="rId2"/>
  </p:sldMasterIdLst>
  <p:notesMasterIdLst>
    <p:notesMasterId r:id="rId44"/>
  </p:notesMasterIdLst>
  <p:sldIdLst>
    <p:sldId id="331" r:id="rId3"/>
    <p:sldId id="295" r:id="rId4"/>
    <p:sldId id="298" r:id="rId5"/>
    <p:sldId id="793" r:id="rId6"/>
    <p:sldId id="794" r:id="rId7"/>
    <p:sldId id="795" r:id="rId8"/>
    <p:sldId id="259" r:id="rId9"/>
    <p:sldId id="788" r:id="rId10"/>
    <p:sldId id="790" r:id="rId11"/>
    <p:sldId id="791" r:id="rId12"/>
    <p:sldId id="263" r:id="rId13"/>
    <p:sldId id="262" r:id="rId14"/>
    <p:sldId id="786" r:id="rId15"/>
    <p:sldId id="264" r:id="rId16"/>
    <p:sldId id="265" r:id="rId17"/>
    <p:sldId id="267" r:id="rId18"/>
    <p:sldId id="269" r:id="rId19"/>
    <p:sldId id="272" r:id="rId20"/>
    <p:sldId id="796" r:id="rId21"/>
    <p:sldId id="275" r:id="rId22"/>
    <p:sldId id="297" r:id="rId23"/>
    <p:sldId id="276" r:id="rId24"/>
    <p:sldId id="812" r:id="rId25"/>
    <p:sldId id="277" r:id="rId26"/>
    <p:sldId id="813" r:id="rId27"/>
    <p:sldId id="814" r:id="rId28"/>
    <p:sldId id="287" r:id="rId29"/>
    <p:sldId id="290" r:id="rId30"/>
    <p:sldId id="291" r:id="rId31"/>
    <p:sldId id="797" r:id="rId32"/>
    <p:sldId id="798" r:id="rId33"/>
    <p:sldId id="800" r:id="rId34"/>
    <p:sldId id="805" r:id="rId35"/>
    <p:sldId id="806" r:id="rId36"/>
    <p:sldId id="809" r:id="rId37"/>
    <p:sldId id="801" r:id="rId38"/>
    <p:sldId id="802" r:id="rId39"/>
    <p:sldId id="811" r:id="rId40"/>
    <p:sldId id="807" r:id="rId41"/>
    <p:sldId id="808" r:id="rId42"/>
    <p:sldId id="810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08"/>
    <p:restoredTop sz="94694"/>
  </p:normalViewPr>
  <p:slideViewPr>
    <p:cSldViewPr>
      <p:cViewPr varScale="1">
        <p:scale>
          <a:sx n="108" d="100"/>
          <a:sy n="108" d="100"/>
        </p:scale>
        <p:origin x="153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DE3F765-ADF4-449A-92A6-CDD7A798DF79}" type="datetimeFigureOut">
              <a:rPr lang="en-US"/>
              <a:pPr>
                <a:defRPr/>
              </a:pPr>
              <a:t>9/20/2023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A6F6A23D-6203-462F-AF27-BC90E4A735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0581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204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AD97B9E-F181-4487-B063-29CFADCC27E2}" type="slidenum">
              <a:rPr lang="en-US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935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78F839F-E11B-4669-820B-49D123ABDE6A}" type="slidenum">
              <a:rPr lang="en-US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241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09D34ED-82E7-4F38-946A-0294647D6BBB}" type="slidenum">
              <a:rPr lang="en-US" altLang="en-US">
                <a:latin typeface="Calibri" panose="020F0502020204030204" pitchFamily="34" charset="0"/>
              </a:rPr>
              <a:pPr eaLnBrk="1" hangingPunct="1"/>
              <a:t>14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719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53BE097-9847-4D7A-A8B8-91B78493F8AF}" type="slidenum">
              <a:rPr lang="en-US" altLang="en-US">
                <a:latin typeface="Calibri" panose="020F0502020204030204" pitchFamily="34" charset="0"/>
              </a:rPr>
              <a:pPr eaLnBrk="1" hangingPunct="1"/>
              <a:t>15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504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00B1102-FD38-42F7-BC43-077FFC3A4F9E}" type="slidenum">
              <a:rPr lang="en-US" altLang="en-US">
                <a:latin typeface="Calibri" panose="020F0502020204030204" pitchFamily="34" charset="0"/>
              </a:rPr>
              <a:pPr eaLnBrk="1" hangingPunct="1"/>
              <a:t>16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821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B11E1D2-ED2C-4BC4-AFA7-D70F97B71136}" type="slidenum">
              <a:rPr lang="en-US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876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CCE140B-A6E3-4E1D-AEE5-78BD3C0E499D}" type="slidenum">
              <a:rPr lang="en-US" altLang="en-US">
                <a:latin typeface="Calibri" panose="020F0502020204030204" pitchFamily="34" charset="0"/>
              </a:rPr>
              <a:pPr eaLnBrk="1" hangingPunct="1"/>
              <a:t>18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336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A9601DC-BCA2-4360-A55E-6390F91FB571}" type="slidenum">
              <a:rPr lang="en-US" altLang="en-US">
                <a:latin typeface="Calibri" panose="020F0502020204030204" pitchFamily="34" charset="0"/>
              </a:rPr>
              <a:pPr eaLnBrk="1" hangingPunct="1"/>
              <a:t>20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5419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FC259FE-FCC2-4426-A4DB-89A981815206}" type="slidenum">
              <a:rPr lang="en-US" altLang="en-US">
                <a:latin typeface="Calibri" panose="020F0502020204030204" pitchFamily="34" charset="0"/>
              </a:rPr>
              <a:pPr eaLnBrk="1" hangingPunct="1"/>
              <a:t>21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3563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B8B52B1-03CB-4235-9008-6E6FE9C577FA}" type="slidenum">
              <a:rPr lang="en-US" altLang="en-US">
                <a:latin typeface="Calibri" panose="020F0502020204030204" pitchFamily="34" charset="0"/>
              </a:rPr>
              <a:pPr eaLnBrk="1" hangingPunct="1"/>
              <a:t>22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555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Nodes and layers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9FBD55D-E1F4-466E-AC4A-9CB70000E90F}" type="slidenum">
              <a:rPr lang="en-US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7129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B8B52B1-03CB-4235-9008-6E6FE9C577FA}" type="slidenum">
              <a:rPr lang="en-US" altLang="en-US">
                <a:latin typeface="Calibri" panose="020F0502020204030204" pitchFamily="34" charset="0"/>
              </a:rPr>
              <a:pPr eaLnBrk="1" hangingPunct="1"/>
              <a:t>23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2245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D682141-0474-45D7-8EB4-B3DF58E22BB5}" type="slidenum">
              <a:rPr lang="en-US" altLang="en-US">
                <a:latin typeface="Calibri" panose="020F0502020204030204" pitchFamily="34" charset="0"/>
              </a:rPr>
              <a:pPr eaLnBrk="1" hangingPunct="1"/>
              <a:t>24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4457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D682141-0474-45D7-8EB4-B3DF58E22BB5}" type="slidenum">
              <a:rPr lang="en-US" altLang="en-US">
                <a:latin typeface="Calibri" panose="020F0502020204030204" pitchFamily="34" charset="0"/>
              </a:rPr>
              <a:pPr eaLnBrk="1" hangingPunct="1"/>
              <a:t>25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8230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D682141-0474-45D7-8EB4-B3DF58E22BB5}" type="slidenum">
              <a:rPr lang="en-US" altLang="en-US">
                <a:latin typeface="Calibri" panose="020F0502020204030204" pitchFamily="34" charset="0"/>
              </a:rPr>
              <a:pPr eaLnBrk="1" hangingPunct="1"/>
              <a:t>26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6918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6B5338B-5C00-4C26-A572-75C303FB2418}" type="slidenum">
              <a:rPr lang="en-US" altLang="en-US">
                <a:latin typeface="Calibri" panose="020F0502020204030204" pitchFamily="34" charset="0"/>
              </a:rPr>
              <a:pPr eaLnBrk="1" hangingPunct="1"/>
              <a:t>27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5882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90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70D58D6-B413-4B5F-AABA-8548A9C09E48}" type="slidenum">
              <a:rPr lang="en-US" altLang="en-US">
                <a:latin typeface="Calibri" panose="020F0502020204030204" pitchFamily="34" charset="0"/>
              </a:rPr>
              <a:pPr eaLnBrk="1" hangingPunct="1"/>
              <a:t>28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5475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549D319-21AC-464B-BE29-9040B360468F}" type="slidenum">
              <a:rPr lang="en-US" altLang="en-US">
                <a:latin typeface="Calibri" panose="020F0502020204030204" pitchFamily="34" charset="0"/>
              </a:rPr>
              <a:pPr eaLnBrk="1" hangingPunct="1"/>
              <a:t>29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7372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549D319-21AC-464B-BE29-9040B360468F}" type="slidenum">
              <a:rPr lang="en-US" altLang="en-US">
                <a:latin typeface="Calibri" panose="020F0502020204030204" pitchFamily="34" charset="0"/>
              </a:rPr>
              <a:pPr eaLnBrk="1" hangingPunct="1"/>
              <a:t>30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2989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549D319-21AC-464B-BE29-9040B360468F}" type="slidenum">
              <a:rPr lang="en-US" altLang="en-US">
                <a:latin typeface="Calibri" panose="020F0502020204030204" pitchFamily="34" charset="0"/>
              </a:rPr>
              <a:pPr eaLnBrk="1" hangingPunct="1"/>
              <a:t>32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9294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549D319-21AC-464B-BE29-9040B360468F}" type="slidenum">
              <a:rPr lang="en-US" altLang="en-US">
                <a:latin typeface="Calibri" panose="020F0502020204030204" pitchFamily="34" charset="0"/>
              </a:rPr>
              <a:pPr eaLnBrk="1" hangingPunct="1"/>
              <a:t>33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219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Nodes and layers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9FBD55D-E1F4-466E-AC4A-9CB70000E90F}" type="slidenum">
              <a:rPr lang="en-US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9162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549D319-21AC-464B-BE29-9040B360468F}" type="slidenum">
              <a:rPr lang="en-US" altLang="en-US">
                <a:latin typeface="Calibri" panose="020F0502020204030204" pitchFamily="34" charset="0"/>
              </a:rPr>
              <a:pPr eaLnBrk="1" hangingPunct="1"/>
              <a:t>34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3849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549D319-21AC-464B-BE29-9040B360468F}" type="slidenum">
              <a:rPr lang="en-US" altLang="en-US">
                <a:latin typeface="Calibri" panose="020F0502020204030204" pitchFamily="34" charset="0"/>
              </a:rPr>
              <a:pPr eaLnBrk="1" hangingPunct="1"/>
              <a:t>35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4065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549D319-21AC-464B-BE29-9040B360468F}" type="slidenum">
              <a:rPr lang="en-US" altLang="en-US">
                <a:latin typeface="Calibri" panose="020F0502020204030204" pitchFamily="34" charset="0"/>
              </a:rPr>
              <a:pPr eaLnBrk="1" hangingPunct="1"/>
              <a:t>36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9245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549D319-21AC-464B-BE29-9040B360468F}" type="slidenum">
              <a:rPr lang="en-US" altLang="en-US">
                <a:latin typeface="Calibri" panose="020F0502020204030204" pitchFamily="34" charset="0"/>
              </a:rPr>
              <a:pPr eaLnBrk="1" hangingPunct="1"/>
              <a:t>37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0897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549D319-21AC-464B-BE29-9040B360468F}" type="slidenum">
              <a:rPr lang="en-US" altLang="en-US">
                <a:latin typeface="Calibri" panose="020F0502020204030204" pitchFamily="34" charset="0"/>
              </a:rPr>
              <a:pPr eaLnBrk="1" hangingPunct="1"/>
              <a:t>38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6517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549D319-21AC-464B-BE29-9040B360468F}" type="slidenum">
              <a:rPr lang="en-US" altLang="en-US">
                <a:latin typeface="Calibri" panose="020F0502020204030204" pitchFamily="34" charset="0"/>
              </a:rPr>
              <a:pPr eaLnBrk="1" hangingPunct="1"/>
              <a:t>39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3765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549D319-21AC-464B-BE29-9040B360468F}" type="slidenum">
              <a:rPr lang="en-US" altLang="en-US">
                <a:latin typeface="Calibri" panose="020F0502020204030204" pitchFamily="34" charset="0"/>
              </a:rPr>
              <a:pPr eaLnBrk="1" hangingPunct="1"/>
              <a:t>40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6524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549D319-21AC-464B-BE29-9040B360468F}" type="slidenum">
              <a:rPr lang="en-US" altLang="en-US">
                <a:latin typeface="Calibri" panose="020F0502020204030204" pitchFamily="34" charset="0"/>
              </a:rPr>
              <a:pPr eaLnBrk="1" hangingPunct="1"/>
              <a:t>41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545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Nodes and layers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9FBD55D-E1F4-466E-AC4A-9CB70000E90F}" type="slidenum">
              <a:rPr lang="en-US" alt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294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Nodes and layers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9FBD55D-E1F4-466E-AC4A-9CB70000E90F}" type="slidenum">
              <a:rPr lang="en-US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968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D5E63C8-CD0C-4389-9001-5C7E8D30998F}" type="slidenum">
              <a:rPr lang="en-US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487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Nodes and layers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9FBD55D-E1F4-466E-AC4A-9CB70000E90F}" type="slidenum">
              <a:rPr lang="en-US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974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Nodes and layers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9FBD55D-E1F4-466E-AC4A-9CB70000E90F}" type="slidenum">
              <a:rPr lang="en-US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20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Nodes and layers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9FBD55D-E1F4-466E-AC4A-9CB70000E90F}" type="slidenum">
              <a:rPr lang="en-US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661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3FEF-7E3D-4706-9871-1F8E83B5D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algn="ctr"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06B9F-14D2-4B26-ABB4-9107FDE1C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144661" indent="0" algn="ctr">
              <a:buNone/>
              <a:defRPr sz="633"/>
            </a:lvl2pPr>
            <a:lvl3pPr marL="289322" indent="0" algn="ctr">
              <a:buNone/>
              <a:defRPr sz="570"/>
            </a:lvl3pPr>
            <a:lvl4pPr marL="433983" indent="0" algn="ctr">
              <a:buNone/>
              <a:defRPr sz="506"/>
            </a:lvl4pPr>
            <a:lvl5pPr marL="578644" indent="0" algn="ctr">
              <a:buNone/>
              <a:defRPr sz="506"/>
            </a:lvl5pPr>
            <a:lvl6pPr marL="723305" indent="0" algn="ctr">
              <a:buNone/>
              <a:defRPr sz="506"/>
            </a:lvl6pPr>
            <a:lvl7pPr marL="867966" indent="0" algn="ctr">
              <a:buNone/>
              <a:defRPr sz="506"/>
            </a:lvl7pPr>
            <a:lvl8pPr marL="1012627" indent="0" algn="ctr">
              <a:buNone/>
              <a:defRPr sz="506"/>
            </a:lvl8pPr>
            <a:lvl9pPr marL="1157288" indent="0" algn="ctr">
              <a:buNone/>
              <a:defRPr sz="506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54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D8C3-3428-F5B2-36B3-BA63AC52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F0C548-D56F-8207-292F-D80AAF70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36F39-BF5B-B394-2942-C3AB428C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C4A92-154C-6B10-F01C-7EA6973F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6796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1505C-0084-5D91-69CF-346180846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FF31D7-9AB4-063A-ABBE-54D77F74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AB42C-91C2-16E4-44B4-36CA9FFD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7016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87D1-5EAE-F901-5EB9-C89299F47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317F2-6D8F-D8A1-1C73-5AD0F675A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AFECB-C27B-AB74-683B-721803D5D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B2BA2-EC8A-D341-7E0F-38CC9A80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B5C81-AA3B-2447-4B79-A6DE12959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36BC5-04E0-1B05-B7D6-2AD13CEC5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7290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47C2-9D78-066B-F396-97D533EA8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69D74-A49A-3256-54F1-8703C0252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10911-59F3-4764-55EC-64D2080E4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22605-65F7-A4EE-7570-93206D1C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58AC0-E388-28B5-0474-B15FABD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79765-CC9B-453B-3960-AAE494C0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63901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B9D5-D26F-702E-D39E-FC5E335E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FEC0A-EE78-CB9E-6A07-781264800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2F8E8-3B67-71EF-D9C5-794E733C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95DAF-A3FE-E131-B406-59CEAB07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5D800-4FE6-61D0-38F0-CB9F5AC6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40425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48F79-BFBB-8B5C-839B-68A1ADE6A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A1A8D-B02C-AC8A-9C2D-15EE79426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B511F-53E2-A5C6-64FD-25AEEDC4F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BD2A6-B59D-FF1E-3044-14677B0B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18AD0-469B-5A78-FC40-391FB149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03369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07088-C1AD-47A6-8DC5-39D043B9C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indent="-205740">
              <a:spcBef>
                <a:spcPts val="281"/>
              </a:spcBef>
              <a:spcAft>
                <a:spcPts val="281"/>
              </a:spcAft>
              <a:defRPr sz="165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indent="-102870">
              <a:spcBef>
                <a:spcPts val="281"/>
              </a:spcBef>
              <a:spcAft>
                <a:spcPts val="281"/>
              </a:spcAft>
              <a:defRPr sz="135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indent="-102870">
              <a:spcBef>
                <a:spcPts val="281"/>
              </a:spcBef>
              <a:spcAft>
                <a:spcPts val="281"/>
              </a:spcAft>
              <a:defRPr sz="135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indent="-102870">
              <a:spcBef>
                <a:spcPts val="281"/>
              </a:spcBef>
              <a:spcAft>
                <a:spcPts val="281"/>
              </a:spcAft>
              <a:defRPr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spcBef>
                <a:spcPts val="281"/>
              </a:spcBef>
              <a:spcAft>
                <a:spcPts val="281"/>
              </a:spcAft>
              <a:defRPr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BFF955-EFBD-EE7F-D17F-F0C691CA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25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145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CB41-A64B-CE42-9A21-A08B60106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1"/>
            <a:ext cx="7806691" cy="1127760"/>
          </a:xfrm>
        </p:spPr>
        <p:txBody>
          <a:bodyPr>
            <a:normAutofit/>
          </a:bodyPr>
          <a:lstStyle>
            <a:lvl1pPr>
              <a:defRPr sz="2250">
                <a:solidFill>
                  <a:srgbClr val="290B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71AFA6-D2EA-1540-8E30-0E4367745B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570385"/>
            <a:ext cx="7806690" cy="4621695"/>
          </a:xfrm>
        </p:spPr>
        <p:txBody>
          <a:bodyPr/>
          <a:lstStyle>
            <a:lvl1pPr indent="-205740">
              <a:spcBef>
                <a:spcPts val="281"/>
              </a:spcBef>
              <a:spcAft>
                <a:spcPts val="281"/>
              </a:spcAft>
              <a:defRPr sz="1650"/>
            </a:lvl1pPr>
            <a:lvl2pPr indent="-102870">
              <a:spcBef>
                <a:spcPts val="281"/>
              </a:spcBef>
              <a:spcAft>
                <a:spcPts val="281"/>
              </a:spcAft>
              <a:defRPr sz="1350"/>
            </a:lvl2pPr>
            <a:lvl3pPr indent="-102870">
              <a:spcBef>
                <a:spcPts val="281"/>
              </a:spcBef>
              <a:spcAft>
                <a:spcPts val="281"/>
              </a:spcAft>
              <a:defRPr sz="1350"/>
            </a:lvl3pPr>
            <a:lvl4pPr indent="-102870">
              <a:spcBef>
                <a:spcPts val="281"/>
              </a:spcBef>
              <a:spcAft>
                <a:spcPts val="281"/>
              </a:spcAft>
              <a:defRPr sz="1200"/>
            </a:lvl4pPr>
            <a:lvl5pPr>
              <a:spcBef>
                <a:spcPts val="281"/>
              </a:spcBef>
              <a:spcAft>
                <a:spcPts val="281"/>
              </a:spcAft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177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EFC8F3-CD04-4918-BF7B-3DBF47644806}" type="datetimeFigureOut">
              <a:rPr lang="en-US" smtClean="0"/>
              <a:pPr>
                <a:defRPr/>
              </a:pPr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5418-A83C-40F7-9F61-01A7BAACC9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028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5F39A-F08D-48A3-2657-4C8530C5B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DE659-A94B-7A81-0D9C-B69455D37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A4A73-3B12-110D-4EB6-B54F6091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16EDF-E312-0251-F10E-BA606818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C8111-66BA-D5B6-063B-1525DA1B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9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E80A-1C38-44F3-D43D-A74EB453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2B1CE-D852-B05F-E3BB-ACF6C1BA0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A4CEB-C9AC-36B4-7467-884B4365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19DFF-A096-0A5B-254E-261D5BEBF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50306-B30E-FFA0-34C6-E1571E47A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9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899E-F5AC-3471-90A6-12ECF5AD4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44B6-5458-D698-CF6D-1FE98F266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69329-31B9-9C24-E75F-E2FD5C9A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A5873-1167-FC90-32B0-7FA35FF1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8A6D3-0A13-D1E6-51CC-C9E96C56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95059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24B3-5872-F31D-F733-72D2E681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1194-4A60-2E5D-83E6-11A0111C3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A47B8-81ED-F14E-108F-3FBD29767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49F3A-A1BC-9689-7A6F-E3F1CB32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818E-50E6-57F4-0253-D5D38720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DF187-53AB-7A55-71F5-DC7FD267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8696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E5C91-A44A-E273-C1F3-627E1681F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0D041-0F10-FD91-1FC8-F28EE7CA1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17EEA-7B00-2E26-C92A-ABC58F652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9CA43-ECBE-81D6-56D6-1DBEEAB0D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98B0E-F391-D44E-D1C8-065897EFF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740140-F34A-B048-4807-98949E9B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DA615F-DA82-13FE-4A0F-FF28000A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34224-D2AE-EF4E-BD3B-ACA14611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89847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08E7E-AB6C-49BF-81F7-512041A27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0" y="144780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AC3A7EF-6DDC-4F3B-9936-678050C5F42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127760"/>
          </a:xfrm>
          <a:prstGeom prst="rect">
            <a:avLst/>
          </a:prstGeom>
          <a:gradFill flip="none" rotWithShape="1">
            <a:gsLst>
              <a:gs pos="1000">
                <a:schemeClr val="accent1">
                  <a:lumMod val="40000"/>
                  <a:lumOff val="60000"/>
                </a:schemeClr>
              </a:gs>
              <a:gs pos="100000">
                <a:schemeClr val="accent3">
                  <a:lumMod val="0"/>
                  <a:lumOff val="100000"/>
                </a:schemeClr>
              </a:gs>
              <a:gs pos="22000">
                <a:schemeClr val="accent1">
                  <a:lumMod val="20000"/>
                  <a:lumOff val="80000"/>
                </a:schemeClr>
              </a:gs>
            </a:gsLst>
            <a:lin ang="10800000" scaled="0"/>
            <a:tileRect/>
          </a:gra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236582" indent="0">
              <a:tabLst/>
            </a:pPr>
            <a:endParaRPr lang="en-US" sz="949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4E6CD-397B-A844-A10B-17F5CBE7C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9169FFA-1A81-32BE-6477-FAA1488F98CD}"/>
              </a:ext>
            </a:extLst>
          </p:cNvPr>
          <p:cNvSpPr txBox="1">
            <a:spLocks/>
          </p:cNvSpPr>
          <p:nvPr userDrawn="1"/>
        </p:nvSpPr>
        <p:spPr>
          <a:xfrm>
            <a:off x="0" y="6400800"/>
            <a:ext cx="9144000" cy="474028"/>
          </a:xfrm>
          <a:prstGeom prst="rect">
            <a:avLst/>
          </a:prstGeom>
          <a:solidFill>
            <a:srgbClr val="2A3D9C"/>
          </a:solidFill>
        </p:spPr>
        <p:txBody>
          <a:bodyPr>
            <a:normAutofit/>
          </a:bodyPr>
          <a:lstStyle>
            <a:lvl1pPr marL="0" indent="0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Wingdings" panose="05000000000000000000" pitchFamily="2" charset="2"/>
              <a:buNone/>
              <a:defRPr sz="16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385763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Wingdings" panose="05000000000000000000" pitchFamily="2" charset="2"/>
              <a:buChar char="ü"/>
              <a:defRPr sz="2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642938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Tahoma" panose="020B0604030504040204" pitchFamily="34" charset="0"/>
              <a:buChar char="●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900113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157288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N.Mousavi															CIS 8695</a:t>
            </a:r>
          </a:p>
        </p:txBody>
      </p:sp>
      <p:pic>
        <p:nvPicPr>
          <p:cNvPr id="2052" name="Picture 4" descr="University Logos - Communications ToolKit">
            <a:extLst>
              <a:ext uri="{FF2B5EF4-FFF2-40B4-BE49-F238E27FC236}">
                <a16:creationId xmlns:a16="http://schemas.microsoft.com/office/drawing/2014/main" id="{2E37B34D-56A1-27F6-100B-829E146B81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349" y="3"/>
            <a:ext cx="1009857" cy="113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81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8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289322" rtl="0" eaLnBrk="1" latinLnBrk="0" hangingPunct="1">
        <a:lnSpc>
          <a:spcPct val="90000"/>
        </a:lnSpc>
        <a:spcBef>
          <a:spcPct val="0"/>
        </a:spcBef>
        <a:buNone/>
        <a:defRPr sz="2250" kern="1200">
          <a:solidFill>
            <a:srgbClr val="290B97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96441" indent="-154305" algn="l" defTabSz="289322" rtl="0" eaLnBrk="1" latinLnBrk="0" hangingPunct="1">
        <a:lnSpc>
          <a:spcPct val="100000"/>
        </a:lnSpc>
        <a:spcBef>
          <a:spcPts val="211"/>
        </a:spcBef>
        <a:spcAft>
          <a:spcPts val="211"/>
        </a:spcAft>
        <a:buClr>
          <a:srgbClr val="002060"/>
        </a:buClr>
        <a:buFont typeface="Wingdings" panose="05000000000000000000" pitchFamily="2" charset="2"/>
        <a:buChar char="v"/>
        <a:defRPr sz="165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216992" indent="-72331" algn="l" defTabSz="289322" rtl="0" eaLnBrk="1" latinLnBrk="0" hangingPunct="1">
        <a:lnSpc>
          <a:spcPct val="100000"/>
        </a:lnSpc>
        <a:spcBef>
          <a:spcPts val="211"/>
        </a:spcBef>
        <a:spcAft>
          <a:spcPts val="211"/>
        </a:spcAft>
        <a:buClr>
          <a:srgbClr val="002060"/>
        </a:buClr>
        <a:buFont typeface="Wingdings" panose="05000000000000000000" pitchFamily="2" charset="2"/>
        <a:buChar char="ü"/>
        <a:defRPr sz="135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361653" indent="-72331" algn="l" defTabSz="289322" rtl="0" eaLnBrk="1" latinLnBrk="0" hangingPunct="1">
        <a:lnSpc>
          <a:spcPct val="100000"/>
        </a:lnSpc>
        <a:spcBef>
          <a:spcPts val="211"/>
        </a:spcBef>
        <a:spcAft>
          <a:spcPts val="211"/>
        </a:spcAft>
        <a:buClr>
          <a:srgbClr val="002060"/>
        </a:buClr>
        <a:buFont typeface="Tahoma" panose="020B0604030504040204" pitchFamily="34" charset="0"/>
        <a:buChar char="●"/>
        <a:defRPr sz="135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506314" indent="-72331" algn="l" defTabSz="289322" rtl="0" eaLnBrk="1" latinLnBrk="0" hangingPunct="1">
        <a:lnSpc>
          <a:spcPct val="100000"/>
        </a:lnSpc>
        <a:spcBef>
          <a:spcPts val="211"/>
        </a:spcBef>
        <a:spcAft>
          <a:spcPts val="211"/>
        </a:spcAft>
        <a:buClr>
          <a:srgbClr val="002060"/>
        </a:buClr>
        <a:buFont typeface="Courier New" panose="02070309020205020404" pitchFamily="49" charset="0"/>
        <a:buChar char="o"/>
        <a:defRPr sz="12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650975" indent="-72331" algn="l" defTabSz="289322" rtl="0" eaLnBrk="1" latinLnBrk="0" hangingPunct="1">
        <a:lnSpc>
          <a:spcPct val="100000"/>
        </a:lnSpc>
        <a:spcBef>
          <a:spcPts val="211"/>
        </a:spcBef>
        <a:spcAft>
          <a:spcPts val="211"/>
        </a:spcAft>
        <a:buClr>
          <a:srgbClr val="002060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795635" indent="-72331" algn="l" defTabSz="289322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70" kern="1200">
          <a:solidFill>
            <a:schemeClr val="tx1"/>
          </a:solidFill>
          <a:latin typeface="+mn-lt"/>
          <a:ea typeface="+mn-ea"/>
          <a:cs typeface="+mn-cs"/>
        </a:defRPr>
      </a:lvl6pPr>
      <a:lvl7pPr marL="940297" indent="-72331" algn="l" defTabSz="289322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70" kern="1200">
          <a:solidFill>
            <a:schemeClr val="tx1"/>
          </a:solidFill>
          <a:latin typeface="+mn-lt"/>
          <a:ea typeface="+mn-ea"/>
          <a:cs typeface="+mn-cs"/>
        </a:defRPr>
      </a:lvl7pPr>
      <a:lvl8pPr marL="1084958" indent="-72331" algn="l" defTabSz="289322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70" kern="1200">
          <a:solidFill>
            <a:schemeClr val="tx1"/>
          </a:solidFill>
          <a:latin typeface="+mn-lt"/>
          <a:ea typeface="+mn-ea"/>
          <a:cs typeface="+mn-cs"/>
        </a:defRPr>
      </a:lvl8pPr>
      <a:lvl9pPr marL="1229618" indent="-72331" algn="l" defTabSz="289322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1pPr>
      <a:lvl2pPr marL="144661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2pPr>
      <a:lvl3pPr marL="289322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3pPr>
      <a:lvl4pPr marL="433983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4pPr>
      <a:lvl5pPr marL="578644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5pPr>
      <a:lvl6pPr marL="723305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6pPr>
      <a:lvl7pPr marL="867966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7pPr>
      <a:lvl8pPr marL="1012627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8pPr>
      <a:lvl9pPr marL="1157288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72564-6799-092A-2C35-03115A95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08F9E-909A-83A5-04D3-AA5F5A5DE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60B7E-F090-BBC9-FD22-E4EE73E3D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FFA80-7054-41B3-831C-6D838898201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5364E-9097-F4E0-8A0C-60B31B035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B84AE-EBC9-C914-61C8-D8F82B30C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C9EA1FE-F527-1E9F-48D4-431E9525A1B7}"/>
              </a:ext>
            </a:extLst>
          </p:cNvPr>
          <p:cNvSpPr txBox="1">
            <a:spLocks/>
          </p:cNvSpPr>
          <p:nvPr userDrawn="1"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171450" indent="-36576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Wingdings" panose="05000000000000000000" pitchFamily="2" charset="2"/>
              <a:buChar char="v"/>
              <a:defRPr sz="2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385763" indent="-18288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642938" indent="-18288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Tahoma" panose="020B0604030504040204" pitchFamily="34" charset="0"/>
              <a:buChar char="●"/>
              <a:defRPr sz="16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900113" indent="-18288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157288" indent="-128588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50" dirty="0"/>
          </a:p>
        </p:txBody>
      </p:sp>
    </p:spTree>
    <p:extLst>
      <p:ext uri="{BB962C8B-B14F-4D97-AF65-F5344CB8AC3E}">
        <p14:creationId xmlns:p14="http://schemas.microsoft.com/office/powerpoint/2010/main" val="299559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EDzUT3ymw4?feature=oembed" TargetMode="External"/><Relationship Id="rId4" Type="http://schemas.openxmlformats.org/officeDocument/2006/relationships/image" Target="../media/image23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XOGvCMLrkA?start=8&amp;feature=oembed" TargetMode="External"/><Relationship Id="rId4" Type="http://schemas.openxmlformats.org/officeDocument/2006/relationships/image" Target="../media/image28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-8MTXT_N6A?feature=oembed" TargetMode="External"/><Relationship Id="rId4" Type="http://schemas.openxmlformats.org/officeDocument/2006/relationships/image" Target="../media/image3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86050" y="2171701"/>
            <a:ext cx="3636170" cy="1326952"/>
          </a:xfrm>
        </p:spPr>
        <p:txBody>
          <a:bodyPr>
            <a:noAutofit/>
          </a:bodyPr>
          <a:lstStyle/>
          <a:p>
            <a:r>
              <a:rPr lang="en-US" alt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CIS8695</a:t>
            </a:r>
            <a:br>
              <a:rPr lang="en-US" alt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alt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Managing Big Data Analytics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21830" y="3803185"/>
            <a:ext cx="3178970" cy="1454615"/>
          </a:xfrm>
        </p:spPr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en-US" sz="1200" b="1" dirty="0"/>
              <a:t>Nasim Mousavi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200" dirty="0"/>
              <a:t>Assistant Professor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200" dirty="0"/>
              <a:t>J. Mack Robinson College of Business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200" dirty="0"/>
              <a:t>Georgia State University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050" b="1" dirty="0"/>
              <a:t>nmousavi@gsu.edu</a:t>
            </a:r>
          </a:p>
        </p:txBody>
      </p:sp>
    </p:spTree>
    <p:extLst>
      <p:ext uri="{BB962C8B-B14F-4D97-AF65-F5344CB8AC3E}">
        <p14:creationId xmlns:p14="http://schemas.microsoft.com/office/powerpoint/2010/main" val="223620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000" dirty="0"/>
              <a:t>General Structure of 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5EEB04-3BC1-A4EE-2042-D25182D665E5}"/>
                  </a:ext>
                </a:extLst>
              </p:cNvPr>
              <p:cNvSpPr txBox="1"/>
              <p:nvPr/>
            </p:nvSpPr>
            <p:spPr>
              <a:xfrm>
                <a:off x="685800" y="1600200"/>
                <a:ext cx="7543800" cy="2790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ts val="500"/>
                  </a:spcBef>
                  <a:spcAft>
                    <a:spcPts val="500"/>
                  </a:spcAft>
                  <a:buClr>
                    <a:schemeClr val="accent1">
                      <a:lumMod val="50000"/>
                    </a:schemeClr>
                  </a:buClr>
                  <a:buFont typeface="Wingdings" pitchFamily="2" charset="2"/>
                  <a:buChar char="v"/>
                </a:pPr>
                <a:r>
                  <a:rPr lang="en-US" altLang="en-US" sz="22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Initialize the weights (w</a:t>
                </a:r>
                <a:r>
                  <a:rPr lang="en-US" altLang="en-US" sz="2200" baseline="-250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0</a:t>
                </a:r>
                <a:r>
                  <a:rPr lang="en-US" altLang="en-US" sz="22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, w</a:t>
                </a:r>
                <a:r>
                  <a:rPr lang="en-US" altLang="en-US" sz="2200" baseline="-250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1</a:t>
                </a:r>
                <a:r>
                  <a:rPr lang="en-US" altLang="en-US" sz="22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, …, </a:t>
                </a:r>
                <a:r>
                  <a:rPr lang="en-US" altLang="en-US" sz="2200" dirty="0" err="1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w</a:t>
                </a:r>
                <a:r>
                  <a:rPr lang="en-US" altLang="en-US" sz="2200" baseline="-25000" dirty="0" err="1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k</a:t>
                </a:r>
                <a:r>
                  <a:rPr lang="en-US" altLang="en-US" sz="22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)</a:t>
                </a:r>
              </a:p>
              <a:p>
                <a:pPr marL="342900" indent="-342900">
                  <a:spcBef>
                    <a:spcPts val="500"/>
                  </a:spcBef>
                  <a:spcAft>
                    <a:spcPts val="500"/>
                  </a:spcAft>
                  <a:buClr>
                    <a:schemeClr val="accent1">
                      <a:lumMod val="50000"/>
                    </a:schemeClr>
                  </a:buClr>
                  <a:buFont typeface="Wingdings" pitchFamily="2" charset="2"/>
                  <a:buChar char="v"/>
                </a:pPr>
                <a:r>
                  <a:rPr lang="en-US" altLang="en-US" sz="22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Adjust the weights in such a way that the output of ANN is consistent with class labels of training examples</a:t>
                </a:r>
              </a:p>
              <a:p>
                <a:pPr marL="800100" lvl="1" indent="-342900">
                  <a:spcBef>
                    <a:spcPts val="500"/>
                  </a:spcBef>
                  <a:spcAft>
                    <a:spcPts val="500"/>
                  </a:spcAft>
                  <a:buClr>
                    <a:schemeClr val="accent1">
                      <a:lumMod val="50000"/>
                    </a:schemeClr>
                  </a:buClr>
                  <a:buFont typeface="Wingdings" pitchFamily="2" charset="2"/>
                  <a:buChar char="ü"/>
                </a:pPr>
                <a:r>
                  <a:rPr lang="en-US" altLang="en-US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Objective function: </a:t>
                </a:r>
              </a:p>
              <a:p>
                <a:pPr lvl="1">
                  <a:spcBef>
                    <a:spcPts val="500"/>
                  </a:spcBef>
                  <a:spcAft>
                    <a:spcPts val="500"/>
                  </a:spcAft>
                  <a:buClr>
                    <a:schemeClr val="accent1">
                      <a:lumMod val="50000"/>
                    </a:schemeClr>
                  </a:buClr>
                </a:pPr>
                <a:endParaRPr lang="en-US" altLang="en-US" sz="22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marL="800100" lvl="1" indent="-342900">
                  <a:spcBef>
                    <a:spcPts val="500"/>
                  </a:spcBef>
                  <a:spcAft>
                    <a:spcPts val="500"/>
                  </a:spcAft>
                  <a:buClr>
                    <a:schemeClr val="accent1">
                      <a:lumMod val="50000"/>
                    </a:schemeClr>
                  </a:buClr>
                  <a:buFont typeface="Wingdings" pitchFamily="2" charset="2"/>
                  <a:buChar char="ü"/>
                </a:pPr>
                <a:r>
                  <a:rPr lang="en-US" altLang="en-US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Find the weights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𝑤</m:t>
                    </m:r>
                    <m:r>
                      <a:rPr lang="en-US" altLang="en-US" i="1" baseline="-25000" dirty="0" err="1"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𝑖</m:t>
                    </m:r>
                  </m:oMath>
                </a14:m>
                <a:r>
                  <a:rPr lang="en-US" altLang="en-US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’s that minimize the above objective function e.g., backpropagation algorithm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5EEB04-3BC1-A4EE-2042-D25182D66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00200"/>
                <a:ext cx="7543800" cy="2790508"/>
              </a:xfrm>
              <a:prstGeom prst="rect">
                <a:avLst/>
              </a:prstGeom>
              <a:blipFill>
                <a:blip r:embed="rId4"/>
                <a:stretch>
                  <a:fillRect l="-1010" t="-1818" r="-1178" b="-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28F1AA26-1B24-4F18-CEA9-DF03B9256A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079054"/>
              </p:ext>
            </p:extLst>
          </p:nvPr>
        </p:nvGraphicFramePr>
        <p:xfrm>
          <a:off x="4343400" y="2895600"/>
          <a:ext cx="2590800" cy="664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33058100" imgH="8483600" progId="Equation.3">
                  <p:embed/>
                </p:oleObj>
              </mc:Choice>
              <mc:Fallback>
                <p:oleObj name="Equation" r:id="rId5" imgW="33058100" imgH="8483600" progId="Equation.3">
                  <p:embed/>
                  <p:pic>
                    <p:nvPicPr>
                      <p:cNvPr id="8" name="Object 4">
                        <a:extLst>
                          <a:ext uri="{FF2B5EF4-FFF2-40B4-BE49-F238E27FC236}">
                            <a16:creationId xmlns:a16="http://schemas.microsoft.com/office/drawing/2014/main" id="{28F1AA26-1B24-4F18-CEA9-DF03B9256A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895600"/>
                        <a:ext cx="2590800" cy="6648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20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000" dirty="0"/>
              <a:t>Example</a:t>
            </a: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67000"/>
            <a:ext cx="4876800" cy="2243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784923-C75A-0517-3A8F-2FC7C8F2DE0A}"/>
              </a:ext>
            </a:extLst>
          </p:cNvPr>
          <p:cNvSpPr txBox="1"/>
          <p:nvPr/>
        </p:nvSpPr>
        <p:spPr>
          <a:xfrm>
            <a:off x="838200" y="1512659"/>
            <a:ext cx="7162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Using fat &amp; salt content to predict consumer acceptance of cheese</a:t>
            </a:r>
            <a:endParaRPr lang="en-US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000" dirty="0"/>
              <a:t>Example</a:t>
            </a:r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82790"/>
            <a:ext cx="7315200" cy="3892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535A7-7585-ACD2-0210-2FEAF1AC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33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ctr">
              <a:buNone/>
            </a:pPr>
            <a:r>
              <a:rPr lang="en-US" sz="33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Moving Through the Network</a:t>
            </a:r>
          </a:p>
        </p:txBody>
      </p:sp>
    </p:spTree>
    <p:extLst>
      <p:ext uri="{BB962C8B-B14F-4D97-AF65-F5344CB8AC3E}">
        <p14:creationId xmlns:p14="http://schemas.microsoft.com/office/powerpoint/2010/main" val="294352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7786687" cy="1981200"/>
          </a:xfrm>
        </p:spPr>
        <p:txBody>
          <a:bodyPr>
            <a:normAutofit/>
          </a:bodyPr>
          <a:lstStyle/>
          <a:p>
            <a:r>
              <a:rPr lang="en-US" altLang="en-US" sz="2200" dirty="0"/>
              <a:t>For input layer, input = output</a:t>
            </a:r>
          </a:p>
          <a:p>
            <a:pPr eaLnBrk="1" hangingPunct="1"/>
            <a:r>
              <a:rPr lang="en-US" altLang="en-US" sz="2200" dirty="0"/>
              <a:t>E.g., for record #1: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1800" dirty="0"/>
              <a:t>Fat input = output = 0.2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1800" dirty="0"/>
              <a:t>Salt input = output = 0.9</a:t>
            </a:r>
          </a:p>
          <a:p>
            <a:r>
              <a:rPr lang="en-US" altLang="en-US" sz="2200" dirty="0"/>
              <a:t>Output of input layer = input into hidden layer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000" dirty="0"/>
              <a:t>The Input Layer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6"/>
          <a:stretch/>
        </p:blipFill>
        <p:spPr bwMode="auto">
          <a:xfrm>
            <a:off x="76200" y="3738870"/>
            <a:ext cx="4803219" cy="2123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419" y="3977770"/>
            <a:ext cx="3388730" cy="1559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" y="433208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0.2</a:t>
            </a:r>
          </a:p>
        </p:txBody>
      </p:sp>
      <p:sp>
        <p:nvSpPr>
          <p:cNvPr id="7" name="Rectangle 6"/>
          <p:cNvSpPr/>
          <p:nvPr/>
        </p:nvSpPr>
        <p:spPr>
          <a:xfrm>
            <a:off x="990600" y="4138806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0.2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4950464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0.9</a:t>
            </a:r>
          </a:p>
        </p:txBody>
      </p:sp>
      <p:sp>
        <p:nvSpPr>
          <p:cNvPr id="9" name="Rectangle 8"/>
          <p:cNvSpPr/>
          <p:nvPr/>
        </p:nvSpPr>
        <p:spPr>
          <a:xfrm>
            <a:off x="990600" y="5418438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0.9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Content Placeholder 2"/>
          <p:cNvSpPr>
            <a:spLocks noGrp="1"/>
          </p:cNvSpPr>
          <p:nvPr>
            <p:ph idx="1"/>
          </p:nvPr>
        </p:nvSpPr>
        <p:spPr>
          <a:xfrm>
            <a:off x="628650" y="1557629"/>
            <a:ext cx="7962390" cy="415736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200" dirty="0"/>
              <a:t>In this example, hidden layer has 3 nodes</a:t>
            </a:r>
          </a:p>
          <a:p>
            <a:pPr>
              <a:defRPr/>
            </a:pPr>
            <a:r>
              <a:rPr lang="en-US" sz="2200" dirty="0"/>
              <a:t>Each node receives as input the output of all input nodes</a:t>
            </a:r>
          </a:p>
          <a:p>
            <a:pPr>
              <a:defRPr/>
            </a:pPr>
            <a:r>
              <a:rPr lang="en-US" sz="2200" dirty="0"/>
              <a:t>Output of each hidden node is a function of the weighted sum of inputs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000" dirty="0"/>
              <a:t>The Hidden Layer</a:t>
            </a:r>
          </a:p>
        </p:txBody>
      </p:sp>
      <p:sp>
        <p:nvSpPr>
          <p:cNvPr id="1029" name="Content Placeholder 4"/>
          <p:cNvSpPr>
            <a:spLocks noGrp="1"/>
          </p:cNvSpPr>
          <p:nvPr>
            <p:ph sz="half" idx="4294967295"/>
          </p:nvPr>
        </p:nvSpPr>
        <p:spPr>
          <a:xfrm>
            <a:off x="1355725" y="3810000"/>
            <a:ext cx="7788275" cy="2286000"/>
          </a:xfrm>
        </p:spPr>
        <p:txBody>
          <a:bodyPr>
            <a:normAutofit/>
          </a:bodyPr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FCF9A3-7B12-7847-DFCB-C8D98B97B1C3}"/>
              </a:ext>
            </a:extLst>
          </p:cNvPr>
          <p:cNvGrpSpPr/>
          <p:nvPr/>
        </p:nvGrpSpPr>
        <p:grpSpPr>
          <a:xfrm>
            <a:off x="4026720" y="3542524"/>
            <a:ext cx="4564320" cy="2172475"/>
            <a:chOff x="4696194" y="4052491"/>
            <a:chExt cx="4314085" cy="1908318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164"/>
            <a:stretch/>
          </p:blipFill>
          <p:spPr bwMode="auto">
            <a:xfrm>
              <a:off x="4696194" y="4052491"/>
              <a:ext cx="4314085" cy="1901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5004224" y="4569652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0.2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537624" y="4376377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004224" y="5147187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0.9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37624" y="5656009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0.9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7C9C7F1-6EB6-D2A1-EC12-458A185ED4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943" r="19254" b="36526"/>
          <a:stretch/>
        </p:blipFill>
        <p:spPr>
          <a:xfrm>
            <a:off x="717184" y="3760481"/>
            <a:ext cx="3309536" cy="9955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endParaRPr lang="en-US" altLang="en-US" dirty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dirty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dirty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dirty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dirty="0"/>
          </a:p>
        </p:txBody>
      </p:sp>
      <p:sp>
        <p:nvSpPr>
          <p:cNvPr id="2052" name="Title 1"/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000" dirty="0"/>
              <a:t>Output of Node 3, if</a:t>
            </a:r>
            <a:r>
              <a:rPr lang="en-US" altLang="en-US" sz="3000" i="1" dirty="0"/>
              <a:t> g</a:t>
            </a:r>
            <a:r>
              <a:rPr lang="en-US" altLang="en-US" sz="3000" dirty="0"/>
              <a:t> is a Logistic Function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517684"/>
              </p:ext>
            </p:extLst>
          </p:nvPr>
        </p:nvGraphicFramePr>
        <p:xfrm>
          <a:off x="1600200" y="2935902"/>
          <a:ext cx="6032500" cy="896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Document" r:id="rId4" imgW="3203553" imgH="475745" progId="">
                  <p:embed/>
                </p:oleObj>
              </mc:Choice>
              <mc:Fallback>
                <p:oleObj name="Document" r:id="rId4" imgW="3203553" imgH="475745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935902"/>
                        <a:ext cx="6032500" cy="8966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676788"/>
              </p:ext>
            </p:extLst>
          </p:nvPr>
        </p:nvGraphicFramePr>
        <p:xfrm>
          <a:off x="1524000" y="1490238"/>
          <a:ext cx="5559078" cy="1242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Document" r:id="rId6" imgW="3203553" imgH="628573" progId="">
                  <p:embed/>
                </p:oleObj>
              </mc:Choice>
              <mc:Fallback>
                <p:oleObj name="Document" r:id="rId6" imgW="3203553" imgH="628573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490238"/>
                        <a:ext cx="5559078" cy="12428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3584320" y="2500330"/>
            <a:ext cx="749080" cy="349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rgbClr val="FF0000"/>
                </a:solidFill>
              </a:rPr>
              <a:t>θ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95578" y="2438400"/>
            <a:ext cx="749080" cy="349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baseline="-25000" dirty="0">
                <a:solidFill>
                  <a:srgbClr val="FF0000"/>
                </a:solidFill>
              </a:rPr>
              <a:t>23</a:t>
            </a:r>
          </a:p>
        </p:txBody>
      </p:sp>
      <p:cxnSp>
        <p:nvCxnSpPr>
          <p:cNvPr id="3" name="Straight Arrow Connector 2"/>
          <p:cNvCxnSpPr>
            <a:stCxn id="9" idx="2"/>
          </p:cNvCxnSpPr>
          <p:nvPr/>
        </p:nvCxnSpPr>
        <p:spPr>
          <a:xfrm>
            <a:off x="3958860" y="2850167"/>
            <a:ext cx="232331" cy="4954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2"/>
          </p:cNvCxnSpPr>
          <p:nvPr/>
        </p:nvCxnSpPr>
        <p:spPr>
          <a:xfrm flipH="1">
            <a:off x="5761874" y="2788237"/>
            <a:ext cx="108244" cy="577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191191" y="2458943"/>
            <a:ext cx="749080" cy="349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baseline="-25000" dirty="0">
                <a:solidFill>
                  <a:srgbClr val="FF0000"/>
                </a:solidFill>
              </a:rPr>
              <a:t>13</a:t>
            </a:r>
          </a:p>
        </p:txBody>
      </p:sp>
      <p:cxnSp>
        <p:nvCxnSpPr>
          <p:cNvPr id="27" name="Straight Arrow Connector 26"/>
          <p:cNvCxnSpPr>
            <a:stCxn id="26" idx="2"/>
          </p:cNvCxnSpPr>
          <p:nvPr/>
        </p:nvCxnSpPr>
        <p:spPr>
          <a:xfrm>
            <a:off x="4565731" y="2808780"/>
            <a:ext cx="214732" cy="510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5ADD6C-1613-2511-DAAB-C7425E579CE9}"/>
              </a:ext>
            </a:extLst>
          </p:cNvPr>
          <p:cNvGrpSpPr/>
          <p:nvPr/>
        </p:nvGrpSpPr>
        <p:grpSpPr>
          <a:xfrm>
            <a:off x="1752601" y="3899901"/>
            <a:ext cx="5486399" cy="2219277"/>
            <a:chOff x="600075" y="1476375"/>
            <a:chExt cx="5724525" cy="2562225"/>
          </a:xfrm>
        </p:grpSpPr>
        <p:pic>
          <p:nvPicPr>
            <p:cNvPr id="17" name="Picture 5">
              <a:extLst>
                <a:ext uri="{FF2B5EF4-FFF2-40B4-BE49-F238E27FC236}">
                  <a16:creationId xmlns:a16="http://schemas.microsoft.com/office/drawing/2014/main" id="{3E5AF706-74A6-A88F-3C59-2F16C0FA8A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706"/>
            <a:stretch/>
          </p:blipFill>
          <p:spPr bwMode="auto">
            <a:xfrm>
              <a:off x="600075" y="1476375"/>
              <a:ext cx="5724525" cy="2562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AA62C1-E11A-F7AD-B1B7-8AE0B6231854}"/>
                </a:ext>
              </a:extLst>
            </p:cNvPr>
            <p:cNvSpPr/>
            <p:nvPr/>
          </p:nvSpPr>
          <p:spPr>
            <a:xfrm>
              <a:off x="3485985" y="2057400"/>
              <a:ext cx="762000" cy="38100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76375"/>
            <a:ext cx="8391525" cy="456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8600" y="5181600"/>
            <a:ext cx="8686800" cy="85883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1" name="Title 1"/>
          <p:cNvSpPr>
            <a:spLocks noGrp="1"/>
          </p:cNvSpPr>
          <p:nvPr>
            <p:ph type="title"/>
          </p:nvPr>
        </p:nvSpPr>
        <p:spPr>
          <a:xfrm>
            <a:off x="762001" y="-24898"/>
            <a:ext cx="7391400" cy="116789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000" dirty="0"/>
              <a:t>The Output Node</a:t>
            </a:r>
          </a:p>
        </p:txBody>
      </p:sp>
      <p:sp>
        <p:nvSpPr>
          <p:cNvPr id="5" name="Oval 4"/>
          <p:cNvSpPr/>
          <p:nvPr/>
        </p:nvSpPr>
        <p:spPr>
          <a:xfrm>
            <a:off x="7696200" y="3352800"/>
            <a:ext cx="609600" cy="685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772400" cy="3352800"/>
          </a:xfrm>
        </p:spPr>
        <p:txBody>
          <a:bodyPr>
            <a:normAutofit/>
          </a:bodyPr>
          <a:lstStyle/>
          <a:p>
            <a:r>
              <a:rPr lang="en-US" altLang="en-US" sz="2200" dirty="0"/>
              <a:t>Output = 0.506</a:t>
            </a:r>
          </a:p>
          <a:p>
            <a:r>
              <a:rPr lang="en-US" altLang="en-US" sz="2200" dirty="0"/>
              <a:t>If cutoff for class “1” is 0.5, then we classify as class “1”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/>
              <a:t>Mapping Output to Classification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535A7-7585-ACD2-0210-2FEAF1AC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33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ctr">
              <a:buNone/>
            </a:pPr>
            <a:r>
              <a:rPr lang="en-US" sz="33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Training the Model</a:t>
            </a:r>
          </a:p>
        </p:txBody>
      </p:sp>
    </p:spTree>
    <p:extLst>
      <p:ext uri="{BB962C8B-B14F-4D97-AF65-F5344CB8AC3E}">
        <p14:creationId xmlns:p14="http://schemas.microsoft.com/office/powerpoint/2010/main" val="110312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Also called artificial neural networks (ANN)</a:t>
            </a:r>
          </a:p>
          <a:p>
            <a:pPr lvl="1"/>
            <a:r>
              <a:rPr lang="en-US" sz="2000" dirty="0"/>
              <a:t>Used for classification and prediction</a:t>
            </a:r>
          </a:p>
          <a:p>
            <a:r>
              <a:rPr lang="en-US" sz="2400" dirty="0"/>
              <a:t>Mimics human neurons and the way that human experts learn</a:t>
            </a:r>
          </a:p>
          <a:p>
            <a:pPr lvl="1"/>
            <a:r>
              <a:rPr lang="en-US" sz="2100" dirty="0"/>
              <a:t>Neurons are interconnected and learn from experience</a:t>
            </a:r>
          </a:p>
          <a:p>
            <a:pPr marL="114122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Neural Networks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701" y="4278463"/>
            <a:ext cx="2818412" cy="15639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227227"/>
            <a:ext cx="1568495" cy="15639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153" y="4329700"/>
            <a:ext cx="2097811" cy="146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66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825740" cy="4351338"/>
          </a:xfrm>
        </p:spPr>
        <p:txBody>
          <a:bodyPr/>
          <a:lstStyle/>
          <a:p>
            <a:pPr eaLnBrk="1" hangingPunct="1"/>
            <a:r>
              <a:rPr lang="en-US" altLang="en-US" sz="2200" dirty="0"/>
              <a:t>Scale variables to 0-1</a:t>
            </a:r>
          </a:p>
          <a:p>
            <a:pPr eaLnBrk="1" hangingPunct="1"/>
            <a:r>
              <a:rPr lang="en-US" altLang="en-US" sz="2200" dirty="0"/>
              <a:t>Transform (e.g., log) skewed variables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dirty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000" dirty="0"/>
              <a:t>Preprocessing Steps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200" dirty="0"/>
              <a:t>The weights </a:t>
            </a:r>
            <a:r>
              <a:rPr lang="en-US" sz="2200" i="1" dirty="0"/>
              <a:t>w </a:t>
            </a:r>
            <a:r>
              <a:rPr lang="en-US" sz="2200" dirty="0"/>
              <a:t>are typically initialized to random values in the range -0.05 to +0.05</a:t>
            </a:r>
          </a:p>
          <a:p>
            <a:pPr>
              <a:defRPr/>
            </a:pPr>
            <a:r>
              <a:rPr lang="en-US" sz="2200" dirty="0"/>
              <a:t>These initial weights are used in the first round of training</a:t>
            </a:r>
          </a:p>
        </p:txBody>
      </p:sp>
      <p:sp>
        <p:nvSpPr>
          <p:cNvPr id="20482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000" dirty="0"/>
              <a:t>Weights</a:t>
            </a:r>
          </a:p>
        </p:txBody>
      </p:sp>
    </p:spTree>
    <p:extLst>
      <p:ext uri="{BB962C8B-B14F-4D97-AF65-F5344CB8AC3E}">
        <p14:creationId xmlns:p14="http://schemas.microsoft.com/office/powerpoint/2010/main" val="7760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200" b="1" dirty="0"/>
              <a:t>Goal: </a:t>
            </a:r>
            <a:r>
              <a:rPr lang="en-US" altLang="en-US" sz="2200" dirty="0"/>
              <a:t>Find weights that yield best predictions</a:t>
            </a:r>
          </a:p>
          <a:p>
            <a:pPr eaLnBrk="1" hangingPunct="1"/>
            <a:r>
              <a:rPr lang="en-US" altLang="en-US" sz="2200" dirty="0"/>
              <a:t>The process we described in the simple example is repeated for all records</a:t>
            </a:r>
          </a:p>
          <a:p>
            <a:pPr eaLnBrk="1" hangingPunct="1"/>
            <a:r>
              <a:rPr lang="en-US" altLang="en-US" sz="2200" dirty="0"/>
              <a:t>At each record, compare prediction to actual target value</a:t>
            </a:r>
          </a:p>
          <a:p>
            <a:pPr eaLnBrk="1" hangingPunct="1"/>
            <a:r>
              <a:rPr lang="en-US" altLang="en-US" sz="2200" dirty="0"/>
              <a:t>Difference is the error for the output node</a:t>
            </a:r>
          </a:p>
          <a:p>
            <a:pPr eaLnBrk="1" hangingPunct="1"/>
            <a:r>
              <a:rPr lang="en-US" altLang="en-US" sz="2200" dirty="0"/>
              <a:t>Error is propagated back and distributed to all the hidden nodes and used to update their weights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000" dirty="0"/>
              <a:t>Initial Pass Through Network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Backpropagation for Dummies. All the math behind, simplest than… | by  Diletta Goglia | Analytics Vidhya | Medium">
            <a:extLst>
              <a:ext uri="{FF2B5EF4-FFF2-40B4-BE49-F238E27FC236}">
                <a16:creationId xmlns:a16="http://schemas.microsoft.com/office/drawing/2014/main" id="{0327925E-CB77-8905-619E-FE34EB3A84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6" b="10689"/>
          <a:stretch/>
        </p:blipFill>
        <p:spPr bwMode="auto">
          <a:xfrm>
            <a:off x="1591098" y="1828800"/>
            <a:ext cx="5801784" cy="3505200"/>
          </a:xfrm>
          <a:prstGeom prst="rect">
            <a:avLst/>
          </a:prstGeom>
          <a:solidFill>
            <a:srgbClr val="FFFFFF"/>
          </a:solidFill>
          <a:extLst/>
        </p:spPr>
      </p:pic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/>
              <a:t>Initial Pass Through Network</a:t>
            </a:r>
          </a:p>
        </p:txBody>
      </p:sp>
    </p:spTree>
    <p:extLst>
      <p:ext uri="{BB962C8B-B14F-4D97-AF65-F5344CB8AC3E}">
        <p14:creationId xmlns:p14="http://schemas.microsoft.com/office/powerpoint/2010/main" val="258334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25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eaLnBrk="1" hangingPunct="1"/>
                <a:r>
                  <a:rPr lang="en-US" altLang="en-US" sz="2200" dirty="0"/>
                  <a:t>Let 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</a:rPr>
                  <a:t> the output from output node k</a:t>
                </a:r>
                <a:endParaRPr lang="en-US" altLang="en-US" sz="2200" dirty="0"/>
              </a:p>
              <a:p>
                <a:pPr marL="0" indent="0" eaLnBrk="1" hangingPunct="1"/>
                <a:r>
                  <a:rPr lang="en-US" altLang="en-US" sz="2200" dirty="0"/>
                  <a:t>The error associated with that node:</a:t>
                </a:r>
              </a:p>
              <a:p>
                <a:pPr marL="0" indent="0" eaLnBrk="1" hangingPunct="1"/>
                <a:endParaRPr lang="en-US" altLang="en-US" sz="2200" dirty="0"/>
              </a:p>
              <a:p>
                <a:pPr marL="0" indent="0" eaLnBrk="1" hangingPunct="1"/>
                <a:endParaRPr lang="en-US" altLang="en-US" sz="2200" dirty="0"/>
              </a:p>
              <a:p>
                <a:pPr marL="0" indent="0" eaLnBrk="1" hangingPunct="1"/>
                <a:endParaRPr lang="en-US" altLang="en-US" sz="2200" dirty="0"/>
              </a:p>
              <a:p>
                <a:pPr marL="0" indent="0"/>
                <a:r>
                  <a:rPr lang="en-US" sz="2200" dirty="0">
                    <a:effectLst/>
                  </a:rPr>
                  <a:t>The bias and weights are then updated as follows: </a:t>
                </a:r>
              </a:p>
              <a:p>
                <a:pPr marL="0" indent="0" eaLnBrk="1" hangingPunct="1"/>
                <a:endParaRPr lang="en-US" altLang="en-US" sz="2200" dirty="0"/>
              </a:p>
              <a:p>
                <a:pPr marL="0" indent="0" eaLnBrk="1" hangingPunct="1"/>
                <a:endParaRPr lang="en-US" altLang="en-US" dirty="0"/>
              </a:p>
              <a:p>
                <a:pPr marL="0" indent="0" eaLnBrk="1" hangingPunct="1">
                  <a:buFont typeface="Wingdings 2" panose="05020102010507070707" pitchFamily="18" charset="2"/>
                  <a:buNone/>
                </a:pPr>
                <a:r>
                  <a:rPr lang="en-US" altLang="en-US" dirty="0"/>
                  <a:t> </a:t>
                </a:r>
              </a:p>
              <a:p>
                <a:pPr marL="120551" lvl="1" indent="0"/>
                <a14:m>
                  <m:oMath xmlns:m="http://schemas.openxmlformats.org/officeDocument/2006/math"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en-US" sz="1800" i="1" dirty="0"/>
                  <a:t> </a:t>
                </a:r>
                <a:r>
                  <a:rPr lang="en-US" altLang="en-US" sz="1800" dirty="0"/>
                  <a:t>= </a:t>
                </a:r>
                <a:r>
                  <a:rPr lang="en-US" sz="1800" dirty="0">
                    <a:effectLst/>
                  </a:rPr>
                  <a:t>a constant ranging typically between 0 and 1, which controls the amount of change in weights from one iteration to the next. </a:t>
                </a:r>
              </a:p>
              <a:p>
                <a:pPr marL="0" indent="0" eaLnBrk="1" hangingPunct="1"/>
                <a:endParaRPr lang="en-US" altLang="en-US" dirty="0"/>
              </a:p>
            </p:txBody>
          </p:sp>
        </mc:Choice>
        <mc:Fallback xmlns="">
          <p:sp>
            <p:nvSpPr>
              <p:cNvPr id="512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04" t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000" dirty="0"/>
              <a:t>Back Propagation (“back-prop”)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6B2FB9-7EE7-6363-AE0E-FBA513DA67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777" r="29631" b="25926"/>
          <a:stretch/>
        </p:blipFill>
        <p:spPr>
          <a:xfrm>
            <a:off x="2819400" y="4106316"/>
            <a:ext cx="2438400" cy="10601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D31569-23B9-5C01-8E57-051A935B607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615" r="34616" b="35931"/>
          <a:stretch/>
        </p:blipFill>
        <p:spPr>
          <a:xfrm>
            <a:off x="2667000" y="2751684"/>
            <a:ext cx="3505200" cy="389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/>
            <a:r>
              <a:rPr lang="en-US" altLang="en-US" sz="2200" dirty="0"/>
              <a:t>Two updating methods:</a:t>
            </a:r>
          </a:p>
          <a:p>
            <a:pPr marL="120551" lvl="1" indent="0"/>
            <a:r>
              <a:rPr lang="en-US" altLang="en-US" sz="1900" dirty="0"/>
              <a:t>Case updating</a:t>
            </a:r>
          </a:p>
          <a:p>
            <a:pPr marL="265212" lvl="2" indent="0"/>
            <a:r>
              <a:rPr lang="en-US" sz="1800" dirty="0">
                <a:effectLst/>
              </a:rPr>
              <a:t>The parameter values are updated after each record is run through the network </a:t>
            </a:r>
            <a:endParaRPr lang="en-US" altLang="en-US" sz="1900" dirty="0"/>
          </a:p>
          <a:p>
            <a:pPr marL="120551" lvl="1" indent="0"/>
            <a:r>
              <a:rPr lang="en-US" altLang="en-US" sz="1900" dirty="0"/>
              <a:t>Batch updating</a:t>
            </a:r>
          </a:p>
          <a:p>
            <a:pPr marL="265212" lvl="2" indent="0"/>
            <a:r>
              <a:rPr lang="en-US" sz="1800" dirty="0">
                <a:effectLst/>
              </a:rPr>
              <a:t>the entire training set is run through the network before each updating of the bias and weights takes place </a:t>
            </a:r>
          </a:p>
          <a:p>
            <a:pPr marL="0" indent="0"/>
            <a:r>
              <a:rPr lang="en-US" sz="2200" dirty="0">
                <a:effectLst/>
              </a:rPr>
              <a:t>In practice, case updating tends to yield more accurate results than batch updating, but requires a longer run time. </a:t>
            </a:r>
          </a:p>
          <a:p>
            <a:pPr marL="0" indent="0"/>
            <a:endParaRPr lang="en-US" altLang="en-US" sz="2200" dirty="0"/>
          </a:p>
        </p:txBody>
      </p:sp>
      <p:sp>
        <p:nvSpPr>
          <p:cNvPr id="51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000" dirty="0"/>
              <a:t>Updating Methods</a:t>
            </a:r>
          </a:p>
        </p:txBody>
      </p:sp>
    </p:spTree>
    <p:extLst>
      <p:ext uri="{BB962C8B-B14F-4D97-AF65-F5344CB8AC3E}">
        <p14:creationId xmlns:p14="http://schemas.microsoft.com/office/powerpoint/2010/main" val="239067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effectLst/>
              </a:rPr>
              <a:t>1. When the new values of the bias and weights are only incrementally different from those of the preceding iteration </a:t>
            </a:r>
          </a:p>
          <a:p>
            <a:pPr marL="0" indent="0">
              <a:buNone/>
            </a:pPr>
            <a:r>
              <a:rPr lang="en-US" sz="2200" dirty="0">
                <a:effectLst/>
              </a:rPr>
              <a:t>2. When the misclassification rate reaches a required threshold </a:t>
            </a:r>
          </a:p>
          <a:p>
            <a:pPr marL="0" indent="0">
              <a:buNone/>
            </a:pPr>
            <a:r>
              <a:rPr lang="en-US" sz="2200" dirty="0">
                <a:effectLst/>
              </a:rPr>
              <a:t>3. When the limit on the number of runs is reached </a:t>
            </a:r>
          </a:p>
          <a:p>
            <a:pPr marL="0" indent="0"/>
            <a:endParaRPr lang="en-US" altLang="en-US" sz="2200" dirty="0"/>
          </a:p>
        </p:txBody>
      </p:sp>
      <p:sp>
        <p:nvSpPr>
          <p:cNvPr id="51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000" dirty="0"/>
              <a:t>When Does the Updating Stop?</a:t>
            </a:r>
          </a:p>
        </p:txBody>
      </p:sp>
    </p:spTree>
    <p:extLst>
      <p:ext uri="{BB962C8B-B14F-4D97-AF65-F5344CB8AC3E}">
        <p14:creationId xmlns:p14="http://schemas.microsoft.com/office/powerpoint/2010/main" val="180947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altLang="en-US" sz="2200" dirty="0"/>
              <a:t>With sufficient iterations, neural net can easily overfit the data</a:t>
            </a:r>
            <a:endParaRPr lang="en-US" altLang="en-US" dirty="0"/>
          </a:p>
          <a:p>
            <a:pPr marL="342900" indent="-342900" eaLnBrk="1" hangingPunct="1"/>
            <a:r>
              <a:rPr lang="en-US" altLang="en-US" sz="2200" dirty="0"/>
              <a:t>To avoid overfitting:</a:t>
            </a:r>
          </a:p>
          <a:p>
            <a:pPr marL="120551" lvl="1" indent="0"/>
            <a:r>
              <a:rPr lang="en-US" altLang="en-US" sz="1800" dirty="0"/>
              <a:t>Track error in validation data</a:t>
            </a:r>
          </a:p>
          <a:p>
            <a:pPr marL="120551" lvl="1" indent="0"/>
            <a:r>
              <a:rPr lang="en-US" altLang="en-US" sz="1800" dirty="0"/>
              <a:t>Limit iterations </a:t>
            </a:r>
          </a:p>
          <a:p>
            <a:pPr marL="120551" lvl="1" indent="0"/>
            <a:r>
              <a:rPr lang="en-US" altLang="en-US" sz="1800" dirty="0"/>
              <a:t>Limit complexity of network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endParaRPr lang="en-US" altLang="en-US" dirty="0"/>
          </a:p>
          <a:p>
            <a:pPr marL="0" indent="0" eaLnBrk="1" hangingPunct="1">
              <a:buFont typeface="Wingdings 2" panose="05020102010507070707" pitchFamily="18" charset="2"/>
              <a:buNone/>
            </a:pPr>
            <a:endParaRPr lang="en-US" altLang="en-US" dirty="0"/>
          </a:p>
        </p:txBody>
      </p:sp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000" dirty="0"/>
              <a:t>Avoiding Overfitting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200" dirty="0"/>
              <a:t>Good predictive ability</a:t>
            </a:r>
          </a:p>
          <a:p>
            <a:pPr eaLnBrk="1" hangingPunct="1"/>
            <a:r>
              <a:rPr lang="en-US" altLang="en-US" sz="2200" dirty="0"/>
              <a:t>Can capture complex relationships </a:t>
            </a:r>
          </a:p>
          <a:p>
            <a:pPr eaLnBrk="1" hangingPunct="1"/>
            <a:r>
              <a:rPr lang="en-US" altLang="en-US" sz="2200" dirty="0"/>
              <a:t>No need to specify a model</a:t>
            </a:r>
          </a:p>
        </p:txBody>
      </p:sp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000" dirty="0"/>
              <a:t>Advantages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200" dirty="0"/>
              <a:t>Considered a “black box” prediction machine, with no insight into relationships between predictors and outcome</a:t>
            </a:r>
          </a:p>
          <a:p>
            <a:pPr eaLnBrk="1" hangingPunct="1"/>
            <a:r>
              <a:rPr lang="en-US" altLang="en-US" sz="2200" dirty="0"/>
              <a:t>No variable-selection mechanism, so you have to exercise care in selecting variables</a:t>
            </a:r>
          </a:p>
          <a:p>
            <a:pPr eaLnBrk="1" hangingPunct="1"/>
            <a:r>
              <a:rPr lang="en-US" altLang="en-US" sz="2200" dirty="0"/>
              <a:t>Heavy computational requirements if there are many variables (additional variables dramatically increase the number of weights to calculate)</a:t>
            </a:r>
          </a:p>
        </p:txBody>
      </p:sp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000" dirty="0"/>
              <a:t>Disadvantages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 descr="What Is a Neural Network?">
            <a:extLst>
              <a:ext uri="{FF2B5EF4-FFF2-40B4-BE49-F238E27FC236}">
                <a16:creationId xmlns:a16="http://schemas.microsoft.com/office/drawing/2014/main" id="{E6EAC805-8CE5-9F1F-AA59-FA94E38644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939"/>
          <a:stretch/>
        </p:blipFill>
        <p:spPr bwMode="auto">
          <a:xfrm>
            <a:off x="1947348" y="1447800"/>
            <a:ext cx="5089284" cy="3962400"/>
          </a:xfrm>
          <a:prstGeom prst="rect">
            <a:avLst/>
          </a:prstGeom>
          <a:solidFill>
            <a:srgbClr val="FFFFFF"/>
          </a:solidFill>
          <a:extLst/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</p:spPr>
        <p:txBody>
          <a:bodyPr anchor="ctr">
            <a:normAutofit/>
          </a:bodyPr>
          <a:lstStyle/>
          <a:p>
            <a:r>
              <a:rPr lang="en-US" altLang="en-US" sz="3000" dirty="0"/>
              <a:t>Schematic Diagram</a:t>
            </a:r>
          </a:p>
        </p:txBody>
      </p:sp>
    </p:spTree>
    <p:extLst>
      <p:ext uri="{BB962C8B-B14F-4D97-AF65-F5344CB8AC3E}">
        <p14:creationId xmlns:p14="http://schemas.microsoft.com/office/powerpoint/2010/main" val="346457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3000" dirty="0"/>
              <a:t>Conclusion</a:t>
            </a:r>
          </a:p>
        </p:txBody>
      </p:sp>
      <p:pic>
        <p:nvPicPr>
          <p:cNvPr id="7" name="Online Media 6" descr="Explained In A Minute: Neural Networks">
            <a:hlinkClick r:id="" action="ppaction://media"/>
            <a:extLst>
              <a:ext uri="{FF2B5EF4-FFF2-40B4-BE49-F238E27FC236}">
                <a16:creationId xmlns:a16="http://schemas.microsoft.com/office/drawing/2014/main" id="{30F5F8B0-C2DD-CE5E-1CAB-9739010DD10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42938" y="1447800"/>
            <a:ext cx="77009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4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535A7-7585-ACD2-0210-2FEAF1AC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33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ctr">
              <a:buNone/>
            </a:pPr>
            <a:r>
              <a:rPr lang="en-US" sz="33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50643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base">
              <a:spcBef>
                <a:spcPts val="500"/>
              </a:spcBef>
              <a:spcAft>
                <a:spcPts val="500"/>
              </a:spcAft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The statistical and machine learning models work where you have informative predictors (purchase information, bank account information, # of rooms in a house, etc.)</a:t>
            </a:r>
          </a:p>
          <a:p>
            <a:pPr fontAlgn="base">
              <a:spcBef>
                <a:spcPts val="500"/>
              </a:spcBef>
              <a:spcAft>
                <a:spcPts val="500"/>
              </a:spcAft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In rapidly-growing applications of voice and image recognition, you have high numbers of “low-level” granular predictors - pixel values, wave amplitudes, uninformative at this low level</a:t>
            </a:r>
            <a:endParaRPr lang="en-US" sz="2200" b="0" i="0" u="none" strike="noStrike" dirty="0">
              <a:solidFill>
                <a:srgbClr val="D34817"/>
              </a:solidFill>
              <a:effectLst/>
            </a:endParaRPr>
          </a:p>
          <a:p>
            <a:pPr rtl="0" fontAlgn="base"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b="0" i="0" u="none" strike="noStrike" dirty="0">
              <a:solidFill>
                <a:srgbClr val="D34817"/>
              </a:solidFill>
              <a:effectLst/>
            </a:endParaRPr>
          </a:p>
        </p:txBody>
      </p:sp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000" dirty="0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332101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base">
              <a:spcBef>
                <a:spcPts val="500"/>
              </a:spcBef>
              <a:spcAft>
                <a:spcPts val="500"/>
              </a:spcAft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Deep neural nets with many layers have facilitated in image/voice recognition</a:t>
            </a:r>
          </a:p>
          <a:p>
            <a:pPr fontAlgn="base">
              <a:spcBef>
                <a:spcPts val="500"/>
              </a:spcBef>
              <a:spcAft>
                <a:spcPts val="500"/>
              </a:spcAft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Key is the ability to self-learn features (“unsupervised”)</a:t>
            </a:r>
          </a:p>
          <a:p>
            <a:pPr fontAlgn="base">
              <a:spcBef>
                <a:spcPts val="500"/>
              </a:spcBef>
              <a:spcAft>
                <a:spcPts val="500"/>
              </a:spcAft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Starts with learning local, simple features and then move to more global &amp; complex features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2200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000" dirty="0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300814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effectLst/>
              </a:rPr>
              <a:t>In a standard neural network, each predictor gets its own weight at each layer of the network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200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000" dirty="0"/>
              <a:t>Deep Learning</a:t>
            </a:r>
          </a:p>
        </p:txBody>
      </p:sp>
      <p:pic>
        <p:nvPicPr>
          <p:cNvPr id="3" name="Picture 2" descr="A diagram of a network&#10;&#10;Description automatically generated">
            <a:extLst>
              <a:ext uri="{FF2B5EF4-FFF2-40B4-BE49-F238E27FC236}">
                <a16:creationId xmlns:a16="http://schemas.microsoft.com/office/drawing/2014/main" id="{B8498BE5-8E2C-4F38-3687-5F446034E6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41"/>
          <a:stretch/>
        </p:blipFill>
        <p:spPr>
          <a:xfrm>
            <a:off x="734936" y="3048000"/>
            <a:ext cx="77724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3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base">
              <a:spcBef>
                <a:spcPts val="500"/>
              </a:spcBef>
              <a:spcAft>
                <a:spcPts val="500"/>
              </a:spcAft>
            </a:pPr>
            <a:r>
              <a:rPr lang="en-US" sz="2200" dirty="0">
                <a:effectLst/>
              </a:rPr>
              <a:t>A convolution, by contrast, selects a subset of predictors (pixels), and applies the same operation to the entire subset</a:t>
            </a:r>
          </a:p>
          <a:p>
            <a:pPr fontAlgn="base">
              <a:spcBef>
                <a:spcPts val="500"/>
              </a:spcBef>
              <a:spcAft>
                <a:spcPts val="500"/>
              </a:spcAft>
            </a:pPr>
            <a:r>
              <a:rPr lang="en-US" sz="2200" dirty="0">
                <a:effectLst/>
              </a:rPr>
              <a:t>It is this grouping that fosters the automated discovery of features</a:t>
            </a:r>
          </a:p>
          <a:p>
            <a:pPr rtl="0" fontAlgn="base">
              <a:spcBef>
                <a:spcPts val="500"/>
              </a:spcBef>
              <a:spcAft>
                <a:spcPts val="500"/>
              </a:spcAft>
            </a:pPr>
            <a:endParaRPr lang="en-US" sz="2200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000" dirty="0"/>
              <a:t>Deep Learning</a:t>
            </a:r>
          </a:p>
        </p:txBody>
      </p:sp>
      <p:pic>
        <p:nvPicPr>
          <p:cNvPr id="4" name="Picture 3" descr="A diagram of blue circles and a pair of blue lines&#10;&#10;Description automatically generated">
            <a:extLst>
              <a:ext uri="{FF2B5EF4-FFF2-40B4-BE49-F238E27FC236}">
                <a16:creationId xmlns:a16="http://schemas.microsoft.com/office/drawing/2014/main" id="{105797AE-1557-072B-6AD4-E29A165DD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39" y="3429000"/>
            <a:ext cx="7772400" cy="216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200" b="0" i="0" dirty="0">
                <a:solidFill>
                  <a:srgbClr val="242424"/>
                </a:solidFill>
                <a:effectLst/>
              </a:rPr>
              <a:t>A CNN typically has three layers: a convolutional layer, a pooling layer, and a fully connected layer.</a:t>
            </a:r>
          </a:p>
          <a:p>
            <a:pPr marL="0" indent="0">
              <a:buNone/>
            </a:pPr>
            <a:br>
              <a:rPr lang="en-US" sz="2400" dirty="0">
                <a:effectLst/>
              </a:rPr>
            </a:br>
            <a:endParaRPr lang="en-US" sz="2400" dirty="0">
              <a:effectLst/>
            </a:endParaRPr>
          </a:p>
        </p:txBody>
      </p:sp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000" dirty="0"/>
              <a:t>Deep Learning: CNN</a:t>
            </a:r>
          </a:p>
        </p:txBody>
      </p:sp>
      <p:pic>
        <p:nvPicPr>
          <p:cNvPr id="5" name="Picture 4" descr="A diagram of 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10E38DEE-602F-4DCC-0F1E-077D71400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" y="2514600"/>
            <a:ext cx="7772400" cy="303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33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altLang="en-US" sz="2200" dirty="0"/>
              <a:t> </a:t>
            </a:r>
            <a:r>
              <a:rPr lang="en-US" sz="2200" b="0" i="0" dirty="0">
                <a:effectLst/>
              </a:rPr>
              <a:t>The convolutional layer applies filters to the input image to extract features</a:t>
            </a:r>
          </a:p>
          <a:p>
            <a:pPr algn="l" fontAlgn="base"/>
            <a:r>
              <a:rPr lang="en-US" sz="2200" dirty="0"/>
              <a:t>T</a:t>
            </a:r>
            <a:r>
              <a:rPr lang="en-US" sz="2200" b="0" i="0" dirty="0">
                <a:effectLst/>
              </a:rPr>
              <a:t>he pooling layer down samples the image to reduce computation</a:t>
            </a:r>
          </a:p>
          <a:p>
            <a:pPr algn="l" fontAlgn="base"/>
            <a:r>
              <a:rPr lang="en-US" sz="2200" b="0" i="0" dirty="0">
                <a:effectLst/>
              </a:rPr>
              <a:t>The fully connected layer makes the final prediction</a:t>
            </a:r>
          </a:p>
          <a:p>
            <a:pPr algn="l" fontAlgn="base"/>
            <a:r>
              <a:rPr lang="en-US" sz="2200" b="0" i="0" dirty="0">
                <a:effectLst/>
              </a:rPr>
              <a:t> The network learns the optimal filters through backpropagation</a:t>
            </a:r>
            <a:br>
              <a:rPr lang="en-US" sz="2200" dirty="0"/>
            </a:br>
            <a:endParaRPr lang="en-US" sz="2200" b="0" i="0" dirty="0">
              <a:effectLst/>
            </a:endParaRPr>
          </a:p>
          <a:p>
            <a:pPr marL="0" indent="0">
              <a:buNone/>
            </a:pPr>
            <a:br>
              <a:rPr lang="en-US" sz="2200" dirty="0">
                <a:effectLst/>
              </a:rPr>
            </a:br>
            <a:endParaRPr lang="en-US" sz="2200" dirty="0">
              <a:effectLst/>
            </a:endParaRPr>
          </a:p>
        </p:txBody>
      </p:sp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000" dirty="0"/>
              <a:t>Deep Learning: CNN</a:t>
            </a:r>
          </a:p>
        </p:txBody>
      </p:sp>
      <p:pic>
        <p:nvPicPr>
          <p:cNvPr id="2" name="Picture 1" descr="A diagram of 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17D91FF7-A68F-828C-8F7F-FF8E31FDBD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189468"/>
            <a:ext cx="4930140" cy="192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7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nline Media 4" descr="2D Convolution Neural Network Animation">
            <a:hlinkClick r:id="" action="ppaction://media"/>
            <a:extLst>
              <a:ext uri="{FF2B5EF4-FFF2-40B4-BE49-F238E27FC236}">
                <a16:creationId xmlns:a16="http://schemas.microsoft.com/office/drawing/2014/main" id="{7CA33771-AD10-EDC2-617C-438CBB65FD0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41248" y="1447800"/>
            <a:ext cx="7701483" cy="4351338"/>
          </a:xfrm>
          <a:prstGeom prst="rect">
            <a:avLst/>
          </a:prstGeom>
          <a:noFill/>
        </p:spPr>
      </p:pic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3000" dirty="0"/>
              <a:t>Deep Learning: CNN</a:t>
            </a:r>
          </a:p>
        </p:txBody>
      </p:sp>
    </p:spTree>
    <p:extLst>
      <p:ext uri="{BB962C8B-B14F-4D97-AF65-F5344CB8AC3E}">
        <p14:creationId xmlns:p14="http://schemas.microsoft.com/office/powerpoint/2010/main" val="346072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3000" dirty="0"/>
              <a:t>The Learning 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AD4B3D-0610-027A-0788-EA3CACE050CF}"/>
              </a:ext>
            </a:extLst>
          </p:cNvPr>
          <p:cNvSpPr txBox="1"/>
          <p:nvPr/>
        </p:nvSpPr>
        <p:spPr>
          <a:xfrm>
            <a:off x="685800" y="1525847"/>
            <a:ext cx="7620000" cy="2174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spcBef>
                <a:spcPts val="375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supervised learning, the net retains those convolutions and features which are successful in labeling (tagging) images</a:t>
            </a:r>
            <a:endParaRPr lang="en-US" sz="2200" b="0" i="0" u="none" strike="noStrike" dirty="0">
              <a:solidFill>
                <a:srgbClr val="D34817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 rtl="0" fontAlgn="base">
              <a:spcBef>
                <a:spcPts val="375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Note that the feature-learning process yields a reduced (simpler) set of features than the original set of pixel values</a:t>
            </a:r>
            <a:endParaRPr lang="en-US" sz="2200" b="0" i="0" u="none" strike="noStrike" dirty="0">
              <a:solidFill>
                <a:srgbClr val="D34817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9938" name="Picture 2" descr="shows image of tree on left, filters in center, learned features and labels to right">
            <a:extLst>
              <a:ext uri="{FF2B5EF4-FFF2-40B4-BE49-F238E27FC236}">
                <a16:creationId xmlns:a16="http://schemas.microsoft.com/office/drawing/2014/main" id="{4A6A504A-34B8-DDED-748E-F1975E771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05" y="3850188"/>
            <a:ext cx="6411389" cy="217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909246-02A8-ECD1-3A32-7DCD67A476CE}"/>
              </a:ext>
            </a:extLst>
          </p:cNvPr>
          <p:cNvSpPr txBox="1"/>
          <p:nvPr/>
        </p:nvSpPr>
        <p:spPr>
          <a:xfrm>
            <a:off x="6172200" y="5594256"/>
            <a:ext cx="27353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training data has known labels</a:t>
            </a:r>
            <a:endParaRPr lang="en-US" b="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07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 descr="Everything you need to know about Neural Networks and Backpropagation —  Machine Learning Easy and Fun | by Gavril Ognjanovski | Towards Data Science">
            <a:extLst>
              <a:ext uri="{FF2B5EF4-FFF2-40B4-BE49-F238E27FC236}">
                <a16:creationId xmlns:a16="http://schemas.microsoft.com/office/drawing/2014/main" id="{3B73A63B-A804-E4B5-FE32-4E9E6FAD6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0358" y="1447800"/>
            <a:ext cx="6643264" cy="4351338"/>
          </a:xfrm>
          <a:prstGeom prst="rect">
            <a:avLst/>
          </a:prstGeom>
          <a:solidFill>
            <a:srgbClr val="FFFFFF"/>
          </a:solidFill>
          <a:extLst/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</p:spPr>
        <p:txBody>
          <a:bodyPr anchor="ctr">
            <a:normAutofit/>
          </a:bodyPr>
          <a:lstStyle/>
          <a:p>
            <a:r>
              <a:rPr lang="en-US" altLang="en-US" sz="3000" dirty="0"/>
              <a:t>Schematic Diagram</a:t>
            </a:r>
          </a:p>
        </p:txBody>
      </p:sp>
    </p:spTree>
    <p:extLst>
      <p:ext uri="{BB962C8B-B14F-4D97-AF65-F5344CB8AC3E}">
        <p14:creationId xmlns:p14="http://schemas.microsoft.com/office/powerpoint/2010/main" val="327263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3000" dirty="0"/>
              <a:t>The Learning Process: Auto-Encoder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AD4B3D-0610-027A-0788-EA3CACE050CF}"/>
              </a:ext>
            </a:extLst>
          </p:cNvPr>
          <p:cNvSpPr txBox="1"/>
          <p:nvPr/>
        </p:nvSpPr>
        <p:spPr>
          <a:xfrm>
            <a:off x="609600" y="1481256"/>
            <a:ext cx="74676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spcBef>
                <a:spcPts val="375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Deep learning nets can learn higher level features even when there are no labels to guide the process</a:t>
            </a:r>
            <a:endParaRPr lang="en-US" sz="2200" b="0" i="0" u="none" strike="noStrike" dirty="0">
              <a:solidFill>
                <a:srgbClr val="D34817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net adds a process to take the high level features and generate an image</a:t>
            </a:r>
            <a:endParaRPr lang="en-US" sz="2200" b="0" i="0" u="none" strike="noStrike" dirty="0">
              <a:solidFill>
                <a:srgbClr val="D34817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generated image is compared to the original image and the net retains the architecture that produces the best matches</a:t>
            </a:r>
            <a:endParaRPr lang="en-US" sz="2200" b="0" i="0" u="none" strike="noStrike" dirty="0">
              <a:solidFill>
                <a:srgbClr val="D34817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1986" name="Picture 2" descr="shows tree image on left, then, moving right, filters, learned features, image reconstruction process, and reconstructed image">
            <a:extLst>
              <a:ext uri="{FF2B5EF4-FFF2-40B4-BE49-F238E27FC236}">
                <a16:creationId xmlns:a16="http://schemas.microsoft.com/office/drawing/2014/main" id="{C67DBC49-4790-CB8D-ECDA-50A6666C9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86" y="4090273"/>
            <a:ext cx="7769282" cy="204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0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descr="Deep Learning Vs Machine Learning | AI Vs Machine Learning Vs Deep Learning">
            <a:hlinkClick r:id="" action="ppaction://media"/>
            <a:extLst>
              <a:ext uri="{FF2B5EF4-FFF2-40B4-BE49-F238E27FC236}">
                <a16:creationId xmlns:a16="http://schemas.microsoft.com/office/drawing/2014/main" id="{78347BDD-30AE-5AAB-066D-A1ADA97AD96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41248" y="1447800"/>
            <a:ext cx="7701483" cy="4351338"/>
          </a:xfrm>
          <a:prstGeom prst="rect">
            <a:avLst/>
          </a:prstGeom>
          <a:noFill/>
        </p:spPr>
      </p:pic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3000" dirty="0"/>
              <a:t>AI vs. ML vs. DL</a:t>
            </a:r>
          </a:p>
        </p:txBody>
      </p:sp>
    </p:spTree>
    <p:extLst>
      <p:ext uri="{BB962C8B-B14F-4D97-AF65-F5344CB8AC3E}">
        <p14:creationId xmlns:p14="http://schemas.microsoft.com/office/powerpoint/2010/main" val="164591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000" dirty="0"/>
              <a:t>Neural Network: Activation Function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8116C4-550A-ED5A-4715-B45BEBC35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7848600" cy="4114800"/>
          </a:xfrm>
        </p:spPr>
        <p:txBody>
          <a:bodyPr>
            <a:normAutofit/>
          </a:bodyPr>
          <a:lstStyle/>
          <a:p>
            <a:r>
              <a:rPr lang="en-US" sz="2200" dirty="0"/>
              <a:t> How to transform input to output:</a:t>
            </a:r>
          </a:p>
          <a:p>
            <a:pPr lvl="1"/>
            <a:r>
              <a:rPr lang="en-US" sz="1900" dirty="0"/>
              <a:t>Using a function called </a:t>
            </a:r>
            <a:r>
              <a:rPr lang="en-US" sz="1900" b="1" dirty="0"/>
              <a:t>Activation Function </a:t>
            </a:r>
            <a:r>
              <a:rPr lang="en-US" sz="1900" dirty="0"/>
              <a:t>or </a:t>
            </a:r>
            <a:r>
              <a:rPr lang="en-US" sz="1900" b="1" dirty="0"/>
              <a:t>Transfer Function</a:t>
            </a:r>
          </a:p>
          <a:p>
            <a:r>
              <a:rPr lang="en-US" sz="2200" b="1" dirty="0"/>
              <a:t> </a:t>
            </a:r>
            <a:r>
              <a:rPr lang="en-US" sz="2200" dirty="0"/>
              <a:t>We have two general types of activation function:</a:t>
            </a:r>
          </a:p>
          <a:p>
            <a:pPr lvl="1"/>
            <a:r>
              <a:rPr lang="en-US" sz="1900" dirty="0"/>
              <a:t>Linear functions</a:t>
            </a:r>
          </a:p>
          <a:p>
            <a:pPr lvl="1"/>
            <a:r>
              <a:rPr lang="en-US" sz="1900" dirty="0"/>
              <a:t>Non-linear functions</a:t>
            </a:r>
          </a:p>
        </p:txBody>
      </p:sp>
    </p:spTree>
    <p:extLst>
      <p:ext uri="{BB962C8B-B14F-4D97-AF65-F5344CB8AC3E}">
        <p14:creationId xmlns:p14="http://schemas.microsoft.com/office/powerpoint/2010/main" val="22651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Activation Function - AI Wiki">
            <a:extLst>
              <a:ext uri="{FF2B5EF4-FFF2-40B4-BE49-F238E27FC236}">
                <a16:creationId xmlns:a16="http://schemas.microsoft.com/office/drawing/2014/main" id="{E0C96973-D42A-CF3D-1F09-C64104F5F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4723" y="1447800"/>
            <a:ext cx="6494534" cy="4351338"/>
          </a:xfrm>
          <a:prstGeom prst="rect">
            <a:avLst/>
          </a:prstGeom>
          <a:solidFill>
            <a:srgbClr val="FFFFFF"/>
          </a:solidFill>
          <a:extLst/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</p:spPr>
        <p:txBody>
          <a:bodyPr anchor="ctr">
            <a:normAutofit/>
          </a:bodyPr>
          <a:lstStyle/>
          <a:p>
            <a:r>
              <a:rPr lang="en-US" altLang="en-US" sz="3000" dirty="0"/>
              <a:t>Neural Network: Activation Function</a:t>
            </a:r>
          </a:p>
        </p:txBody>
      </p:sp>
    </p:spTree>
    <p:extLst>
      <p:ext uri="{BB962C8B-B14F-4D97-AF65-F5344CB8AC3E}">
        <p14:creationId xmlns:p14="http://schemas.microsoft.com/office/powerpoint/2010/main" val="322888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548640" y="1447799"/>
            <a:ext cx="5090160" cy="4689659"/>
          </a:xfrm>
        </p:spPr>
        <p:txBody>
          <a:bodyPr/>
          <a:lstStyle/>
          <a:p>
            <a:pPr eaLnBrk="1" hangingPunct="1"/>
            <a:r>
              <a:rPr lang="en-US" altLang="en-US" sz="2200" dirty="0"/>
              <a:t>Multiple layers</a:t>
            </a:r>
          </a:p>
          <a:p>
            <a:pPr lvl="1" eaLnBrk="1" hangingPunct="1"/>
            <a:r>
              <a:rPr lang="en-US" altLang="en-US" sz="1800" dirty="0"/>
              <a:t>Input layer (observations)</a:t>
            </a:r>
          </a:p>
          <a:p>
            <a:pPr lvl="1" eaLnBrk="1" hangingPunct="1"/>
            <a:r>
              <a:rPr lang="en-US" altLang="en-US" sz="1800" dirty="0"/>
              <a:t>Hidden layers </a:t>
            </a:r>
          </a:p>
          <a:p>
            <a:pPr lvl="1" eaLnBrk="1" hangingPunct="1"/>
            <a:r>
              <a:rPr lang="en-US" altLang="en-US" sz="1800" dirty="0"/>
              <a:t>Output layer </a:t>
            </a:r>
            <a:endParaRPr lang="en-US" altLang="en-US" sz="2200" dirty="0"/>
          </a:p>
          <a:p>
            <a:pPr eaLnBrk="1" hangingPunct="1"/>
            <a:r>
              <a:rPr lang="en-US" altLang="en-US" sz="2200" dirty="0"/>
              <a:t>Weights (like coefficients, subject to iterative adjustment)</a:t>
            </a:r>
          </a:p>
          <a:p>
            <a:pPr eaLnBrk="1" hangingPunct="1"/>
            <a:r>
              <a:rPr lang="en-US" altLang="en-US" sz="2200" dirty="0"/>
              <a:t>Bias values (like intercepts)</a:t>
            </a:r>
          </a:p>
          <a:p>
            <a:pPr lvl="1"/>
            <a:r>
              <a:rPr lang="en-US" altLang="en-US" sz="1900" dirty="0"/>
              <a:t>A constant that helps the activation function to shift in the positive or negative side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000" dirty="0"/>
              <a:t>Network Structure</a:t>
            </a:r>
          </a:p>
        </p:txBody>
      </p:sp>
      <p:pic>
        <p:nvPicPr>
          <p:cNvPr id="30722" name="Picture 2" descr="Artificial neural network architecture with weights and biases (r = 5,... |  Download Scientific Diagram">
            <a:extLst>
              <a:ext uri="{FF2B5EF4-FFF2-40B4-BE49-F238E27FC236}">
                <a16:creationId xmlns:a16="http://schemas.microsoft.com/office/drawing/2014/main" id="{68C01122-D240-5B6E-9812-E796B776C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968500"/>
            <a:ext cx="2909766" cy="29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5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</p:spPr>
        <p:txBody>
          <a:bodyPr>
            <a:normAutofit/>
          </a:bodyPr>
          <a:lstStyle/>
          <a:p>
            <a:r>
              <a:rPr lang="en-US" altLang="en-US" sz="3000" dirty="0"/>
              <a:t>Neural Network</a:t>
            </a: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F063674D-D58C-D68A-01BA-C3451C3E8A56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580171" y="1288574"/>
          <a:ext cx="8078788" cy="350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4" imgW="8940800" imgH="3886200" progId="Visio.Drawing.6">
                  <p:embed/>
                </p:oleObj>
              </mc:Choice>
              <mc:Fallback>
                <p:oleObj name="Visio" r:id="rId4" imgW="8940800" imgH="3886200" progId="Visio.Drawing.6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id="{F063674D-D58C-D68A-01BA-C3451C3E8A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171" y="1288574"/>
                        <a:ext cx="8078788" cy="350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D9380CEB-9D38-A5CB-00D1-83ABA2ECDC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5105400"/>
          <a:ext cx="4578350" cy="1190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6" imgW="55295800" imgH="16383000" progId="Equation.3">
                  <p:embed/>
                </p:oleObj>
              </mc:Choice>
              <mc:Fallback>
                <p:oleObj name="Equation" r:id="rId6" imgW="55295800" imgH="16383000" progId="Equation.3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D9380CEB-9D38-A5CB-00D1-83ABA2ECDC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105400"/>
                        <a:ext cx="4578350" cy="11907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216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000" dirty="0"/>
              <a:t>General Structure of NN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164B6E5-5D5D-D85A-8118-30F456D92D48}"/>
              </a:ext>
            </a:extLst>
          </p:cNvPr>
          <p:cNvGrpSpPr/>
          <p:nvPr/>
        </p:nvGrpSpPr>
        <p:grpSpPr>
          <a:xfrm>
            <a:off x="723900" y="1676400"/>
            <a:ext cx="7696200" cy="4038600"/>
            <a:chOff x="381000" y="1143000"/>
            <a:chExt cx="8610600" cy="4724400"/>
          </a:xfrm>
        </p:grpSpPr>
        <p:graphicFrame>
          <p:nvGraphicFramePr>
            <p:cNvPr id="2" name="Object 3">
              <a:extLst>
                <a:ext uri="{FF2B5EF4-FFF2-40B4-BE49-F238E27FC236}">
                  <a16:creationId xmlns:a16="http://schemas.microsoft.com/office/drawing/2014/main" id="{A3338128-F65F-C17D-B0F6-F1BFDFD47201}"/>
                </a:ext>
              </a:extLst>
            </p:cNvPr>
            <p:cNvGraphicFramePr>
              <a:graphicFrameLocks noGrp="1" noChangeAspect="1"/>
            </p:cNvGraphicFramePr>
            <p:nvPr>
              <p:ph sz="half" idx="1"/>
            </p:nvPr>
          </p:nvGraphicFramePr>
          <p:xfrm>
            <a:off x="4572000" y="1981200"/>
            <a:ext cx="4419600" cy="2460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Visio" r:id="rId4" imgW="7975600" imgH="4445000" progId="Visio.Drawing.6">
                    <p:embed/>
                  </p:oleObj>
                </mc:Choice>
                <mc:Fallback>
                  <p:oleObj name="Visio" r:id="rId4" imgW="7975600" imgH="4445000" progId="Visio.Drawing.6">
                    <p:embed/>
                    <p:pic>
                      <p:nvPicPr>
                        <p:cNvPr id="2" name="Object 3">
                          <a:extLst>
                            <a:ext uri="{FF2B5EF4-FFF2-40B4-BE49-F238E27FC236}">
                              <a16:creationId xmlns:a16="http://schemas.microsoft.com/office/drawing/2014/main" id="{A3338128-F65F-C17D-B0F6-F1BFDFD4720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1981200"/>
                          <a:ext cx="4419600" cy="2460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flat" cmpd="sng">
                              <a:solidFill>
                                <a:schemeClr val="tx1"/>
                              </a:solidFill>
                              <a:prstDash val="solid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Object 4">
              <a:extLst>
                <a:ext uri="{FF2B5EF4-FFF2-40B4-BE49-F238E27FC236}">
                  <a16:creationId xmlns:a16="http://schemas.microsoft.com/office/drawing/2014/main" id="{0032D27C-CFB9-29C4-DCC1-93D3BB6315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1000" y="1143000"/>
            <a:ext cx="3905250" cy="472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Visio" r:id="rId6" imgW="5422900" imgH="6565900" progId="Visio.Drawing.6">
                    <p:embed/>
                  </p:oleObj>
                </mc:Choice>
                <mc:Fallback>
                  <p:oleObj name="Visio" r:id="rId6" imgW="5422900" imgH="6565900" progId="Visio.Drawing.6">
                    <p:embed/>
                    <p:pic>
                      <p:nvPicPr>
                        <p:cNvPr id="3" name="Object 4">
                          <a:extLst>
                            <a:ext uri="{FF2B5EF4-FFF2-40B4-BE49-F238E27FC236}">
                              <a16:creationId xmlns:a16="http://schemas.microsoft.com/office/drawing/2014/main" id="{0032D27C-CFB9-29C4-DCC1-93D3BB6315C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000" y="1143000"/>
                          <a:ext cx="3905250" cy="4724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flat" cmpd="sng">
                              <a:solidFill>
                                <a:schemeClr val="tx1"/>
                              </a:solidFill>
                              <a:prstDash val="solid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DD4978E4-3769-2BF8-0D4D-3BE9E851B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3886200"/>
              <a:ext cx="2743200" cy="685800"/>
            </a:xfrm>
            <a:prstGeom prst="curvedUpArrow">
              <a:avLst>
                <a:gd name="adj1" fmla="val 44296"/>
                <a:gd name="adj2" fmla="val 124296"/>
                <a:gd name="adj3" fmla="val 37292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Text Box 5">
            <a:extLst>
              <a:ext uri="{FF2B5EF4-FFF2-40B4-BE49-F238E27FC236}">
                <a16:creationId xmlns:a16="http://schemas.microsoft.com/office/drawing/2014/main" id="{AB16074F-22B8-15DF-7DD9-72B6ADF0B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111068"/>
            <a:ext cx="3505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Training NN means learning the weights of the neurons</a:t>
            </a:r>
          </a:p>
        </p:txBody>
      </p:sp>
    </p:spTree>
    <p:extLst>
      <p:ext uri="{BB962C8B-B14F-4D97-AF65-F5344CB8AC3E}">
        <p14:creationId xmlns:p14="http://schemas.microsoft.com/office/powerpoint/2010/main" val="142928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B1B3ED9-1A9E-43B5-B80F-F2186387CD99}" vid="{D8E65643-85FE-4A79-B4E1-87882764AAFB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{BE8EF285-B6B1-364B-A2E2-10ED492B436D}tf10001058</Template>
  <TotalTime>2833</TotalTime>
  <Words>1148</Words>
  <Application>Microsoft Office PowerPoint</Application>
  <PresentationFormat>On-screen Show (4:3)</PresentationFormat>
  <Paragraphs>210</Paragraphs>
  <Slides>41</Slides>
  <Notes>37</Notes>
  <HiddenSlides>0</HiddenSlides>
  <MMClips>3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Courier New</vt:lpstr>
      <vt:lpstr>Lato</vt:lpstr>
      <vt:lpstr>Tahoma</vt:lpstr>
      <vt:lpstr>Times New Roman</vt:lpstr>
      <vt:lpstr>Wingdings</vt:lpstr>
      <vt:lpstr>Wingdings 2</vt:lpstr>
      <vt:lpstr>1_Theme1</vt:lpstr>
      <vt:lpstr>1_Office Theme</vt:lpstr>
      <vt:lpstr>Visio</vt:lpstr>
      <vt:lpstr>Equation</vt:lpstr>
      <vt:lpstr>Document</vt:lpstr>
      <vt:lpstr>CIS8695 Managing Big Data Analytics</vt:lpstr>
      <vt:lpstr>Neural Networks</vt:lpstr>
      <vt:lpstr>Schematic Diagram</vt:lpstr>
      <vt:lpstr>Schematic Diagram</vt:lpstr>
      <vt:lpstr>Neural Network: Activation Function</vt:lpstr>
      <vt:lpstr>Neural Network: Activation Function</vt:lpstr>
      <vt:lpstr>Network Structure</vt:lpstr>
      <vt:lpstr>Neural Network</vt:lpstr>
      <vt:lpstr>General Structure of NN</vt:lpstr>
      <vt:lpstr>General Structure of NN</vt:lpstr>
      <vt:lpstr>Example</vt:lpstr>
      <vt:lpstr>Example</vt:lpstr>
      <vt:lpstr>PowerPoint Presentation</vt:lpstr>
      <vt:lpstr>The Input Layer</vt:lpstr>
      <vt:lpstr>The Hidden Layer</vt:lpstr>
      <vt:lpstr>Output of Node 3, if g is a Logistic Function</vt:lpstr>
      <vt:lpstr>The Output Node</vt:lpstr>
      <vt:lpstr>Mapping Output to Classification</vt:lpstr>
      <vt:lpstr>PowerPoint Presentation</vt:lpstr>
      <vt:lpstr>Preprocessing Steps</vt:lpstr>
      <vt:lpstr>Weights</vt:lpstr>
      <vt:lpstr>Initial Pass Through Network</vt:lpstr>
      <vt:lpstr>Initial Pass Through Network</vt:lpstr>
      <vt:lpstr>Back Propagation (“back-prop”)</vt:lpstr>
      <vt:lpstr>Updating Methods</vt:lpstr>
      <vt:lpstr>When Does the Updating Stop?</vt:lpstr>
      <vt:lpstr>Avoiding Overfitting</vt:lpstr>
      <vt:lpstr>Advantages</vt:lpstr>
      <vt:lpstr>Disadvantages</vt:lpstr>
      <vt:lpstr>Conclusion</vt:lpstr>
      <vt:lpstr>PowerPoint Presentation</vt:lpstr>
      <vt:lpstr>Deep Learning</vt:lpstr>
      <vt:lpstr>Deep Learning</vt:lpstr>
      <vt:lpstr>Deep Learning</vt:lpstr>
      <vt:lpstr>Deep Learning</vt:lpstr>
      <vt:lpstr>Deep Learning: CNN</vt:lpstr>
      <vt:lpstr>Deep Learning: CNN</vt:lpstr>
      <vt:lpstr>Deep Learning: CNN</vt:lpstr>
      <vt:lpstr>The Learning Process</vt:lpstr>
      <vt:lpstr>The Learning Process: Auto-Encoder</vt:lpstr>
      <vt:lpstr>AI vs. ML vs. DL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 – Neural Nets</dc:title>
  <dc:subject>Data Mining for Business Intelligence</dc:subject>
  <dc:creator>Shmueli &amp; Bruce</dc:creator>
  <cp:lastModifiedBy>J Mack Robinson College of Business</cp:lastModifiedBy>
  <cp:revision>115</cp:revision>
  <dcterms:created xsi:type="dcterms:W3CDTF">2008-12-16T16:03:26Z</dcterms:created>
  <dcterms:modified xsi:type="dcterms:W3CDTF">2023-09-20T21:14:25Z</dcterms:modified>
</cp:coreProperties>
</file>