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77" r:id="rId2"/>
  </p:sldMasterIdLst>
  <p:notesMasterIdLst>
    <p:notesMasterId r:id="rId21"/>
  </p:notesMasterIdLst>
  <p:sldIdLst>
    <p:sldId id="317" r:id="rId3"/>
    <p:sldId id="785" r:id="rId4"/>
    <p:sldId id="786" r:id="rId5"/>
    <p:sldId id="820" r:id="rId6"/>
    <p:sldId id="298" r:id="rId7"/>
    <p:sldId id="789" r:id="rId8"/>
    <p:sldId id="300" r:id="rId9"/>
    <p:sldId id="301" r:id="rId10"/>
    <p:sldId id="821" r:id="rId11"/>
    <p:sldId id="814" r:id="rId12"/>
    <p:sldId id="787" r:id="rId13"/>
    <p:sldId id="816" r:id="rId14"/>
    <p:sldId id="817" r:id="rId15"/>
    <p:sldId id="818" r:id="rId16"/>
    <p:sldId id="828" r:id="rId17"/>
    <p:sldId id="829" r:id="rId18"/>
    <p:sldId id="830" r:id="rId19"/>
    <p:sldId id="82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DB9A65-6BC3-41DD-B590-101CC36DCA1F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45F02F-DD75-4383-883C-D508E48C7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99BF5-0A33-43F5-9E5E-B5FA99F911E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9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1B756-AA52-4B7D-AFED-DD33588B6539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13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DE8082-DC27-4763-BFC1-4A5A676CFF59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61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80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28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91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42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762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164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6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299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69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709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353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4921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altLang="en-US" dirty="0"/>
              <a:t>Misclassification Error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80A5B4-6821-C3F6-954A-AFA72F88C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1981200"/>
          </a:xfrm>
        </p:spPr>
        <p:txBody>
          <a:bodyPr/>
          <a:lstStyle/>
          <a:p>
            <a:r>
              <a:rPr lang="en-US" dirty="0"/>
              <a:t>Error = classifying a record as belonging to one class when it belongs to another class.</a:t>
            </a:r>
          </a:p>
          <a:p>
            <a:r>
              <a:rPr lang="en-US" dirty="0"/>
              <a:t>Error rate = percent of misclassified records out of the total records in the validation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7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8DB6A-B9B2-0E80-64D1-26457096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r>
              <a:rPr lang="en-US" dirty="0"/>
              <a:t>If 1 is the True class, 0 is the other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Sensitivity = </a:t>
            </a:r>
            <a:r>
              <a:rPr lang="en-US" dirty="0"/>
              <a:t>% of class 1 correctly classified</a:t>
            </a:r>
          </a:p>
          <a:p>
            <a:r>
              <a:rPr lang="en-US" b="1" dirty="0"/>
              <a:t>Specificity = </a:t>
            </a:r>
            <a:r>
              <a:rPr lang="en-US" dirty="0"/>
              <a:t>% of class 0 correctly classified</a:t>
            </a:r>
          </a:p>
          <a:p>
            <a:r>
              <a:rPr lang="en-US" b="1" dirty="0"/>
              <a:t>False positive rate = </a:t>
            </a:r>
            <a:r>
              <a:rPr lang="en-US" dirty="0"/>
              <a:t>% of predicted 1 that were actually 0</a:t>
            </a:r>
          </a:p>
          <a:p>
            <a:r>
              <a:rPr lang="en-US" b="1" dirty="0"/>
              <a:t>False negative rate = </a:t>
            </a:r>
            <a:r>
              <a:rPr lang="en-US" dirty="0"/>
              <a:t>% of predicted 0 that were actually 1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87073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B8161-AF28-0948-FA0F-107A871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metrics:</a:t>
            </a:r>
          </a:p>
          <a:p>
            <a:pPr lvl="1"/>
            <a:r>
              <a:rPr lang="en-US" b="1" dirty="0"/>
              <a:t>Accuracy = </a:t>
            </a:r>
            <a:r>
              <a:rPr lang="en-US" dirty="0"/>
              <a:t>(True positive + true negative) / (total)</a:t>
            </a:r>
          </a:p>
          <a:p>
            <a:pPr lvl="1"/>
            <a:r>
              <a:rPr lang="en-US" b="1" dirty="0"/>
              <a:t>Precision = </a:t>
            </a:r>
            <a:r>
              <a:rPr lang="en-US" dirty="0"/>
              <a:t>(True positive) / (predicted positive)  	</a:t>
            </a:r>
          </a:p>
          <a:p>
            <a:pPr lvl="1"/>
            <a:r>
              <a:rPr lang="en-US" b="1" dirty="0"/>
              <a:t>Recall = </a:t>
            </a:r>
            <a:r>
              <a:rPr lang="en-US" dirty="0"/>
              <a:t>(True positive) / (actual positive) – also known as sensitivity</a:t>
            </a:r>
          </a:p>
          <a:p>
            <a:pPr lvl="1"/>
            <a:r>
              <a:rPr lang="en-US" b="1" dirty="0"/>
              <a:t>Specificity=</a:t>
            </a:r>
            <a:r>
              <a:rPr lang="en-US" dirty="0"/>
              <a:t> (True negative) / (actual negative)</a:t>
            </a:r>
          </a:p>
          <a:p>
            <a:endParaRPr lang="en-US" dirty="0"/>
          </a:p>
        </p:txBody>
      </p:sp>
      <p:graphicFrame>
        <p:nvGraphicFramePr>
          <p:cNvPr id="6" name="Group 66">
            <a:extLst>
              <a:ext uri="{FF2B5EF4-FFF2-40B4-BE49-F238E27FC236}">
                <a16:creationId xmlns:a16="http://schemas.microsoft.com/office/drawing/2014/main" id="{4514DC36-BAFE-C85C-1F6D-DC0C0EFBC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64842"/>
              </p:ext>
            </p:extLst>
          </p:nvPr>
        </p:nvGraphicFramePr>
        <p:xfrm>
          <a:off x="1981200" y="1476054"/>
          <a:ext cx="5599113" cy="1509719"/>
        </p:xfrm>
        <a:graphic>
          <a:graphicData uri="http://schemas.openxmlformats.org/drawingml/2006/table">
            <a:tbl>
              <a:tblPr/>
              <a:tblGrid>
                <a:gridCol w="156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L="91449" marR="91449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Predicted</a:t>
                      </a:r>
                    </a:p>
                  </a:txBody>
                  <a:tcPr marL="91449" marR="91449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Positive, 1</a:t>
                      </a:r>
                    </a:p>
                  </a:txBody>
                  <a:tcPr marL="91449" marR="91449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Negative, 0</a:t>
                      </a:r>
                    </a:p>
                  </a:txBody>
                  <a:tcPr marL="91449" marR="91449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Positive, 1</a:t>
                      </a:r>
                    </a:p>
                  </a:txBody>
                  <a:tcPr marL="91449" marR="91449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True Positive</a:t>
                      </a:r>
                    </a:p>
                  </a:txBody>
                  <a:tcPr marL="91449" marR="91449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False Negative</a:t>
                      </a:r>
                    </a:p>
                  </a:txBody>
                  <a:tcPr marL="91449" marR="91449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Negative, 0</a:t>
                      </a:r>
                    </a:p>
                  </a:txBody>
                  <a:tcPr marL="91449" marR="91449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False Positive</a:t>
                      </a:r>
                    </a:p>
                  </a:txBody>
                  <a:tcPr marL="91449" marR="91449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True Negative</a:t>
                      </a:r>
                    </a:p>
                  </a:txBody>
                  <a:tcPr marL="91449" marR="91449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89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B8161-AF28-0948-FA0F-107A871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ROC (receiver operating characteristics) curve</a:t>
            </a:r>
          </a:p>
          <a:p>
            <a:pPr lvl="1"/>
            <a:r>
              <a:rPr lang="en-US" dirty="0"/>
              <a:t>Plot the pair {Sensitivity, 1-Specificity} as the cutoff value increases from 0 to 1</a:t>
            </a:r>
          </a:p>
          <a:p>
            <a:r>
              <a:rPr lang="en-US" dirty="0"/>
              <a:t>The diagonal line reflects the performance of the naïve rule using varying cutoff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0CD099-5B63-AC9E-E9AE-B9387B95AE7F}"/>
              </a:ext>
            </a:extLst>
          </p:cNvPr>
          <p:cNvGrpSpPr/>
          <p:nvPr/>
        </p:nvGrpSpPr>
        <p:grpSpPr>
          <a:xfrm>
            <a:off x="1676400" y="3429000"/>
            <a:ext cx="5643086" cy="2667000"/>
            <a:chOff x="2328863" y="2798763"/>
            <a:chExt cx="6348412" cy="3152775"/>
          </a:xfrm>
        </p:grpSpPr>
        <p:pic>
          <p:nvPicPr>
            <p:cNvPr id="4" name="Picture 4" descr="http://wwww.cbgstat.com/v2/method_ROC_curve_MedCalc/images/ROC_curve_MedCalc_Snap17.gif">
              <a:extLst>
                <a:ext uri="{FF2B5EF4-FFF2-40B4-BE49-F238E27FC236}">
                  <a16:creationId xmlns:a16="http://schemas.microsoft.com/office/drawing/2014/main" id="{AB4902F7-B9ED-10ED-77A8-B0F1E6569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3" y="2798763"/>
              <a:ext cx="3086100" cy="315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FEE47A0-E493-B494-27A4-E6B57CCB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050" y="3913188"/>
              <a:ext cx="319722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B05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B05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B05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B05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The larger the area under the ROC curve, the better is the classifier.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68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(Gain)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B8161-AF28-0948-FA0F-107A871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idea to ROC curve, but measuring “how much does the model improve on random chance in finding the class of interest”</a:t>
            </a:r>
          </a:p>
          <a:p>
            <a:r>
              <a:rPr lang="en-US" dirty="0"/>
              <a:t>Evaluates how well a model identifies the most important class compared to the random chance or a cut-off value</a:t>
            </a:r>
          </a:p>
          <a:p>
            <a:r>
              <a:rPr lang="en-US" dirty="0"/>
              <a:t> By comparing the lift scores for different models, you can determine which model is best</a:t>
            </a:r>
          </a:p>
          <a:p>
            <a:r>
              <a:rPr lang="en-US" dirty="0"/>
              <a:t>You can also determine the point at which the model's predictions become less useful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5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(Gain)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C6436-056D-93CF-F6F1-4AB0D3D9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Lift Chart </a:t>
            </a:r>
            <a:r>
              <a:rPr lang="en-US" dirty="0"/>
              <a:t>to estimate the response to a targeted mailing campaign</a:t>
            </a:r>
          </a:p>
          <a:p>
            <a:r>
              <a:rPr lang="en-US" dirty="0"/>
              <a:t>A marketing department knows that a 10 percent response rate is more or less typical of mailing campaigns</a:t>
            </a:r>
          </a:p>
          <a:p>
            <a:r>
              <a:rPr lang="en-US" dirty="0"/>
              <a:t>They have a list of 10,000 potential customers stored in a table in the database</a:t>
            </a:r>
          </a:p>
          <a:p>
            <a:pPr lvl="1"/>
            <a:r>
              <a:rPr lang="en-US" dirty="0"/>
              <a:t>Based on the typical response rate, they could normally expect only about 1,000 of the potential customers to respond</a:t>
            </a:r>
          </a:p>
          <a:p>
            <a:r>
              <a:rPr lang="en-US" dirty="0"/>
              <a:t>However, the money budgeted for the project is not enough to reach all 10,000 customers, only for 5,000 ones in the database, and they want to improve their response rate</a:t>
            </a:r>
          </a:p>
        </p:txBody>
      </p:sp>
    </p:spTree>
    <p:extLst>
      <p:ext uri="{BB962C8B-B14F-4D97-AF65-F5344CB8AC3E}">
        <p14:creationId xmlns:p14="http://schemas.microsoft.com/office/powerpoint/2010/main" val="48385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(Gain)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C6436-056D-93CF-F6F1-4AB0D3D9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marketing department has two options:</a:t>
            </a:r>
          </a:p>
          <a:p>
            <a:pPr lvl="1"/>
            <a:r>
              <a:rPr lang="en-US" dirty="0"/>
              <a:t>Randomly select 5,000 customers to target</a:t>
            </a:r>
          </a:p>
          <a:p>
            <a:pPr lvl="1"/>
            <a:r>
              <a:rPr lang="en-US" dirty="0"/>
              <a:t>Use a mining model to target the 5,000 customers who are most likely to respond</a:t>
            </a:r>
          </a:p>
          <a:p>
            <a:r>
              <a:rPr lang="en-US" dirty="0"/>
              <a:t>By using a lift chart, you can compare the expected results of both options</a:t>
            </a:r>
          </a:p>
        </p:txBody>
      </p:sp>
    </p:spTree>
    <p:extLst>
      <p:ext uri="{BB962C8B-B14F-4D97-AF65-F5344CB8AC3E}">
        <p14:creationId xmlns:p14="http://schemas.microsoft.com/office/powerpoint/2010/main" val="53467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(Gain) Chart</a:t>
            </a:r>
          </a:p>
        </p:txBody>
      </p:sp>
      <p:pic>
        <p:nvPicPr>
          <p:cNvPr id="1026" name="Picture 2" descr="Understanding the basics of lift chart | by Ishwarya S | Medium">
            <a:extLst>
              <a:ext uri="{FF2B5EF4-FFF2-40B4-BE49-F238E27FC236}">
                <a16:creationId xmlns:a16="http://schemas.microsoft.com/office/drawing/2014/main" id="{BDFD61B0-12F7-3BB0-4FB8-6D7B7E42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717514" cy="33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6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 vs. ROC Curve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34E7CF0-C103-B2B2-D9E4-640AD6C207BC}"/>
              </a:ext>
            </a:extLst>
          </p:cNvPr>
          <p:cNvSpPr txBox="1">
            <a:spLocks/>
          </p:cNvSpPr>
          <p:nvPr/>
        </p:nvSpPr>
        <p:spPr>
          <a:xfrm>
            <a:off x="548641" y="1371600"/>
            <a:ext cx="8138160" cy="4038600"/>
          </a:xfrm>
          <a:prstGeom prst="rect">
            <a:avLst/>
          </a:prstGeom>
        </p:spPr>
        <p:txBody>
          <a:bodyPr/>
          <a:lstStyle>
            <a:lvl1pPr marL="128588" indent="-205740" algn="l" defTabSz="385763" rtl="0" eaLnBrk="1" latinLnBrk="0" hangingPunct="1">
              <a:lnSpc>
                <a:spcPct val="100000"/>
              </a:lnSpc>
              <a:spcBef>
                <a:spcPts val="281"/>
              </a:spcBef>
              <a:spcAft>
                <a:spcPts val="281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89322" indent="-96441" algn="l" defTabSz="385763" rtl="0" eaLnBrk="1" latinLnBrk="0" hangingPunct="1">
              <a:lnSpc>
                <a:spcPct val="100000"/>
              </a:lnSpc>
              <a:spcBef>
                <a:spcPts val="281"/>
              </a:spcBef>
              <a:spcAft>
                <a:spcPts val="281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482204" indent="-96441" algn="l" defTabSz="385763" rtl="0" eaLnBrk="1" latinLnBrk="0" hangingPunct="1">
              <a:lnSpc>
                <a:spcPct val="100000"/>
              </a:lnSpc>
              <a:spcBef>
                <a:spcPts val="281"/>
              </a:spcBef>
              <a:spcAft>
                <a:spcPts val="281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675085" indent="-96441" algn="l" defTabSz="385763" rtl="0" eaLnBrk="1" latinLnBrk="0" hangingPunct="1">
              <a:lnSpc>
                <a:spcPct val="100000"/>
              </a:lnSpc>
              <a:spcBef>
                <a:spcPts val="281"/>
              </a:spcBef>
              <a:spcAft>
                <a:spcPts val="281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867966" indent="-96441" algn="l" defTabSz="385763" rtl="0" eaLnBrk="1" latinLnBrk="0" hangingPunct="1">
              <a:lnSpc>
                <a:spcPct val="100000"/>
              </a:lnSpc>
              <a:spcBef>
                <a:spcPts val="281"/>
              </a:spcBef>
              <a:spcAft>
                <a:spcPts val="281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fontAlgn="auto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dirty="0"/>
              <a:t>Gains and ROC curves have similar appearance</a:t>
            </a:r>
          </a:p>
          <a:p>
            <a:pPr marL="342900" indent="-342900" eaLnBrk="1" fontAlgn="auto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dirty="0"/>
              <a:t>ROC curve and AUC provide a widely used single metric and visual to assess a model’s ability to separate classes overall</a:t>
            </a:r>
          </a:p>
          <a:p>
            <a:pPr marL="342900" indent="-342900" eaLnBrk="1" fontAlgn="auto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dirty="0"/>
              <a:t>Lift (gains) yields intuitive measure of model performance at different cutoffs, but no overall metric</a:t>
            </a:r>
          </a:p>
        </p:txBody>
      </p:sp>
    </p:spTree>
    <p:extLst>
      <p:ext uri="{BB962C8B-B14F-4D97-AF65-F5344CB8AC3E}">
        <p14:creationId xmlns:p14="http://schemas.microsoft.com/office/powerpoint/2010/main" val="264760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Evaluation</a:t>
            </a:r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8DB6A-B9B2-0E80-64D1-26457096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r>
              <a:rPr lang="en-US" dirty="0"/>
              <a:t>Multiple methods are available to classify or predict</a:t>
            </a:r>
          </a:p>
          <a:p>
            <a:r>
              <a:rPr lang="en-US" dirty="0"/>
              <a:t>For each method, multiple choices are available for settings</a:t>
            </a:r>
          </a:p>
          <a:p>
            <a:r>
              <a:rPr lang="en-US" dirty="0"/>
              <a:t>To choose best model, need to assess each model’s performance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Evaluate?</a:t>
            </a:r>
          </a:p>
        </p:txBody>
      </p:sp>
    </p:spTree>
    <p:extLst>
      <p:ext uri="{BB962C8B-B14F-4D97-AF65-F5344CB8AC3E}">
        <p14:creationId xmlns:p14="http://schemas.microsoft.com/office/powerpoint/2010/main" val="28995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8DB6A-B9B2-0E80-64D1-26457096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r>
              <a:rPr lang="en-US" dirty="0"/>
              <a:t>Numerical value</a:t>
            </a:r>
          </a:p>
          <a:p>
            <a:r>
              <a:rPr lang="en-US" dirty="0"/>
              <a:t>Membership in a class</a:t>
            </a:r>
          </a:p>
          <a:p>
            <a:r>
              <a:rPr lang="en-US" dirty="0"/>
              <a:t>“Propensity” - probability of belonging to a class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Interest</a:t>
            </a:r>
          </a:p>
        </p:txBody>
      </p:sp>
    </p:spTree>
    <p:extLst>
      <p:ext uri="{BB962C8B-B14F-4D97-AF65-F5344CB8AC3E}">
        <p14:creationId xmlns:p14="http://schemas.microsoft.com/office/powerpoint/2010/main" val="237171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3"/>
          <p:cNvSpPr>
            <a:spLocks noGrp="1"/>
          </p:cNvSpPr>
          <p:nvPr>
            <p:ph idx="1"/>
          </p:nvPr>
        </p:nvSpPr>
        <p:spPr>
          <a:xfrm>
            <a:off x="628650" y="1531938"/>
            <a:ext cx="7886700" cy="4645025"/>
          </a:xfrm>
        </p:spPr>
        <p:txBody>
          <a:bodyPr/>
          <a:lstStyle/>
          <a:p>
            <a:pPr eaLnBrk="1" hangingPunct="1"/>
            <a:r>
              <a:rPr lang="en-US" altLang="en-US" dirty="0"/>
              <a:t>Not the same as “goodness-of-fit” </a:t>
            </a:r>
          </a:p>
          <a:p>
            <a:pPr eaLnBrk="1" hangingPunct="1"/>
            <a:r>
              <a:rPr lang="en-US" altLang="en-US" dirty="0"/>
              <a:t>We want to know how well the model predicts </a:t>
            </a:r>
            <a:r>
              <a:rPr lang="en-US" altLang="en-US" b="1" dirty="0"/>
              <a:t>new</a:t>
            </a:r>
            <a:r>
              <a:rPr lang="en-US" altLang="en-US" dirty="0"/>
              <a:t> </a:t>
            </a:r>
            <a:r>
              <a:rPr lang="en-US" altLang="en-US" b="1" dirty="0"/>
              <a:t>data</a:t>
            </a:r>
            <a:r>
              <a:rPr lang="en-US" altLang="en-US" dirty="0"/>
              <a:t>, not how well it fits the data it was trained with</a:t>
            </a:r>
          </a:p>
          <a:p>
            <a:pPr eaLnBrk="1" hangingPunct="1"/>
            <a:r>
              <a:rPr lang="en-US" altLang="en-US" dirty="0"/>
              <a:t>Key component of most measures is difference between actual </a:t>
            </a:r>
            <a:r>
              <a:rPr lang="en-US" altLang="en-US" i="1" dirty="0"/>
              <a:t>y</a:t>
            </a:r>
            <a:r>
              <a:rPr lang="en-US" altLang="en-US" dirty="0"/>
              <a:t> and predicted </a:t>
            </a:r>
            <a:r>
              <a:rPr lang="en-US" altLang="en-US" i="1" dirty="0"/>
              <a:t>y</a:t>
            </a:r>
            <a:r>
              <a:rPr lang="en-US" altLang="en-US" dirty="0"/>
              <a:t> (“error”)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91C4D-445A-1953-6315-10DF7682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Predictive Error-Numerical Value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8DB6A-B9B2-0E80-64D1-26457096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>
            <a:normAutofit/>
          </a:bodyPr>
          <a:lstStyle/>
          <a:p>
            <a:r>
              <a:rPr lang="en-US" b="1" dirty="0"/>
              <a:t>MAE or MAD: </a:t>
            </a:r>
            <a:r>
              <a:rPr lang="en-US" dirty="0"/>
              <a:t>Mean absolute error (deviation)</a:t>
            </a:r>
          </a:p>
          <a:p>
            <a:pPr lvl="1"/>
            <a:r>
              <a:rPr lang="en-US" dirty="0"/>
              <a:t>Gives an idea of the magnitude of errors</a:t>
            </a:r>
          </a:p>
          <a:p>
            <a:r>
              <a:rPr lang="en-US" b="1" dirty="0"/>
              <a:t>Average error</a:t>
            </a:r>
          </a:p>
          <a:p>
            <a:pPr lvl="1"/>
            <a:r>
              <a:rPr lang="en-US" dirty="0"/>
              <a:t>Gives an idea of systematic over- or under-prediction</a:t>
            </a:r>
          </a:p>
          <a:p>
            <a:r>
              <a:rPr lang="en-US" b="1" dirty="0"/>
              <a:t>MAPE: </a:t>
            </a:r>
            <a:r>
              <a:rPr lang="en-US" dirty="0"/>
              <a:t>Mean absolute percentage error</a:t>
            </a:r>
          </a:p>
          <a:p>
            <a:r>
              <a:rPr lang="en-US" b="1" dirty="0"/>
              <a:t>RMSE</a:t>
            </a:r>
            <a:r>
              <a:rPr lang="en-US" dirty="0"/>
              <a:t> (root-mean-squared-error): Square the errors, find their average, take the square root</a:t>
            </a:r>
          </a:p>
          <a:p>
            <a:r>
              <a:rPr lang="en-US" b="1" dirty="0"/>
              <a:t>Total SSE: </a:t>
            </a:r>
            <a:r>
              <a:rPr lang="en-US" dirty="0"/>
              <a:t>Total sum of squared errors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7E2AD-0415-911D-5C09-C2833F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Measures of Error</a:t>
            </a:r>
          </a:p>
        </p:txBody>
      </p:sp>
    </p:spTree>
    <p:extLst>
      <p:ext uri="{BB962C8B-B14F-4D97-AF65-F5344CB8AC3E}">
        <p14:creationId xmlns:p14="http://schemas.microsoft.com/office/powerpoint/2010/main" val="67871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28650" y="1531938"/>
            <a:ext cx="7886700" cy="4645025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Similar to lift chart for classification, except…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Y axis is cumulative value of numeric target variable (e.g., revenue), instead of cumulative count of “responses”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11FD15-2F0F-EA12-74D6-49F99345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Lift Chart for Predictive Error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Content Placeholder 3" descr="Lift_prediction.t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808162"/>
            <a:ext cx="4800600" cy="32416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B0DD4F-D230-3099-90F6-D7FDDDCB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Lift Chart Example – Spending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Accuracy Measures (Classification)</a:t>
            </a:r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9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17211</TotalTime>
  <Words>753</Words>
  <Application>Microsoft Office PowerPoint</Application>
  <PresentationFormat>On-screen Show (4:3)</PresentationFormat>
  <Paragraphs>110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Lato</vt:lpstr>
      <vt:lpstr>Tahoma</vt:lpstr>
      <vt:lpstr>Wingdings</vt:lpstr>
      <vt:lpstr>Wingdings 2</vt:lpstr>
      <vt:lpstr>1_Theme1</vt:lpstr>
      <vt:lpstr>Office Theme</vt:lpstr>
      <vt:lpstr>CIS8695 Managing Big Data Analytics</vt:lpstr>
      <vt:lpstr>PowerPoint Presentation</vt:lpstr>
      <vt:lpstr>Why Evaluate?</vt:lpstr>
      <vt:lpstr>Outcomes of Interest</vt:lpstr>
      <vt:lpstr>Measuring Predictive Error-Numerical Value</vt:lpstr>
      <vt:lpstr>Some Measures of Error</vt:lpstr>
      <vt:lpstr>Lift Chart for Predictive Error</vt:lpstr>
      <vt:lpstr>Lift Chart Example – Spending</vt:lpstr>
      <vt:lpstr>PowerPoint Presentation</vt:lpstr>
      <vt:lpstr>Misclassification Error</vt:lpstr>
      <vt:lpstr>Performance Measures</vt:lpstr>
      <vt:lpstr>Confusion Matrix</vt:lpstr>
      <vt:lpstr>ROC Curve</vt:lpstr>
      <vt:lpstr>Lift (Gain) Chart</vt:lpstr>
      <vt:lpstr>Lift (Gain) Chart</vt:lpstr>
      <vt:lpstr>Lift (Gain) Chart</vt:lpstr>
      <vt:lpstr>Lift (Gain) Chart</vt:lpstr>
      <vt:lpstr>Lift Chart vs. 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Classification and Regression Trees</dc:title>
  <dc:creator>Peter</dc:creator>
  <cp:lastModifiedBy>Nasim Mousavi</cp:lastModifiedBy>
  <cp:revision>252</cp:revision>
  <dcterms:created xsi:type="dcterms:W3CDTF">2008-12-06T13:38:17Z</dcterms:created>
  <dcterms:modified xsi:type="dcterms:W3CDTF">2023-08-30T15:58:39Z</dcterms:modified>
</cp:coreProperties>
</file>