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3D2451-B649-49A2-B68E-0CF69A52D572}">
  <a:tblStyle styleId="{943D2451-B649-49A2-B68E-0CF69A52D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a0eb4a47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a0eb4a4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a0eb4a47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a0eb4a47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a0eb4a47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a0eb4a47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a0eb4a47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a0eb4a47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7989465f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7989465f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7989465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7989465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7989465f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7989465f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7989465f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7989465f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7989465f6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7989465f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7989465f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7989465f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8ac8e6c2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8ac8e6c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7989465f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7989465f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798946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798946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a5ad62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a5ad62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7d34600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7d34600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7d34600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7d34600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9dbc03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9dbc03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a0eb4a4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a0eb4a4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5ad62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5ad62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5ad628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a5ad628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a19d03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a19d03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.png"/><Relationship Id="rId13" Type="http://schemas.openxmlformats.org/officeDocument/2006/relationships/image" Target="../media/image1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LOAN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</a:t>
            </a:r>
            <a:r>
              <a:rPr lang="en-GB" sz="3000"/>
              <a:t>-STANDARD BANK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494550"/>
            <a:ext cx="76881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Team Name: Biryani Bandits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members: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Nikhil Shenoy, Ashutosh Misra, Sohaib Ahmed, Nikkhil Matthew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00" y="2675725"/>
            <a:ext cx="3253925" cy="23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725" y="2675725"/>
            <a:ext cx="3405601" cy="21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729450" y="1748850"/>
            <a:ext cx="3807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sns.countplot(x=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'Gender'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'Loan_Status'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data=df)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plt.legend(title=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'Loan_Status'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5417425" y="1452025"/>
            <a:ext cx="35634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sns.countplot(x=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'Credit_History'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hue=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'Loan_Status'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data=df)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plt.legend(title=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'Credit history vs Loan Status'</a:t>
            </a: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75" y="2271725"/>
            <a:ext cx="2766124" cy="236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450" y="2271725"/>
            <a:ext cx="2766124" cy="23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3300" y="2271725"/>
            <a:ext cx="2766124" cy="23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5300"/>
            <a:ext cx="8839198" cy="29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1772850" y="710200"/>
            <a:ext cx="6667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plt.figure(figsize=(</a:t>
            </a:r>
            <a:r>
              <a:rPr lang="en-GB" sz="6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650">
                <a:solidFill>
                  <a:srgbClr val="09815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plt.title(</a:t>
            </a:r>
            <a:r>
              <a:rPr lang="en-GB" sz="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"Relation Between Applicant Income vs Loan Amount "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plt.grid()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plt.scatter(df[</a:t>
            </a:r>
            <a:r>
              <a:rPr lang="en-GB" sz="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'ApplicantIncome'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, df[</a:t>
            </a:r>
            <a:r>
              <a:rPr lang="en-GB" sz="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'LoanAmount'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plt.xlabel(</a:t>
            </a:r>
            <a:r>
              <a:rPr lang="en-GB" sz="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"Applicant Income"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plt.ylabel(</a:t>
            </a:r>
            <a:r>
              <a:rPr lang="en-GB" sz="6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"Loan Amount"</a:t>
            </a: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plt.show()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" y="544150"/>
            <a:ext cx="8839199" cy="45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hot encoding to convert categorical variables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88" y="2033588"/>
            <a:ext cx="77438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62313"/>
            <a:ext cx="8839198" cy="13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727650" y="388275"/>
            <a:ext cx="76887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and Train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199" y="1749100"/>
            <a:ext cx="7229525" cy="28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Oversampling to balance data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50" y="2009775"/>
            <a:ext cx="6941476" cy="12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475" y="3289650"/>
            <a:ext cx="3339525" cy="1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5" y="2499688"/>
            <a:ext cx="5007650" cy="1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750" y="2006250"/>
            <a:ext cx="3805850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Classifier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0" y="2327000"/>
            <a:ext cx="5080275" cy="16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375" y="2006250"/>
            <a:ext cx="3724225" cy="28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0" y="2515050"/>
            <a:ext cx="4780750" cy="17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25" y="2006250"/>
            <a:ext cx="3877150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59550" y="569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 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600200"/>
            <a:ext cx="34290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</a:t>
            </a:r>
            <a:r>
              <a:rPr lang="en-GB"/>
              <a:t>Comparisons</a:t>
            </a:r>
            <a:endParaRPr/>
          </a:p>
        </p:txBody>
      </p:sp>
      <p:graphicFrame>
        <p:nvGraphicFramePr>
          <p:cNvPr id="257" name="Google Shape;257;p32"/>
          <p:cNvGraphicFramePr/>
          <p:nvPr/>
        </p:nvGraphicFramePr>
        <p:xfrm>
          <a:off x="954300" y="21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{943D2451-B649-49A2-B68E-0CF69A52D572}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 b="1">
                        <a:solidFill>
                          <a:srgbClr val="1A1A1A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</a:rPr>
                        <a:t>Accuracy</a:t>
                      </a:r>
                      <a:endParaRPr b="1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</a:rPr>
                        <a:t>ROC AUC</a:t>
                      </a:r>
                      <a:endParaRPr b="1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Logistic Regression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81</a:t>
                      </a:r>
                      <a:r>
                        <a:rPr lang="en-GB">
                          <a:solidFill>
                            <a:srgbClr val="1A1A1A"/>
                          </a:solidFill>
                        </a:rPr>
                        <a:t>%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0.79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Decision</a:t>
                      </a:r>
                      <a:r>
                        <a:rPr lang="en-GB">
                          <a:solidFill>
                            <a:srgbClr val="1A1A1A"/>
                          </a:solidFill>
                        </a:rPr>
                        <a:t> Tree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87</a:t>
                      </a:r>
                      <a:r>
                        <a:rPr lang="en-GB">
                          <a:solidFill>
                            <a:srgbClr val="1A1A1A"/>
                          </a:solidFill>
                        </a:rPr>
                        <a:t>%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A1A1A"/>
                          </a:solidFill>
                        </a:rPr>
                        <a:t>0.86</a:t>
                      </a:r>
                      <a:endParaRPr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</a:rPr>
                        <a:t>Random Forest</a:t>
                      </a:r>
                      <a:endParaRPr b="1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</a:rPr>
                        <a:t>97%</a:t>
                      </a:r>
                      <a:endParaRPr b="1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1A1A1A"/>
                          </a:solidFill>
                        </a:rPr>
                        <a:t>0.99</a:t>
                      </a:r>
                      <a:endParaRPr b="1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/>
        </p:nvSpPr>
        <p:spPr>
          <a:xfrm>
            <a:off x="673200" y="552175"/>
            <a:ext cx="177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1375925"/>
            <a:ext cx="3696073" cy="7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25" y="2293000"/>
            <a:ext cx="3696076" cy="18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100" y="984450"/>
            <a:ext cx="4514974" cy="36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All images -&gt; google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CRISP DM: https://www.datascience-pm.com/crisp-dm-2/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our client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571750"/>
            <a:ext cx="48831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6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 Bank Group is Africa’s largest bank, with a 160-year track record of operational excellence and value.</a:t>
            </a:r>
            <a:endParaRPr sz="496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96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a financial services provider transforming into a platform business, the Standard Bank Group has been creating a co-ordinated network of participants and devices to meet clients’ needs wherever they are.</a:t>
            </a:r>
            <a:endParaRPr sz="496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075" y="1853850"/>
            <a:ext cx="2601374" cy="16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450" y="1219263"/>
            <a:ext cx="1467425" cy="7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95225"/>
            <a:ext cx="51705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89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 Bank is embracing the digital transformation wave and intends to use new and exciting technologies to give their customers a complete set of services from the convenience of their mobile devices.</a:t>
            </a:r>
            <a:endParaRPr sz="4589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89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current process involves loan officers having to manually process home loan applications. This process takes</a:t>
            </a:r>
            <a:r>
              <a:rPr b="1" lang="en-GB" sz="4589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 to 3 days to process</a:t>
            </a:r>
            <a:r>
              <a:rPr lang="en-GB" sz="4589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upon which the applicant will receive communication on whether or not they have been granted the loan for the requested amount.</a:t>
            </a:r>
            <a:endParaRPr sz="4589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89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improve the process, Standard Bank wants to make use of machine learning to assess the creditworthiness of an applicant by implementing a model that will predict if the potential borrower will default on his/her loan or not, and do this such that they receive a response immediately after completing their application.</a:t>
            </a:r>
            <a:endParaRPr sz="4739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0" y="1886825"/>
            <a:ext cx="1935200" cy="13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APPROACH AND PROJECT LIFECYCLE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4837500" cy="26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be using CRISP-DM as our approach:</a:t>
            </a:r>
            <a:endParaRPr sz="1200">
              <a:solidFill>
                <a:srgbClr val="2334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oss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ndustry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tandard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rocess for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 </a:t>
            </a:r>
            <a:r>
              <a:rPr b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ining (</a:t>
            </a:r>
            <a:r>
              <a:rPr i="1"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CRISP-DM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is a process model that serves as the base for our data science project</a:t>
            </a:r>
            <a:r>
              <a:rPr lang="en-GB">
                <a:highlight>
                  <a:schemeClr val="lt1"/>
                </a:highlight>
              </a:rPr>
              <a:t>. It has 6 phases:</a:t>
            </a:r>
            <a:endParaRPr>
              <a:highlight>
                <a:schemeClr val="lt1"/>
              </a:highlight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233452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 understanding – Understanding of the data as it has all the columns for the prediction required. </a:t>
            </a:r>
            <a:endParaRPr sz="1200">
              <a:solidFill>
                <a:srgbClr val="2334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33452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understanding/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preparation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10000 rows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13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columns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data with various predictors, after cleaning.encoding of various target variables to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achieve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desired output null values and zero values with same number of columns.</a:t>
            </a:r>
            <a:endParaRPr sz="1200">
              <a:solidFill>
                <a:srgbClr val="2334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33452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 – Logistic regression, Decision tree and random forest.</a:t>
            </a:r>
            <a:endParaRPr sz="1200">
              <a:solidFill>
                <a:srgbClr val="2334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33452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Evaluation – Random Forest seems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like the most accurate model</a:t>
            </a:r>
            <a:endParaRPr sz="1200">
              <a:solidFill>
                <a:srgbClr val="23345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233452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Deployment –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stakeholders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can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prototype</a:t>
            </a:r>
            <a:r>
              <a:rPr lang="en-GB" sz="1200">
                <a:solidFill>
                  <a:srgbClr val="23345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front end which works on the trained,tested data through the front end available.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600" y="1896875"/>
            <a:ext cx="3113349" cy="26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2307000" y="1898550"/>
            <a:ext cx="2148300" cy="8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23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728875"/>
            <a:ext cx="81981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2171100" y="2405862"/>
            <a:ext cx="7455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600" y="2150467"/>
            <a:ext cx="1384850" cy="51437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50" y="2110700"/>
            <a:ext cx="1384850" cy="593895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6" name="Google Shape;126;p18"/>
          <p:cNvCxnSpPr/>
          <p:nvPr/>
        </p:nvCxnSpPr>
        <p:spPr>
          <a:xfrm flipH="1" rot="10800000">
            <a:off x="1478675" y="3575800"/>
            <a:ext cx="821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4500" y="3202025"/>
            <a:ext cx="1103500" cy="755359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8" name="Google Shape;128;p18"/>
          <p:cNvCxnSpPr>
            <a:stCxn id="127" idx="3"/>
          </p:cNvCxnSpPr>
          <p:nvPr/>
        </p:nvCxnSpPr>
        <p:spPr>
          <a:xfrm>
            <a:off x="3408000" y="3579704"/>
            <a:ext cx="280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8199" y="3202025"/>
            <a:ext cx="1238551" cy="75535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0" name="Google Shape;130;p18"/>
          <p:cNvCxnSpPr>
            <a:stCxn id="125" idx="2"/>
          </p:cNvCxnSpPr>
          <p:nvPr/>
        </p:nvCxnSpPr>
        <p:spPr>
          <a:xfrm>
            <a:off x="1478675" y="2704595"/>
            <a:ext cx="0" cy="8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>
            <a:stCxn id="129" idx="3"/>
          </p:cNvCxnSpPr>
          <p:nvPr/>
        </p:nvCxnSpPr>
        <p:spPr>
          <a:xfrm>
            <a:off x="4926750" y="3579700"/>
            <a:ext cx="350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5265263" y="2797425"/>
            <a:ext cx="7500" cy="7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5269200" y="3573525"/>
            <a:ext cx="0" cy="7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>
            <a:off x="5276850" y="2797425"/>
            <a:ext cx="5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5265275" y="4341825"/>
            <a:ext cx="5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6675" y="3314050"/>
            <a:ext cx="956424" cy="514373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3425" y="2500700"/>
            <a:ext cx="956416" cy="51435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9350" y="4083425"/>
            <a:ext cx="995149" cy="562634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9" name="Google Shape;139;p18"/>
          <p:cNvCxnSpPr>
            <a:stCxn id="137" idx="3"/>
          </p:cNvCxnSpPr>
          <p:nvPr/>
        </p:nvCxnSpPr>
        <p:spPr>
          <a:xfrm>
            <a:off x="6769841" y="2757875"/>
            <a:ext cx="6513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>
            <a:stCxn id="136" idx="3"/>
          </p:cNvCxnSpPr>
          <p:nvPr/>
        </p:nvCxnSpPr>
        <p:spPr>
          <a:xfrm>
            <a:off x="6803099" y="3571237"/>
            <a:ext cx="6087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8" idx="3"/>
          </p:cNvCxnSpPr>
          <p:nvPr/>
        </p:nvCxnSpPr>
        <p:spPr>
          <a:xfrm flipH="1" rot="10800000">
            <a:off x="6804499" y="3961542"/>
            <a:ext cx="6090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11650" y="3183200"/>
            <a:ext cx="679494" cy="7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23225" y="2019075"/>
            <a:ext cx="532500" cy="345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8"/>
          <p:cNvCxnSpPr/>
          <p:nvPr/>
        </p:nvCxnSpPr>
        <p:spPr>
          <a:xfrm>
            <a:off x="5283675" y="3581500"/>
            <a:ext cx="53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34392" y="2595821"/>
            <a:ext cx="444133" cy="4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18150" y="3395875"/>
            <a:ext cx="444125" cy="34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325212" y="4083425"/>
            <a:ext cx="462501" cy="3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8" name="Google Shape;148;p18"/>
          <p:cNvCxnSpPr>
            <a:stCxn id="145" idx="1"/>
          </p:cNvCxnSpPr>
          <p:nvPr/>
        </p:nvCxnSpPr>
        <p:spPr>
          <a:xfrm flipH="1">
            <a:off x="8022092" y="2797421"/>
            <a:ext cx="3123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6" idx="1"/>
            <a:endCxn id="142" idx="3"/>
          </p:cNvCxnSpPr>
          <p:nvPr/>
        </p:nvCxnSpPr>
        <p:spPr>
          <a:xfrm flipH="1">
            <a:off x="8091150" y="3568600"/>
            <a:ext cx="327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8"/>
          <p:cNvCxnSpPr>
            <a:stCxn id="147" idx="1"/>
          </p:cNvCxnSpPr>
          <p:nvPr/>
        </p:nvCxnSpPr>
        <p:spPr>
          <a:xfrm rot="10800000">
            <a:off x="8029712" y="3946275"/>
            <a:ext cx="2955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8"/>
          <p:cNvCxnSpPr/>
          <p:nvPr/>
        </p:nvCxnSpPr>
        <p:spPr>
          <a:xfrm flipH="1">
            <a:off x="4492900" y="2102775"/>
            <a:ext cx="6279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8"/>
          <p:cNvSpPr txBox="1"/>
          <p:nvPr/>
        </p:nvSpPr>
        <p:spPr>
          <a:xfrm>
            <a:off x="5158400" y="1845600"/>
            <a:ext cx="11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Future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5" y="884500"/>
            <a:ext cx="7775201" cy="14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5" y="2791100"/>
            <a:ext cx="7688699" cy="195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9"/>
          <p:cNvSpPr txBox="1"/>
          <p:nvPr/>
        </p:nvSpPr>
        <p:spPr>
          <a:xfrm>
            <a:off x="514350" y="529475"/>
            <a:ext cx="14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Our S3 Bucket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14350" y="2339450"/>
            <a:ext cx="15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Our 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91625" y="60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Boto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25" y="1497675"/>
            <a:ext cx="8282550" cy="33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and Structure: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181625" y="2108600"/>
            <a:ext cx="8743200" cy="25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Home Loans Department has handed us sample data and they want to see a prototype. Also wants to know whether to add/subtract some attributes.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below is the shape of the data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75" y="3227400"/>
            <a:ext cx="847725" cy="676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6" name="Google Shape;176;p21"/>
          <p:cNvCxnSpPr>
            <a:stCxn id="175" idx="3"/>
          </p:cNvCxnSpPr>
          <p:nvPr/>
        </p:nvCxnSpPr>
        <p:spPr>
          <a:xfrm flipH="1" rot="10800000">
            <a:off x="1148700" y="3187838"/>
            <a:ext cx="807900" cy="3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>
            <a:stCxn id="175" idx="3"/>
          </p:cNvCxnSpPr>
          <p:nvPr/>
        </p:nvCxnSpPr>
        <p:spPr>
          <a:xfrm>
            <a:off x="1148700" y="3565538"/>
            <a:ext cx="8244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 rot="-1615407">
            <a:off x="1099762" y="3021904"/>
            <a:ext cx="922262" cy="3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Attributes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 rot="839919">
            <a:off x="1164416" y="3643933"/>
            <a:ext cx="776357" cy="354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ato"/>
                <a:ea typeface="Lato"/>
                <a:cs typeface="Lato"/>
                <a:sym typeface="Lato"/>
              </a:rPr>
              <a:t>Records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325" y="3027000"/>
            <a:ext cx="6841375" cy="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7325" y="3482325"/>
            <a:ext cx="6841375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8075" y="593350"/>
            <a:ext cx="1515300" cy="1515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