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1"/>
  </p:notesMasterIdLst>
  <p:sldIdLst>
    <p:sldId id="256" r:id="rId3"/>
    <p:sldId id="257" r:id="rId4"/>
    <p:sldId id="258" r:id="rId5"/>
    <p:sldId id="259" r:id="rId6"/>
    <p:sldId id="269" r:id="rId7"/>
    <p:sldId id="272" r:id="rId8"/>
    <p:sldId id="260" r:id="rId9"/>
    <p:sldId id="273" r:id="rId10"/>
    <p:sldId id="274" r:id="rId11"/>
    <p:sldId id="271" r:id="rId12"/>
    <p:sldId id="268" r:id="rId13"/>
    <p:sldId id="261" r:id="rId14"/>
    <p:sldId id="262" r:id="rId15"/>
    <p:sldId id="270" r:id="rId16"/>
    <p:sldId id="267" r:id="rId17"/>
    <p:sldId id="264" r:id="rId18"/>
    <p:sldId id="26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A9EACE-37CC-4554-835C-33A4F2F7F863}" v="12" dt="2023-09-30T04:51:13.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7" autoAdjust="0"/>
    <p:restoredTop sz="94582"/>
  </p:normalViewPr>
  <p:slideViewPr>
    <p:cSldViewPr snapToGrid="0">
      <p:cViewPr>
        <p:scale>
          <a:sx n="100" d="100"/>
          <a:sy n="100" d="100"/>
        </p:scale>
        <p:origin x="1040"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rga Pranitha" userId="88f8b9782e9c6477" providerId="LiveId" clId="{C7A9EACE-37CC-4554-835C-33A4F2F7F863}"/>
    <pc:docChg chg="undo custSel addSld delSld modSld">
      <pc:chgData name="durga Pranitha" userId="88f8b9782e9c6477" providerId="LiveId" clId="{C7A9EACE-37CC-4554-835C-33A4F2F7F863}" dt="2023-09-30T04:51:41.435" v="1377" actId="20577"/>
      <pc:docMkLst>
        <pc:docMk/>
      </pc:docMkLst>
      <pc:sldChg chg="modSp mod">
        <pc:chgData name="durga Pranitha" userId="88f8b9782e9c6477" providerId="LiveId" clId="{C7A9EACE-37CC-4554-835C-33A4F2F7F863}" dt="2023-09-30T04:13:31.403" v="706" actId="115"/>
        <pc:sldMkLst>
          <pc:docMk/>
          <pc:sldMk cId="2330652272" sldId="257"/>
        </pc:sldMkLst>
        <pc:spChg chg="mod">
          <ac:chgData name="durga Pranitha" userId="88f8b9782e9c6477" providerId="LiveId" clId="{C7A9EACE-37CC-4554-835C-33A4F2F7F863}" dt="2023-09-30T04:13:31.403" v="706" actId="115"/>
          <ac:spMkLst>
            <pc:docMk/>
            <pc:sldMk cId="2330652272" sldId="257"/>
            <ac:spMk id="2" creationId="{8A3EA110-00B5-D970-0B7C-CF532294F033}"/>
          </ac:spMkLst>
        </pc:spChg>
      </pc:sldChg>
      <pc:sldChg chg="modSp mod">
        <pc:chgData name="durga Pranitha" userId="88f8b9782e9c6477" providerId="LiveId" clId="{C7A9EACE-37CC-4554-835C-33A4F2F7F863}" dt="2023-09-30T03:30:32.565" v="691" actId="1076"/>
        <pc:sldMkLst>
          <pc:docMk/>
          <pc:sldMk cId="69922226" sldId="258"/>
        </pc:sldMkLst>
        <pc:spChg chg="mod">
          <ac:chgData name="durga Pranitha" userId="88f8b9782e9c6477" providerId="LiveId" clId="{C7A9EACE-37CC-4554-835C-33A4F2F7F863}" dt="2023-09-30T03:30:32.565" v="691" actId="1076"/>
          <ac:spMkLst>
            <pc:docMk/>
            <pc:sldMk cId="69922226" sldId="258"/>
            <ac:spMk id="5" creationId="{AC06D7AF-CC0B-70DC-C493-E019C3AAE092}"/>
          </ac:spMkLst>
        </pc:spChg>
      </pc:sldChg>
      <pc:sldChg chg="modSp mod">
        <pc:chgData name="durga Pranitha" userId="88f8b9782e9c6477" providerId="LiveId" clId="{C7A9EACE-37CC-4554-835C-33A4F2F7F863}" dt="2023-09-30T04:22:59.666" v="1307" actId="113"/>
        <pc:sldMkLst>
          <pc:docMk/>
          <pc:sldMk cId="3406796739" sldId="259"/>
        </pc:sldMkLst>
        <pc:spChg chg="mod">
          <ac:chgData name="durga Pranitha" userId="88f8b9782e9c6477" providerId="LiveId" clId="{C7A9EACE-37CC-4554-835C-33A4F2F7F863}" dt="2023-09-30T04:22:59.666" v="1307" actId="113"/>
          <ac:spMkLst>
            <pc:docMk/>
            <pc:sldMk cId="3406796739" sldId="259"/>
            <ac:spMk id="2" creationId="{2D6F90FB-6EEC-D01E-00C9-34D4EE52FB16}"/>
          </ac:spMkLst>
        </pc:spChg>
      </pc:sldChg>
      <pc:sldChg chg="modSp mod">
        <pc:chgData name="durga Pranitha" userId="88f8b9782e9c6477" providerId="LiveId" clId="{C7A9EACE-37CC-4554-835C-33A4F2F7F863}" dt="2023-09-30T04:14:40.998" v="798" actId="20577"/>
        <pc:sldMkLst>
          <pc:docMk/>
          <pc:sldMk cId="2071284950" sldId="260"/>
        </pc:sldMkLst>
        <pc:spChg chg="mod">
          <ac:chgData name="durga Pranitha" userId="88f8b9782e9c6477" providerId="LiveId" clId="{C7A9EACE-37CC-4554-835C-33A4F2F7F863}" dt="2023-09-30T03:29:52.950" v="686" actId="255"/>
          <ac:spMkLst>
            <pc:docMk/>
            <pc:sldMk cId="2071284950" sldId="260"/>
            <ac:spMk id="5" creationId="{1C3C78DC-593E-2F21-80BF-BBAE90893DE0}"/>
          </ac:spMkLst>
        </pc:spChg>
        <pc:spChg chg="mod">
          <ac:chgData name="durga Pranitha" userId="88f8b9782e9c6477" providerId="LiveId" clId="{C7A9EACE-37CC-4554-835C-33A4F2F7F863}" dt="2023-09-30T04:14:40.998" v="798" actId="20577"/>
          <ac:spMkLst>
            <pc:docMk/>
            <pc:sldMk cId="2071284950" sldId="260"/>
            <ac:spMk id="6" creationId="{19BFFC02-1CE7-7DE9-EC40-AEC79C261817}"/>
          </ac:spMkLst>
        </pc:spChg>
      </pc:sldChg>
      <pc:sldChg chg="modSp mod">
        <pc:chgData name="durga Pranitha" userId="88f8b9782e9c6477" providerId="LiveId" clId="{C7A9EACE-37CC-4554-835C-33A4F2F7F863}" dt="2023-09-30T03:29:44.998" v="685" actId="255"/>
        <pc:sldMkLst>
          <pc:docMk/>
          <pc:sldMk cId="1631461721" sldId="261"/>
        </pc:sldMkLst>
        <pc:spChg chg="mod">
          <ac:chgData name="durga Pranitha" userId="88f8b9782e9c6477" providerId="LiveId" clId="{C7A9EACE-37CC-4554-835C-33A4F2F7F863}" dt="2023-09-30T03:29:40.515" v="684" actId="255"/>
          <ac:spMkLst>
            <pc:docMk/>
            <pc:sldMk cId="1631461721" sldId="261"/>
            <ac:spMk id="8" creationId="{ED934DE5-C033-BB12-4D78-540963D165B9}"/>
          </ac:spMkLst>
        </pc:spChg>
        <pc:spChg chg="mod">
          <ac:chgData name="durga Pranitha" userId="88f8b9782e9c6477" providerId="LiveId" clId="{C7A9EACE-37CC-4554-835C-33A4F2F7F863}" dt="2023-09-30T03:29:44.998" v="685" actId="255"/>
          <ac:spMkLst>
            <pc:docMk/>
            <pc:sldMk cId="1631461721" sldId="261"/>
            <ac:spMk id="9" creationId="{9A8D00FD-B209-1992-5415-D2B46C2FEB0F}"/>
          </ac:spMkLst>
        </pc:spChg>
      </pc:sldChg>
      <pc:sldChg chg="modSp mod">
        <pc:chgData name="durga Pranitha" userId="88f8b9782e9c6477" providerId="LiveId" clId="{C7A9EACE-37CC-4554-835C-33A4F2F7F863}" dt="2023-09-30T03:29:33.927" v="683" actId="255"/>
        <pc:sldMkLst>
          <pc:docMk/>
          <pc:sldMk cId="671675295" sldId="262"/>
        </pc:sldMkLst>
        <pc:spChg chg="mod">
          <ac:chgData name="durga Pranitha" userId="88f8b9782e9c6477" providerId="LiveId" clId="{C7A9EACE-37CC-4554-835C-33A4F2F7F863}" dt="2023-09-30T03:29:33.927" v="683" actId="255"/>
          <ac:spMkLst>
            <pc:docMk/>
            <pc:sldMk cId="671675295" sldId="262"/>
            <ac:spMk id="6" creationId="{6A6855CF-18C7-621B-0295-520A5F880F1D}"/>
          </ac:spMkLst>
        </pc:spChg>
        <pc:spChg chg="mod">
          <ac:chgData name="durga Pranitha" userId="88f8b9782e9c6477" providerId="LiveId" clId="{C7A9EACE-37CC-4554-835C-33A4F2F7F863}" dt="2023-09-30T03:29:28.355" v="682" actId="255"/>
          <ac:spMkLst>
            <pc:docMk/>
            <pc:sldMk cId="671675295" sldId="262"/>
            <ac:spMk id="7" creationId="{8DC6533B-0A71-85A7-3BB4-EE78717D08F4}"/>
          </ac:spMkLst>
        </pc:spChg>
      </pc:sldChg>
      <pc:sldChg chg="modSp del mod">
        <pc:chgData name="durga Pranitha" userId="88f8b9782e9c6477" providerId="LiveId" clId="{C7A9EACE-37CC-4554-835C-33A4F2F7F863}" dt="2023-09-30T03:21:43.648" v="582" actId="47"/>
        <pc:sldMkLst>
          <pc:docMk/>
          <pc:sldMk cId="3933164703" sldId="263"/>
        </pc:sldMkLst>
        <pc:spChg chg="mod">
          <ac:chgData name="durga Pranitha" userId="88f8b9782e9c6477" providerId="LiveId" clId="{C7A9EACE-37CC-4554-835C-33A4F2F7F863}" dt="2023-09-30T02:06:40.298" v="543" actId="20577"/>
          <ac:spMkLst>
            <pc:docMk/>
            <pc:sldMk cId="3933164703" sldId="263"/>
            <ac:spMk id="2" creationId="{47F7007D-B2BC-F316-F50A-79D123F74592}"/>
          </ac:spMkLst>
        </pc:spChg>
      </pc:sldChg>
      <pc:sldChg chg="modSp mod">
        <pc:chgData name="durga Pranitha" userId="88f8b9782e9c6477" providerId="LiveId" clId="{C7A9EACE-37CC-4554-835C-33A4F2F7F863}" dt="2023-09-30T03:29:18.842" v="681" actId="255"/>
        <pc:sldMkLst>
          <pc:docMk/>
          <pc:sldMk cId="1713186140" sldId="264"/>
        </pc:sldMkLst>
        <pc:spChg chg="mod">
          <ac:chgData name="durga Pranitha" userId="88f8b9782e9c6477" providerId="LiveId" clId="{C7A9EACE-37CC-4554-835C-33A4F2F7F863}" dt="2023-09-30T03:29:18.842" v="681" actId="255"/>
          <ac:spMkLst>
            <pc:docMk/>
            <pc:sldMk cId="1713186140" sldId="264"/>
            <ac:spMk id="3" creationId="{E955D123-D53F-7B3C-A656-44505674FF9D}"/>
          </ac:spMkLst>
        </pc:spChg>
      </pc:sldChg>
      <pc:sldChg chg="addSp delSp modSp mod">
        <pc:chgData name="durga Pranitha" userId="88f8b9782e9c6477" providerId="LiveId" clId="{C7A9EACE-37CC-4554-835C-33A4F2F7F863}" dt="2023-09-30T03:29:05.118" v="679" actId="20577"/>
        <pc:sldMkLst>
          <pc:docMk/>
          <pc:sldMk cId="3685884171" sldId="265"/>
        </pc:sldMkLst>
        <pc:spChg chg="mod">
          <ac:chgData name="durga Pranitha" userId="88f8b9782e9c6477" providerId="LiveId" clId="{C7A9EACE-37CC-4554-835C-33A4F2F7F863}" dt="2023-09-30T03:29:05.118" v="679" actId="20577"/>
          <ac:spMkLst>
            <pc:docMk/>
            <pc:sldMk cId="3685884171" sldId="265"/>
            <ac:spMk id="2" creationId="{2CA2C91B-C474-3B31-9D55-91EA26B4F4DD}"/>
          </ac:spMkLst>
        </pc:spChg>
        <pc:picChg chg="add del mod">
          <ac:chgData name="durga Pranitha" userId="88f8b9782e9c6477" providerId="LiveId" clId="{C7A9EACE-37CC-4554-835C-33A4F2F7F863}" dt="2023-09-30T03:20:18.440" v="572" actId="478"/>
          <ac:picMkLst>
            <pc:docMk/>
            <pc:sldMk cId="3685884171" sldId="265"/>
            <ac:picMk id="4" creationId="{7DBAB759-20FD-9BBD-9E42-A9B3BE6BE1FF}"/>
          </ac:picMkLst>
        </pc:picChg>
        <pc:picChg chg="add mod">
          <ac:chgData name="durga Pranitha" userId="88f8b9782e9c6477" providerId="LiveId" clId="{C7A9EACE-37CC-4554-835C-33A4F2F7F863}" dt="2023-09-30T03:20:56.998" v="578" actId="1076"/>
          <ac:picMkLst>
            <pc:docMk/>
            <pc:sldMk cId="3685884171" sldId="265"/>
            <ac:picMk id="6" creationId="{8E6302B6-59B6-BDA6-A59F-1D1384ACE43A}"/>
          </ac:picMkLst>
        </pc:picChg>
        <pc:picChg chg="add mod">
          <ac:chgData name="durga Pranitha" userId="88f8b9782e9c6477" providerId="LiveId" clId="{C7A9EACE-37CC-4554-835C-33A4F2F7F863}" dt="2023-09-30T03:21:05.121" v="581" actId="1076"/>
          <ac:picMkLst>
            <pc:docMk/>
            <pc:sldMk cId="3685884171" sldId="265"/>
            <ac:picMk id="8" creationId="{C49232D4-8D4B-CDF1-3FA5-34AE5811ABC9}"/>
          </ac:picMkLst>
        </pc:picChg>
      </pc:sldChg>
      <pc:sldChg chg="modSp mod">
        <pc:chgData name="durga Pranitha" userId="88f8b9782e9c6477" providerId="LiveId" clId="{C7A9EACE-37CC-4554-835C-33A4F2F7F863}" dt="2023-09-30T03:22:15.082" v="583" actId="14100"/>
        <pc:sldMkLst>
          <pc:docMk/>
          <pc:sldMk cId="3918069988" sldId="266"/>
        </pc:sldMkLst>
        <pc:spChg chg="mod">
          <ac:chgData name="durga Pranitha" userId="88f8b9782e9c6477" providerId="LiveId" clId="{C7A9EACE-37CC-4554-835C-33A4F2F7F863}" dt="2023-09-30T03:22:15.082" v="583" actId="14100"/>
          <ac:spMkLst>
            <pc:docMk/>
            <pc:sldMk cId="3918069988" sldId="266"/>
            <ac:spMk id="2" creationId="{98A26186-8DC6-F187-1BCC-732F57E43DBE}"/>
          </ac:spMkLst>
        </pc:spChg>
      </pc:sldChg>
      <pc:sldChg chg="addSp delSp modSp new mod">
        <pc:chgData name="durga Pranitha" userId="88f8b9782e9c6477" providerId="LiveId" clId="{C7A9EACE-37CC-4554-835C-33A4F2F7F863}" dt="2023-09-30T03:28:31.630" v="666" actId="255"/>
        <pc:sldMkLst>
          <pc:docMk/>
          <pc:sldMk cId="753403704" sldId="267"/>
        </pc:sldMkLst>
        <pc:spChg chg="add mod">
          <ac:chgData name="durga Pranitha" userId="88f8b9782e9c6477" providerId="LiveId" clId="{C7A9EACE-37CC-4554-835C-33A4F2F7F863}" dt="2023-09-30T03:28:31.630" v="666" actId="255"/>
          <ac:spMkLst>
            <pc:docMk/>
            <pc:sldMk cId="753403704" sldId="267"/>
            <ac:spMk id="2" creationId="{3BAC2DF6-0857-62DB-306C-C0F7DD496C85}"/>
          </ac:spMkLst>
        </pc:spChg>
        <pc:spChg chg="add del">
          <ac:chgData name="durga Pranitha" userId="88f8b9782e9c6477" providerId="LiveId" clId="{C7A9EACE-37CC-4554-835C-33A4F2F7F863}" dt="2023-09-30T03:25:38.884" v="641"/>
          <ac:spMkLst>
            <pc:docMk/>
            <pc:sldMk cId="753403704" sldId="267"/>
            <ac:spMk id="3" creationId="{AD591062-3F68-01D5-A7D4-6D59AB5A48FF}"/>
          </ac:spMkLst>
        </pc:spChg>
        <pc:spChg chg="add del">
          <ac:chgData name="durga Pranitha" userId="88f8b9782e9c6477" providerId="LiveId" clId="{C7A9EACE-37CC-4554-835C-33A4F2F7F863}" dt="2023-09-30T03:26:05.547" v="647"/>
          <ac:spMkLst>
            <pc:docMk/>
            <pc:sldMk cId="753403704" sldId="267"/>
            <ac:spMk id="4" creationId="{5072EEC6-ACAA-27A7-AC88-3EE6C95CA3B0}"/>
          </ac:spMkLst>
        </pc:spChg>
      </pc:sldChg>
      <pc:sldChg chg="addSp modSp new mod">
        <pc:chgData name="durga Pranitha" userId="88f8b9782e9c6477" providerId="LiveId" clId="{C7A9EACE-37CC-4554-835C-33A4F2F7F863}" dt="2023-09-30T04:22:14.099" v="1304" actId="255"/>
        <pc:sldMkLst>
          <pc:docMk/>
          <pc:sldMk cId="1788597508" sldId="268"/>
        </pc:sldMkLst>
        <pc:spChg chg="add mod">
          <ac:chgData name="durga Pranitha" userId="88f8b9782e9c6477" providerId="LiveId" clId="{C7A9EACE-37CC-4554-835C-33A4F2F7F863}" dt="2023-09-30T04:22:14.099" v="1304" actId="255"/>
          <ac:spMkLst>
            <pc:docMk/>
            <pc:sldMk cId="1788597508" sldId="268"/>
            <ac:spMk id="6" creationId="{11DBB466-D643-BB98-5A36-AD5FBC9F18A9}"/>
          </ac:spMkLst>
        </pc:spChg>
        <pc:spChg chg="add mod">
          <ac:chgData name="durga Pranitha" userId="88f8b9782e9c6477" providerId="LiveId" clId="{C7A9EACE-37CC-4554-835C-33A4F2F7F863}" dt="2023-09-30T04:22:01.854" v="1302" actId="255"/>
          <ac:spMkLst>
            <pc:docMk/>
            <pc:sldMk cId="1788597508" sldId="268"/>
            <ac:spMk id="7" creationId="{BF15CC00-6553-E6E1-8282-EABE9042DE73}"/>
          </ac:spMkLst>
        </pc:spChg>
        <pc:picChg chg="add mod">
          <ac:chgData name="durga Pranitha" userId="88f8b9782e9c6477" providerId="LiveId" clId="{C7A9EACE-37CC-4554-835C-33A4F2F7F863}" dt="2023-09-30T04:16:21.208" v="807" actId="1076"/>
          <ac:picMkLst>
            <pc:docMk/>
            <pc:sldMk cId="1788597508" sldId="268"/>
            <ac:picMk id="3" creationId="{98657A6A-5798-2290-0C39-49552474E4E5}"/>
          </ac:picMkLst>
        </pc:picChg>
        <pc:picChg chg="add mod">
          <ac:chgData name="durga Pranitha" userId="88f8b9782e9c6477" providerId="LiveId" clId="{C7A9EACE-37CC-4554-835C-33A4F2F7F863}" dt="2023-09-30T04:16:38.443" v="812" actId="14100"/>
          <ac:picMkLst>
            <pc:docMk/>
            <pc:sldMk cId="1788597508" sldId="268"/>
            <ac:picMk id="5" creationId="{B8180464-8C1C-AC56-EDA5-701C75CD9876}"/>
          </ac:picMkLst>
        </pc:picChg>
      </pc:sldChg>
      <pc:sldChg chg="addSp modSp new mod">
        <pc:chgData name="durga Pranitha" userId="88f8b9782e9c6477" providerId="LiveId" clId="{C7A9EACE-37CC-4554-835C-33A4F2F7F863}" dt="2023-09-30T04:21:48.197" v="1300" actId="14100"/>
        <pc:sldMkLst>
          <pc:docMk/>
          <pc:sldMk cId="478463204" sldId="269"/>
        </pc:sldMkLst>
        <pc:spChg chg="add mod">
          <ac:chgData name="durga Pranitha" userId="88f8b9782e9c6477" providerId="LiveId" clId="{C7A9EACE-37CC-4554-835C-33A4F2F7F863}" dt="2023-09-30T04:21:48.197" v="1300" actId="14100"/>
          <ac:spMkLst>
            <pc:docMk/>
            <pc:sldMk cId="478463204" sldId="269"/>
            <ac:spMk id="4" creationId="{EA54A36B-4593-7930-A72A-8DA102AFEAFF}"/>
          </ac:spMkLst>
        </pc:spChg>
        <pc:picChg chg="add mod">
          <ac:chgData name="durga Pranitha" userId="88f8b9782e9c6477" providerId="LiveId" clId="{C7A9EACE-37CC-4554-835C-33A4F2F7F863}" dt="2023-09-30T04:19:56.408" v="1067" actId="1076"/>
          <ac:picMkLst>
            <pc:docMk/>
            <pc:sldMk cId="478463204" sldId="269"/>
            <ac:picMk id="3" creationId="{8A020378-D48C-2AF0-2028-FDB14A58CB0F}"/>
          </ac:picMkLst>
        </pc:picChg>
      </pc:sldChg>
      <pc:sldChg chg="addSp modSp new mod">
        <pc:chgData name="durga Pranitha" userId="88f8b9782e9c6477" providerId="LiveId" clId="{C7A9EACE-37CC-4554-835C-33A4F2F7F863}" dt="2023-09-30T04:47:15.164" v="1330" actId="14100"/>
        <pc:sldMkLst>
          <pc:docMk/>
          <pc:sldMk cId="4271049013" sldId="270"/>
        </pc:sldMkLst>
        <pc:spChg chg="add mod">
          <ac:chgData name="durga Pranitha" userId="88f8b9782e9c6477" providerId="LiveId" clId="{C7A9EACE-37CC-4554-835C-33A4F2F7F863}" dt="2023-09-30T04:47:15.164" v="1330" actId="14100"/>
          <ac:spMkLst>
            <pc:docMk/>
            <pc:sldMk cId="4271049013" sldId="270"/>
            <ac:spMk id="4" creationId="{8E1F5B21-2B1D-4F90-E68C-F4B434E25108}"/>
          </ac:spMkLst>
        </pc:spChg>
        <pc:picChg chg="add mod">
          <ac:chgData name="durga Pranitha" userId="88f8b9782e9c6477" providerId="LiveId" clId="{C7A9EACE-37CC-4554-835C-33A4F2F7F863}" dt="2023-09-30T04:46:32.998" v="1315" actId="1076"/>
          <ac:picMkLst>
            <pc:docMk/>
            <pc:sldMk cId="4271049013" sldId="270"/>
            <ac:picMk id="3" creationId="{D266FA72-31DB-1B12-F7C4-88EE29FD9EA3}"/>
          </ac:picMkLst>
        </pc:picChg>
      </pc:sldChg>
      <pc:sldChg chg="addSp modSp new mod">
        <pc:chgData name="durga Pranitha" userId="88f8b9782e9c6477" providerId="LiveId" clId="{C7A9EACE-37CC-4554-835C-33A4F2F7F863}" dt="2023-09-30T04:49:14.444" v="1357" actId="1076"/>
        <pc:sldMkLst>
          <pc:docMk/>
          <pc:sldMk cId="3028175826" sldId="271"/>
        </pc:sldMkLst>
        <pc:spChg chg="add mod">
          <ac:chgData name="durga Pranitha" userId="88f8b9782e9c6477" providerId="LiveId" clId="{C7A9EACE-37CC-4554-835C-33A4F2F7F863}" dt="2023-09-30T04:49:14.444" v="1357" actId="1076"/>
          <ac:spMkLst>
            <pc:docMk/>
            <pc:sldMk cId="3028175826" sldId="271"/>
            <ac:spMk id="4" creationId="{C375C95C-8D3E-C31B-7841-356D4B684D2F}"/>
          </ac:spMkLst>
        </pc:spChg>
        <pc:picChg chg="add mod">
          <ac:chgData name="durga Pranitha" userId="88f8b9782e9c6477" providerId="LiveId" clId="{C7A9EACE-37CC-4554-835C-33A4F2F7F863}" dt="2023-09-30T04:48:05.452" v="1337" actId="14100"/>
          <ac:picMkLst>
            <pc:docMk/>
            <pc:sldMk cId="3028175826" sldId="271"/>
            <ac:picMk id="3" creationId="{77C8AF14-AFE9-D7A7-C75D-0201193CE1C3}"/>
          </ac:picMkLst>
        </pc:picChg>
      </pc:sldChg>
      <pc:sldChg chg="addSp modSp new mod">
        <pc:chgData name="durga Pranitha" userId="88f8b9782e9c6477" providerId="LiveId" clId="{C7A9EACE-37CC-4554-835C-33A4F2F7F863}" dt="2023-09-30T04:51:41.435" v="1377" actId="20577"/>
        <pc:sldMkLst>
          <pc:docMk/>
          <pc:sldMk cId="1040343828" sldId="272"/>
        </pc:sldMkLst>
        <pc:spChg chg="add mod">
          <ac:chgData name="durga Pranitha" userId="88f8b9782e9c6477" providerId="LiveId" clId="{C7A9EACE-37CC-4554-835C-33A4F2F7F863}" dt="2023-09-30T04:51:00.795" v="1371" actId="14100"/>
          <ac:spMkLst>
            <pc:docMk/>
            <pc:sldMk cId="1040343828" sldId="272"/>
            <ac:spMk id="6" creationId="{57F2E3EE-4BF9-6BFB-FFDE-72FBF3E45754}"/>
          </ac:spMkLst>
        </pc:spChg>
        <pc:spChg chg="add mod">
          <ac:chgData name="durga Pranitha" userId="88f8b9782e9c6477" providerId="LiveId" clId="{C7A9EACE-37CC-4554-835C-33A4F2F7F863}" dt="2023-09-30T04:51:41.435" v="1377" actId="20577"/>
          <ac:spMkLst>
            <pc:docMk/>
            <pc:sldMk cId="1040343828" sldId="272"/>
            <ac:spMk id="7" creationId="{B46FC158-6C0D-66FC-6B39-70C04EF20140}"/>
          </ac:spMkLst>
        </pc:spChg>
        <pc:picChg chg="add mod">
          <ac:chgData name="durga Pranitha" userId="88f8b9782e9c6477" providerId="LiveId" clId="{C7A9EACE-37CC-4554-835C-33A4F2F7F863}" dt="2023-09-30T04:49:50.854" v="1360" actId="1076"/>
          <ac:picMkLst>
            <pc:docMk/>
            <pc:sldMk cId="1040343828" sldId="272"/>
            <ac:picMk id="3" creationId="{6BFB3B2E-018F-9C45-6DC2-85FDE60F4DA7}"/>
          </ac:picMkLst>
        </pc:picChg>
        <pc:picChg chg="add mod">
          <ac:chgData name="durga Pranitha" userId="88f8b9782e9c6477" providerId="LiveId" clId="{C7A9EACE-37CC-4554-835C-33A4F2F7F863}" dt="2023-09-30T04:50:19.279" v="1364" actId="1076"/>
          <ac:picMkLst>
            <pc:docMk/>
            <pc:sldMk cId="1040343828" sldId="272"/>
            <ac:picMk id="5" creationId="{7C7BBA9E-8736-5F44-BCFE-8FAEBE2D575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F736D-962C-B244-8882-9FFF07CA927D}" type="datetimeFigureOut">
              <a:rPr lang="en-US" smtClean="0"/>
              <a:t>9/30/23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241502-ECE5-F74F-B78D-27536A9AB654}" type="slidenum">
              <a:rPr lang="en-US" smtClean="0"/>
              <a:t>‹#›</a:t>
            </a:fld>
            <a:endParaRPr lang="en-US"/>
          </a:p>
        </p:txBody>
      </p:sp>
    </p:spTree>
    <p:extLst>
      <p:ext uri="{BB962C8B-B14F-4D97-AF65-F5344CB8AC3E}">
        <p14:creationId xmlns:p14="http://schemas.microsoft.com/office/powerpoint/2010/main" val="36107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talk about some observation and patters on the dataset. We can see that more than 5000 subscribers did not churn, whereas nearly 2000 subscriber were churned. And also, from the monthly distribution we can see that the highest number of users are using 20usd charge/</a:t>
            </a:r>
            <a:r>
              <a:rPr lang="en-US" dirty="0" err="1"/>
              <a:t>permonth</a:t>
            </a:r>
            <a:r>
              <a:rPr lang="en-US" dirty="0"/>
              <a:t>.</a:t>
            </a:r>
          </a:p>
        </p:txBody>
      </p:sp>
      <p:sp>
        <p:nvSpPr>
          <p:cNvPr id="4" name="Slide Number Placeholder 3"/>
          <p:cNvSpPr>
            <a:spLocks noGrp="1"/>
          </p:cNvSpPr>
          <p:nvPr>
            <p:ph type="sldNum" sz="quarter" idx="5"/>
          </p:nvPr>
        </p:nvSpPr>
        <p:spPr/>
        <p:txBody>
          <a:bodyPr/>
          <a:lstStyle/>
          <a:p>
            <a:fld id="{33241502-ECE5-F74F-B78D-27536A9AB654}" type="slidenum">
              <a:rPr lang="en-US" smtClean="0"/>
              <a:t>7</a:t>
            </a:fld>
            <a:endParaRPr lang="en-US"/>
          </a:p>
        </p:txBody>
      </p:sp>
    </p:spTree>
    <p:extLst>
      <p:ext uri="{BB962C8B-B14F-4D97-AF65-F5344CB8AC3E}">
        <p14:creationId xmlns:p14="http://schemas.microsoft.com/office/powerpoint/2010/main" val="3819831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241502-ECE5-F74F-B78D-27536A9AB654}" type="slidenum">
              <a:rPr lang="en-US" smtClean="0"/>
              <a:t>11</a:t>
            </a:fld>
            <a:endParaRPr lang="en-US"/>
          </a:p>
        </p:txBody>
      </p:sp>
    </p:spTree>
    <p:extLst>
      <p:ext uri="{BB962C8B-B14F-4D97-AF65-F5344CB8AC3E}">
        <p14:creationId xmlns:p14="http://schemas.microsoft.com/office/powerpoint/2010/main" val="3603922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47358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27907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10759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2FE80-A541-301D-5E2D-F1E4571CB4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E4C82F-5011-7990-296C-E264CE837E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D54CA0-2890-D4AF-98E0-C7DB77E3E382}"/>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5" name="Footer Placeholder 4">
            <a:extLst>
              <a:ext uri="{FF2B5EF4-FFF2-40B4-BE49-F238E27FC236}">
                <a16:creationId xmlns:a16="http://schemas.microsoft.com/office/drawing/2014/main" id="{6EBA76D0-FAED-9711-BCAE-26BF080A9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338E7C-C4FF-3447-39C0-95689F7BC5DD}"/>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671360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4B5B4-483A-988D-C775-9E7EE7FE7F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5B2487-DE11-F78B-5AB8-14D694C69B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5E9B6D-88C3-A70B-3B76-E0B2A68DFF15}"/>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5" name="Footer Placeholder 4">
            <a:extLst>
              <a:ext uri="{FF2B5EF4-FFF2-40B4-BE49-F238E27FC236}">
                <a16:creationId xmlns:a16="http://schemas.microsoft.com/office/drawing/2014/main" id="{398BFA6B-8AC8-08FD-D15C-B564E7AB72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744D0E-C88B-D92B-C64E-E6A3D152CA0F}"/>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217591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B1C33-F385-B65A-EFFB-AE034947FA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3BF82B-0533-E13B-82FB-C52ABC2B13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15D849-1122-6223-91A6-6BFF31E87584}"/>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5" name="Footer Placeholder 4">
            <a:extLst>
              <a:ext uri="{FF2B5EF4-FFF2-40B4-BE49-F238E27FC236}">
                <a16:creationId xmlns:a16="http://schemas.microsoft.com/office/drawing/2014/main" id="{CAA47AE3-3D04-DDD7-B46E-0282EC917B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25C29A-40A8-EC5B-F477-E55A893A1F6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126295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36CB4-2B7D-AD56-8E5A-068FE9F7C0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BED8EB-7F93-D546-5C18-3916345550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B3600E-248E-70B4-0EA1-8ABDDCE26A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89BB52-9680-F7F9-7A7B-1A7D9BF92EC1}"/>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6" name="Footer Placeholder 5">
            <a:extLst>
              <a:ext uri="{FF2B5EF4-FFF2-40B4-BE49-F238E27FC236}">
                <a16:creationId xmlns:a16="http://schemas.microsoft.com/office/drawing/2014/main" id="{2C55DD5C-239B-3111-1674-1CAE0F54FB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17F2C0-5FD7-725A-10C5-1129FE2BF457}"/>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2905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244B3-FBC4-509F-8EE7-F87B774342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21FB40-042D-1E86-1AEC-FFAC66CB0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8C42DB-716E-1C99-086B-26FAD3E758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31E65E-15B5-5785-6FE8-21F2616E3F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BB7ABB-17FB-1B87-09D0-8A0DD876B4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601D8B-1E96-54B5-7750-1F1A262DD35B}"/>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8" name="Footer Placeholder 7">
            <a:extLst>
              <a:ext uri="{FF2B5EF4-FFF2-40B4-BE49-F238E27FC236}">
                <a16:creationId xmlns:a16="http://schemas.microsoft.com/office/drawing/2014/main" id="{AC10D367-A4CA-80AA-CA6B-7BF2DC98B0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5EC394-9859-DC10-147B-9879EF1D69B9}"/>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181022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A7690-B978-5B25-4FE2-4E16FA5942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F93614-BBAD-106C-8E9B-C04EA20F6B5C}"/>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4" name="Footer Placeholder 3">
            <a:extLst>
              <a:ext uri="{FF2B5EF4-FFF2-40B4-BE49-F238E27FC236}">
                <a16:creationId xmlns:a16="http://schemas.microsoft.com/office/drawing/2014/main" id="{1242E8EE-8ED6-3DF3-63A3-CF86B85DD1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A3A3DA-9CE7-62F4-38E2-10AE4D44AE77}"/>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6304584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F97EF-DFCD-1505-7AA4-77FC29E5EEE6}"/>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3" name="Footer Placeholder 2">
            <a:extLst>
              <a:ext uri="{FF2B5EF4-FFF2-40B4-BE49-F238E27FC236}">
                <a16:creationId xmlns:a16="http://schemas.microsoft.com/office/drawing/2014/main" id="{34AFC42B-062E-F9CB-8FC3-35977AC56B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61C1AA-B5D4-0C33-E9F4-3BFC75111C98}"/>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930607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0F09-212F-CECA-7022-DAD5F0DAA0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F4F9F5-41C2-723C-79CA-D94EBD2D3F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D8109C-60FF-A401-271F-16C45E3C7A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DB7359-478E-3966-FFCB-77601413CF43}"/>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6" name="Footer Placeholder 5">
            <a:extLst>
              <a:ext uri="{FF2B5EF4-FFF2-40B4-BE49-F238E27FC236}">
                <a16:creationId xmlns:a16="http://schemas.microsoft.com/office/drawing/2014/main" id="{490B240B-300A-C9A5-AACB-F0BE374AAD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27DE21-78DD-B612-64D0-86817C6E48AF}"/>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520805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9068259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E6AC0-32D3-2142-5D8E-B88E4F04F9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942B0F-E64D-E829-7534-037774FBAB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CBF09E-21C8-1B6B-E45C-9C83CDD365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6CACD-E2C1-27AF-3397-6C327624F389}"/>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6" name="Footer Placeholder 5">
            <a:extLst>
              <a:ext uri="{FF2B5EF4-FFF2-40B4-BE49-F238E27FC236}">
                <a16:creationId xmlns:a16="http://schemas.microsoft.com/office/drawing/2014/main" id="{2EDA769C-D1EC-3762-D6A4-2B544102C5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1B7C8F-4053-038D-A66A-53F2C12F8989}"/>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0009939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813C9-B911-2A8F-EC30-59E6558706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ED9066-729B-A112-7A09-46F7F1BFDF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73BFA4-F4D6-C396-0231-F3C291DF3528}"/>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5" name="Footer Placeholder 4">
            <a:extLst>
              <a:ext uri="{FF2B5EF4-FFF2-40B4-BE49-F238E27FC236}">
                <a16:creationId xmlns:a16="http://schemas.microsoft.com/office/drawing/2014/main" id="{3811F44E-A32E-33C0-FFAA-BE2ECB295B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0C5090-53C5-E5BB-9CE9-D8F2ECB7BE3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9823934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665946-0EF8-67F4-34AF-BA20F32B70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E918B6-A096-570F-5EAA-0AC3E8323A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FF497A-FFDD-3A73-EE0F-9FAF0E8BD999}"/>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5" name="Footer Placeholder 4">
            <a:extLst>
              <a:ext uri="{FF2B5EF4-FFF2-40B4-BE49-F238E27FC236}">
                <a16:creationId xmlns:a16="http://schemas.microsoft.com/office/drawing/2014/main" id="{8B828F05-74F3-9398-77AD-94B16C23E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D3EF8-68E8-7807-B00D-A012BEA5FE57}"/>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218090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45527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291093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139685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582638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533761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634195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61976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999A8DD2-C443-44AD-85B3-4CE72B962C5F}" type="datetimeFigureOut">
              <a:rPr lang="en-US" smtClean="0"/>
              <a:t>9/30/23</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117978919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AF0784-D1FC-BD2C-0413-2643BD5376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5CE396-965A-EBBB-CED8-956A19C918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9BC26-E813-9C28-17AC-23848C5240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9A8DD2-C443-44AD-85B3-4CE72B962C5F}" type="datetimeFigureOut">
              <a:rPr lang="en-US" smtClean="0"/>
              <a:t>9/30/23</a:t>
            </a:fld>
            <a:endParaRPr lang="en-US"/>
          </a:p>
        </p:txBody>
      </p:sp>
      <p:sp>
        <p:nvSpPr>
          <p:cNvPr id="5" name="Footer Placeholder 4">
            <a:extLst>
              <a:ext uri="{FF2B5EF4-FFF2-40B4-BE49-F238E27FC236}">
                <a16:creationId xmlns:a16="http://schemas.microsoft.com/office/drawing/2014/main" id="{7F671129-322C-D94B-1B39-3876C5EDE4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2399A3-61B3-8122-D604-E1ED71470C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638296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3" descr="Abstract smoke background">
            <a:extLst>
              <a:ext uri="{FF2B5EF4-FFF2-40B4-BE49-F238E27FC236}">
                <a16:creationId xmlns:a16="http://schemas.microsoft.com/office/drawing/2014/main" id="{76ACE7C8-E1B5-2EDC-F7C1-70B18FAAD672}"/>
              </a:ext>
            </a:extLst>
          </p:cNvPr>
          <p:cNvPicPr>
            <a:picLocks noChangeAspect="1"/>
          </p:cNvPicPr>
          <p:nvPr/>
        </p:nvPicPr>
        <p:blipFill rotWithShape="1">
          <a:blip r:embed="rId2"/>
          <a:srcRect t="6492" b="8922"/>
          <a:stretch/>
        </p:blipFill>
        <p:spPr>
          <a:xfrm>
            <a:off x="20" y="10"/>
            <a:ext cx="12191980" cy="6857990"/>
          </a:xfrm>
          <a:prstGeom prst="rect">
            <a:avLst/>
          </a:prstGeom>
          <a:noFill/>
        </p:spPr>
      </p:pic>
      <p:sp>
        <p:nvSpPr>
          <p:cNvPr id="2" name="Title 1">
            <a:extLst>
              <a:ext uri="{FF2B5EF4-FFF2-40B4-BE49-F238E27FC236}">
                <a16:creationId xmlns:a16="http://schemas.microsoft.com/office/drawing/2014/main" id="{33F1C35B-11B8-64F3-4952-17D7DFE48A0E}"/>
              </a:ext>
            </a:extLst>
          </p:cNvPr>
          <p:cNvSpPr>
            <a:spLocks noGrp="1"/>
          </p:cNvSpPr>
          <p:nvPr>
            <p:ph type="ctrTitle"/>
          </p:nvPr>
        </p:nvSpPr>
        <p:spPr>
          <a:xfrm>
            <a:off x="1731821" y="4219498"/>
            <a:ext cx="8728364" cy="1307188"/>
          </a:xfrm>
        </p:spPr>
        <p:txBody>
          <a:bodyPr>
            <a:normAutofit/>
          </a:bodyPr>
          <a:lstStyle/>
          <a:p>
            <a:r>
              <a:rPr lang="en-IN" dirty="0"/>
              <a:t>TELECOM CHURN ANALYSIS</a:t>
            </a:r>
          </a:p>
        </p:txBody>
      </p:sp>
      <p:sp>
        <p:nvSpPr>
          <p:cNvPr id="3" name="Subtitle 2">
            <a:extLst>
              <a:ext uri="{FF2B5EF4-FFF2-40B4-BE49-F238E27FC236}">
                <a16:creationId xmlns:a16="http://schemas.microsoft.com/office/drawing/2014/main" id="{B29A390F-1C85-6311-E8F2-1CC7BC5351EC}"/>
              </a:ext>
            </a:extLst>
          </p:cNvPr>
          <p:cNvSpPr>
            <a:spLocks noGrp="1"/>
          </p:cNvSpPr>
          <p:nvPr>
            <p:ph type="subTitle" idx="1"/>
          </p:nvPr>
        </p:nvSpPr>
        <p:spPr>
          <a:xfrm>
            <a:off x="1731821" y="5541758"/>
            <a:ext cx="8728363" cy="595858"/>
          </a:xfrm>
        </p:spPr>
        <p:txBody>
          <a:bodyPr>
            <a:normAutofit/>
          </a:bodyPr>
          <a:lstStyle/>
          <a:p>
            <a:r>
              <a:rPr lang="en-IN" dirty="0"/>
              <a:t>BY GROUP 6</a:t>
            </a:r>
          </a:p>
        </p:txBody>
      </p:sp>
      <p:sp>
        <p:nvSpPr>
          <p:cNvPr id="40" name="Date Placeholder 9">
            <a:extLst>
              <a:ext uri="{FF2B5EF4-FFF2-40B4-BE49-F238E27FC236}">
                <a16:creationId xmlns:a16="http://schemas.microsoft.com/office/drawing/2014/main" id="{DA218454-956B-56AB-8567-B317D1786562}"/>
              </a:ext>
            </a:extLst>
          </p:cNvPr>
          <p:cNvSpPr>
            <a:spLocks noGrp="1"/>
          </p:cNvSpPr>
          <p:nvPr>
            <p:ph type="dt" sz="half" idx="10"/>
          </p:nvPr>
        </p:nvSpPr>
        <p:spPr>
          <a:xfrm>
            <a:off x="137160" y="6453002"/>
            <a:ext cx="3494314" cy="365125"/>
          </a:xfrm>
        </p:spPr>
        <p:txBody>
          <a:bodyPr/>
          <a:lstStyle/>
          <a:p>
            <a:pPr>
              <a:spcAft>
                <a:spcPts val="600"/>
              </a:spcAft>
            </a:pPr>
            <a:fld id="{19D730D9-9864-4175-B9CB-E7F0DDBF19B5}" type="datetime1">
              <a:rPr lang="en-US" smtClean="0">
                <a:solidFill>
                  <a:srgbClr val="FFFFFF"/>
                </a:solidFill>
                <a:effectLst>
                  <a:outerShdw blurRad="38100" dist="38100" dir="2700000" algn="tl">
                    <a:srgbClr val="000000">
                      <a:alpha val="43137"/>
                    </a:srgbClr>
                  </a:outerShdw>
                </a:effectLst>
              </a:rPr>
              <a:pPr>
                <a:spcAft>
                  <a:spcPts val="600"/>
                </a:spcAft>
              </a:pPr>
              <a:t>9/30/23</a:t>
            </a:fld>
            <a:endParaRPr lang="en-US" dirty="0">
              <a:solidFill>
                <a:srgbClr val="FFFFFF"/>
              </a:solidFill>
              <a:effectLst>
                <a:outerShdw blurRad="38100" dist="38100" dir="2700000" algn="tl">
                  <a:srgbClr val="000000">
                    <a:alpha val="43137"/>
                  </a:srgbClr>
                </a:outerShdw>
              </a:effectLst>
            </a:endParaRPr>
          </a:p>
        </p:txBody>
      </p:sp>
      <p:sp>
        <p:nvSpPr>
          <p:cNvPr id="41" name="Footer Placeholder 13">
            <a:extLst>
              <a:ext uri="{FF2B5EF4-FFF2-40B4-BE49-F238E27FC236}">
                <a16:creationId xmlns:a16="http://schemas.microsoft.com/office/drawing/2014/main" id="{21219B40-4343-C8F5-A17E-132F7B97EAD3}"/>
              </a:ext>
            </a:extLst>
          </p:cNvPr>
          <p:cNvSpPr>
            <a:spLocks noGrp="1"/>
          </p:cNvSpPr>
          <p:nvPr>
            <p:ph type="ftr" sz="quarter" idx="11"/>
          </p:nvPr>
        </p:nvSpPr>
        <p:spPr>
          <a:xfrm>
            <a:off x="8876521" y="6453002"/>
            <a:ext cx="2805405" cy="365125"/>
          </a:xfrm>
        </p:spPr>
        <p:txBody>
          <a:bodyPr/>
          <a:lstStyle/>
          <a:p>
            <a:pPr>
              <a:spcAft>
                <a:spcPts val="600"/>
              </a:spcAft>
            </a:pPr>
            <a:r>
              <a:rPr lang="en-US" dirty="0">
                <a:solidFill>
                  <a:srgbClr val="FFFFFF"/>
                </a:solidFill>
                <a:effectLst>
                  <a:outerShdw blurRad="38100" dist="38100" dir="2700000" algn="tl">
                    <a:srgbClr val="000000">
                      <a:alpha val="43137"/>
                    </a:srgbClr>
                  </a:outerShdw>
                </a:effectLst>
              </a:rPr>
              <a:t>Sample Footer Text</a:t>
            </a:r>
          </a:p>
        </p:txBody>
      </p:sp>
      <p:sp>
        <p:nvSpPr>
          <p:cNvPr id="42" name="Slide Number Placeholder 14">
            <a:extLst>
              <a:ext uri="{FF2B5EF4-FFF2-40B4-BE49-F238E27FC236}">
                <a16:creationId xmlns:a16="http://schemas.microsoft.com/office/drawing/2014/main" id="{6DBA7489-9763-DE3E-C63B-1143FAF9283E}"/>
              </a:ext>
            </a:extLst>
          </p:cNvPr>
          <p:cNvSpPr>
            <a:spLocks noGrp="1"/>
          </p:cNvSpPr>
          <p:nvPr>
            <p:ph type="sldNum" sz="quarter" idx="12"/>
          </p:nvPr>
        </p:nvSpPr>
        <p:spPr>
          <a:xfrm>
            <a:off x="11632162" y="6453002"/>
            <a:ext cx="429207" cy="365125"/>
          </a:xfrm>
        </p:spPr>
        <p:txBody>
          <a:bodyPr/>
          <a:lstStyle/>
          <a:p>
            <a:pPr>
              <a:spcAft>
                <a:spcPts val="600"/>
              </a:spcAft>
            </a:pPr>
            <a:fld id="{6F391B04-159E-4284-919C-20BE23D169A4}" type="slidenum">
              <a:rPr lang="en-US" smtClean="0">
                <a:solidFill>
                  <a:srgbClr val="FFFFFF"/>
                </a:solidFill>
                <a:effectLst>
                  <a:outerShdw blurRad="38100" dist="38100" dir="2700000" algn="tl">
                    <a:srgbClr val="000000">
                      <a:alpha val="43137"/>
                    </a:srgbClr>
                  </a:outerShdw>
                </a:effectLst>
              </a:rPr>
              <a:pPr>
                <a:spcAft>
                  <a:spcPts val="600"/>
                </a:spcAft>
              </a:pPr>
              <a:t>1</a:t>
            </a:fld>
            <a:endParaRPr lang="en-US"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98964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C8AF14-AFE9-D7A7-C75D-0201193CE1C3}"/>
              </a:ext>
            </a:extLst>
          </p:cNvPr>
          <p:cNvPicPr>
            <a:picLocks noChangeAspect="1"/>
          </p:cNvPicPr>
          <p:nvPr/>
        </p:nvPicPr>
        <p:blipFill>
          <a:blip r:embed="rId2"/>
          <a:stretch>
            <a:fillRect/>
          </a:stretch>
        </p:blipFill>
        <p:spPr>
          <a:xfrm>
            <a:off x="142876" y="1104900"/>
            <a:ext cx="7010399" cy="4514850"/>
          </a:xfrm>
          <a:prstGeom prst="rect">
            <a:avLst/>
          </a:prstGeom>
        </p:spPr>
      </p:pic>
      <p:sp>
        <p:nvSpPr>
          <p:cNvPr id="4" name="TextBox 3">
            <a:extLst>
              <a:ext uri="{FF2B5EF4-FFF2-40B4-BE49-F238E27FC236}">
                <a16:creationId xmlns:a16="http://schemas.microsoft.com/office/drawing/2014/main" id="{C375C95C-8D3E-C31B-7841-356D4B684D2F}"/>
              </a:ext>
            </a:extLst>
          </p:cNvPr>
          <p:cNvSpPr txBox="1"/>
          <p:nvPr/>
        </p:nvSpPr>
        <p:spPr>
          <a:xfrm>
            <a:off x="7153275" y="1794587"/>
            <a:ext cx="4814207" cy="2554545"/>
          </a:xfrm>
          <a:prstGeom prst="rect">
            <a:avLst/>
          </a:prstGeom>
          <a:noFill/>
        </p:spPr>
        <p:txBody>
          <a:bodyPr wrap="square" rtlCol="0">
            <a:spAutoFit/>
          </a:bodyPr>
          <a:lstStyle/>
          <a:p>
            <a:r>
              <a:rPr lang="en-US" sz="2000" b="0" dirty="0">
                <a:effectLst/>
                <a:latin typeface="Calibri" panose="020F0502020204030204" pitchFamily="34" charset="0"/>
                <a:ea typeface="Calibri" panose="020F0502020204030204" pitchFamily="34" charset="0"/>
                <a:cs typeface="Calibri" panose="020F0502020204030204" pitchFamily="34" charset="0"/>
              </a:rPr>
              <a:t>Interestingly, among the customers who have a partner, only about half of them also have a dependent, while other half do not have any independents. Additionally, as expected, among the customers who do not have any partner, a majority (80%) of them do not have any dependents.</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8175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657A6A-5798-2290-0C39-49552474E4E5}"/>
              </a:ext>
            </a:extLst>
          </p:cNvPr>
          <p:cNvPicPr>
            <a:picLocks noChangeAspect="1"/>
          </p:cNvPicPr>
          <p:nvPr/>
        </p:nvPicPr>
        <p:blipFill>
          <a:blip r:embed="rId3"/>
          <a:stretch>
            <a:fillRect/>
          </a:stretch>
        </p:blipFill>
        <p:spPr>
          <a:xfrm>
            <a:off x="159722" y="28575"/>
            <a:ext cx="5631478" cy="3473008"/>
          </a:xfrm>
          <a:prstGeom prst="rect">
            <a:avLst/>
          </a:prstGeom>
        </p:spPr>
      </p:pic>
      <p:pic>
        <p:nvPicPr>
          <p:cNvPr id="5" name="Picture 4">
            <a:extLst>
              <a:ext uri="{FF2B5EF4-FFF2-40B4-BE49-F238E27FC236}">
                <a16:creationId xmlns:a16="http://schemas.microsoft.com/office/drawing/2014/main" id="{B8180464-8C1C-AC56-EDA5-701C75CD9876}"/>
              </a:ext>
            </a:extLst>
          </p:cNvPr>
          <p:cNvPicPr>
            <a:picLocks noChangeAspect="1"/>
          </p:cNvPicPr>
          <p:nvPr/>
        </p:nvPicPr>
        <p:blipFill>
          <a:blip r:embed="rId4"/>
          <a:stretch>
            <a:fillRect/>
          </a:stretch>
        </p:blipFill>
        <p:spPr>
          <a:xfrm>
            <a:off x="6096000" y="2664858"/>
            <a:ext cx="5936278" cy="3878817"/>
          </a:xfrm>
          <a:prstGeom prst="rect">
            <a:avLst/>
          </a:prstGeom>
        </p:spPr>
      </p:pic>
      <p:sp>
        <p:nvSpPr>
          <p:cNvPr id="6" name="TextBox 5">
            <a:extLst>
              <a:ext uri="{FF2B5EF4-FFF2-40B4-BE49-F238E27FC236}">
                <a16:creationId xmlns:a16="http://schemas.microsoft.com/office/drawing/2014/main" id="{11DBB466-D643-BB98-5A36-AD5FBC9F18A9}"/>
              </a:ext>
            </a:extLst>
          </p:cNvPr>
          <p:cNvSpPr txBox="1"/>
          <p:nvPr/>
        </p:nvSpPr>
        <p:spPr>
          <a:xfrm>
            <a:off x="819150" y="4257675"/>
            <a:ext cx="4552950" cy="1631216"/>
          </a:xfrm>
          <a:prstGeom prst="rect">
            <a:avLst/>
          </a:prstGeom>
          <a:noFill/>
        </p:spPr>
        <p:txBody>
          <a:bodyPr wrap="square" rtlCol="0">
            <a:spAutoFit/>
          </a:bodyPr>
          <a:lstStyle/>
          <a:p>
            <a:r>
              <a:rPr lang="en-IN" sz="2000" b="1" u="sng" dirty="0">
                <a:latin typeface="Cambria" panose="02040503050406030204" pitchFamily="18" charset="0"/>
                <a:ea typeface="Calibri" panose="020F0502020204030204" pitchFamily="34" charset="0"/>
                <a:cs typeface="Calibri" panose="020F0502020204030204" pitchFamily="34" charset="0"/>
              </a:rPr>
              <a:t>Distribution of tenure:</a:t>
            </a:r>
          </a:p>
          <a:p>
            <a:endParaRPr lang="en-IN" sz="2000" dirty="0">
              <a:latin typeface="Cambria" panose="02040503050406030204" pitchFamily="18" charset="0"/>
              <a:ea typeface="Calibri" panose="020F0502020204030204" pitchFamily="34" charset="0"/>
              <a:cs typeface="Calibri" panose="020F0502020204030204" pitchFamily="34" charset="0"/>
            </a:endParaRPr>
          </a:p>
          <a:p>
            <a:r>
              <a:rPr lang="en-IN" sz="2000" dirty="0">
                <a:latin typeface="Cambria" panose="02040503050406030204" pitchFamily="18" charset="0"/>
                <a:ea typeface="Calibri" panose="020F0502020204030204" pitchFamily="34" charset="0"/>
                <a:cs typeface="Calibri" panose="020F0502020204030204" pitchFamily="34" charset="0"/>
              </a:rPr>
              <a:t>We can understand that more customers were not long term but have shorter tenure.</a:t>
            </a:r>
          </a:p>
        </p:txBody>
      </p:sp>
      <p:sp>
        <p:nvSpPr>
          <p:cNvPr id="7" name="TextBox 6">
            <a:extLst>
              <a:ext uri="{FF2B5EF4-FFF2-40B4-BE49-F238E27FC236}">
                <a16:creationId xmlns:a16="http://schemas.microsoft.com/office/drawing/2014/main" id="{BF15CC00-6553-E6E1-8282-EABE9042DE73}"/>
              </a:ext>
            </a:extLst>
          </p:cNvPr>
          <p:cNvSpPr txBox="1"/>
          <p:nvPr/>
        </p:nvSpPr>
        <p:spPr>
          <a:xfrm>
            <a:off x="6353175" y="495300"/>
            <a:ext cx="4810125" cy="1323439"/>
          </a:xfrm>
          <a:prstGeom prst="rect">
            <a:avLst/>
          </a:prstGeom>
          <a:noFill/>
        </p:spPr>
        <p:txBody>
          <a:bodyPr wrap="square" rtlCol="0">
            <a:spAutoFit/>
          </a:bodyPr>
          <a:lstStyle/>
          <a:p>
            <a:r>
              <a:rPr lang="en-IN" sz="2000" b="1" u="sng" dirty="0">
                <a:latin typeface="Cambria" panose="02040503050406030204" pitchFamily="18" charset="0"/>
                <a:ea typeface="Calibri" panose="020F0502020204030204" pitchFamily="34" charset="0"/>
                <a:cs typeface="Calibri" panose="020F0502020204030204" pitchFamily="34" charset="0"/>
              </a:rPr>
              <a:t>Payment method vs churn:</a:t>
            </a:r>
          </a:p>
          <a:p>
            <a:endParaRPr lang="en-IN" sz="2000" u="sng" dirty="0">
              <a:latin typeface="Cambria" panose="02040503050406030204" pitchFamily="18" charset="0"/>
              <a:ea typeface="Calibri" panose="020F0502020204030204" pitchFamily="34" charset="0"/>
              <a:cs typeface="Calibri" panose="020F0502020204030204" pitchFamily="34" charset="0"/>
            </a:endParaRPr>
          </a:p>
          <a:p>
            <a:r>
              <a:rPr lang="en-IN" sz="2000" dirty="0">
                <a:latin typeface="Cambria" panose="02040503050406030204" pitchFamily="18" charset="0"/>
                <a:ea typeface="Calibri" panose="020F0502020204030204" pitchFamily="34" charset="0"/>
                <a:cs typeface="Calibri" panose="020F0502020204030204" pitchFamily="34" charset="0"/>
              </a:rPr>
              <a:t>The churn rate is more in the electronic check payment method.</a:t>
            </a:r>
          </a:p>
        </p:txBody>
      </p:sp>
    </p:spTree>
    <p:extLst>
      <p:ext uri="{BB962C8B-B14F-4D97-AF65-F5344CB8AC3E}">
        <p14:creationId xmlns:p14="http://schemas.microsoft.com/office/powerpoint/2010/main" val="1788597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CD380D-619A-3693-477B-CD9FF273ED63}"/>
              </a:ext>
            </a:extLst>
          </p:cNvPr>
          <p:cNvPicPr>
            <a:picLocks noChangeAspect="1"/>
          </p:cNvPicPr>
          <p:nvPr/>
        </p:nvPicPr>
        <p:blipFill>
          <a:blip r:embed="rId2"/>
          <a:stretch>
            <a:fillRect/>
          </a:stretch>
        </p:blipFill>
        <p:spPr>
          <a:xfrm>
            <a:off x="0" y="117920"/>
            <a:ext cx="6366819" cy="3663505"/>
          </a:xfrm>
          <a:prstGeom prst="rect">
            <a:avLst/>
          </a:prstGeom>
        </p:spPr>
      </p:pic>
      <p:pic>
        <p:nvPicPr>
          <p:cNvPr id="7" name="Picture 6">
            <a:extLst>
              <a:ext uri="{FF2B5EF4-FFF2-40B4-BE49-F238E27FC236}">
                <a16:creationId xmlns:a16="http://schemas.microsoft.com/office/drawing/2014/main" id="{8C35EEEF-8CC0-6B0E-9A8F-0E08DF9C2E69}"/>
              </a:ext>
            </a:extLst>
          </p:cNvPr>
          <p:cNvPicPr>
            <a:picLocks noChangeAspect="1"/>
          </p:cNvPicPr>
          <p:nvPr/>
        </p:nvPicPr>
        <p:blipFill>
          <a:blip r:embed="rId3"/>
          <a:stretch>
            <a:fillRect/>
          </a:stretch>
        </p:blipFill>
        <p:spPr>
          <a:xfrm>
            <a:off x="5947100" y="2956365"/>
            <a:ext cx="6159175" cy="3901635"/>
          </a:xfrm>
          <a:prstGeom prst="rect">
            <a:avLst/>
          </a:prstGeom>
        </p:spPr>
      </p:pic>
      <p:sp>
        <p:nvSpPr>
          <p:cNvPr id="8" name="TextBox 7">
            <a:extLst>
              <a:ext uri="{FF2B5EF4-FFF2-40B4-BE49-F238E27FC236}">
                <a16:creationId xmlns:a16="http://schemas.microsoft.com/office/drawing/2014/main" id="{ED934DE5-C033-BB12-4D78-540963D165B9}"/>
              </a:ext>
            </a:extLst>
          </p:cNvPr>
          <p:cNvSpPr txBox="1"/>
          <p:nvPr/>
        </p:nvSpPr>
        <p:spPr>
          <a:xfrm>
            <a:off x="638175" y="4152900"/>
            <a:ext cx="4448175" cy="1631216"/>
          </a:xfrm>
          <a:prstGeom prst="rect">
            <a:avLst/>
          </a:prstGeom>
          <a:noFill/>
        </p:spPr>
        <p:txBody>
          <a:bodyPr wrap="square" rtlCol="0">
            <a:spAutoFit/>
          </a:bodyPr>
          <a:lstStyle/>
          <a:p>
            <a:r>
              <a:rPr lang="en-IN" sz="2000" u="sng" dirty="0">
                <a:latin typeface="Calibri" panose="020F0502020204030204" pitchFamily="34" charset="0"/>
                <a:ea typeface="Calibri" panose="020F0502020204030204" pitchFamily="34" charset="0"/>
                <a:cs typeface="Calibri" panose="020F0502020204030204" pitchFamily="34" charset="0"/>
              </a:rPr>
              <a:t>Churn by contract type:</a:t>
            </a: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We can see that month-to-month contract type have higher churn value than other two criteria.</a:t>
            </a:r>
          </a:p>
        </p:txBody>
      </p:sp>
      <p:sp>
        <p:nvSpPr>
          <p:cNvPr id="9" name="TextBox 8">
            <a:extLst>
              <a:ext uri="{FF2B5EF4-FFF2-40B4-BE49-F238E27FC236}">
                <a16:creationId xmlns:a16="http://schemas.microsoft.com/office/drawing/2014/main" id="{9A8D00FD-B209-1992-5415-D2B46C2FEB0F}"/>
              </a:ext>
            </a:extLst>
          </p:cNvPr>
          <p:cNvSpPr txBox="1"/>
          <p:nvPr/>
        </p:nvSpPr>
        <p:spPr>
          <a:xfrm>
            <a:off x="6581775" y="561975"/>
            <a:ext cx="5114925" cy="1323439"/>
          </a:xfrm>
          <a:prstGeom prst="rect">
            <a:avLst/>
          </a:prstGeom>
          <a:noFill/>
        </p:spPr>
        <p:txBody>
          <a:bodyPr wrap="square" rtlCol="0">
            <a:spAutoFit/>
          </a:bodyPr>
          <a:lstStyle/>
          <a:p>
            <a:r>
              <a:rPr lang="en-IN" sz="2000" u="sng" dirty="0">
                <a:latin typeface="Calibri" panose="020F0502020204030204" pitchFamily="34" charset="0"/>
                <a:ea typeface="Calibri" panose="020F0502020204030204" pitchFamily="34" charset="0"/>
                <a:cs typeface="Calibri" panose="020F0502020204030204" pitchFamily="34" charset="0"/>
              </a:rPr>
              <a:t>Churn by gender:</a:t>
            </a:r>
          </a:p>
          <a:p>
            <a:endParaRPr lang="en-IN" sz="2000" u="sng"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Churn rate is almost similar in both the genders from the following graph.</a:t>
            </a:r>
          </a:p>
        </p:txBody>
      </p:sp>
    </p:spTree>
    <p:extLst>
      <p:ext uri="{BB962C8B-B14F-4D97-AF65-F5344CB8AC3E}">
        <p14:creationId xmlns:p14="http://schemas.microsoft.com/office/powerpoint/2010/main" val="1631461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288C6A-5F84-1DA1-164C-C132049E3225}"/>
              </a:ext>
            </a:extLst>
          </p:cNvPr>
          <p:cNvPicPr>
            <a:picLocks noChangeAspect="1"/>
          </p:cNvPicPr>
          <p:nvPr/>
        </p:nvPicPr>
        <p:blipFill>
          <a:blip r:embed="rId2"/>
          <a:stretch>
            <a:fillRect/>
          </a:stretch>
        </p:blipFill>
        <p:spPr>
          <a:xfrm>
            <a:off x="54932" y="0"/>
            <a:ext cx="6041068" cy="3507299"/>
          </a:xfrm>
          <a:prstGeom prst="rect">
            <a:avLst/>
          </a:prstGeom>
        </p:spPr>
      </p:pic>
      <p:pic>
        <p:nvPicPr>
          <p:cNvPr id="5" name="Picture 4">
            <a:extLst>
              <a:ext uri="{FF2B5EF4-FFF2-40B4-BE49-F238E27FC236}">
                <a16:creationId xmlns:a16="http://schemas.microsoft.com/office/drawing/2014/main" id="{62E0BD4D-FDD8-3BE4-BED4-6C21959707E6}"/>
              </a:ext>
            </a:extLst>
          </p:cNvPr>
          <p:cNvPicPr>
            <a:picLocks noChangeAspect="1"/>
          </p:cNvPicPr>
          <p:nvPr/>
        </p:nvPicPr>
        <p:blipFill>
          <a:blip r:embed="rId3"/>
          <a:stretch>
            <a:fillRect/>
          </a:stretch>
        </p:blipFill>
        <p:spPr>
          <a:xfrm>
            <a:off x="5796604" y="2948747"/>
            <a:ext cx="6395396" cy="3833054"/>
          </a:xfrm>
          <a:prstGeom prst="rect">
            <a:avLst/>
          </a:prstGeom>
        </p:spPr>
      </p:pic>
      <p:sp>
        <p:nvSpPr>
          <p:cNvPr id="6" name="TextBox 5">
            <a:extLst>
              <a:ext uri="{FF2B5EF4-FFF2-40B4-BE49-F238E27FC236}">
                <a16:creationId xmlns:a16="http://schemas.microsoft.com/office/drawing/2014/main" id="{6A6855CF-18C7-621B-0295-520A5F880F1D}"/>
              </a:ext>
            </a:extLst>
          </p:cNvPr>
          <p:cNvSpPr txBox="1"/>
          <p:nvPr/>
        </p:nvSpPr>
        <p:spPr>
          <a:xfrm>
            <a:off x="6288833" y="569167"/>
            <a:ext cx="5365102" cy="1631216"/>
          </a:xfrm>
          <a:prstGeom prst="rect">
            <a:avLst/>
          </a:prstGeom>
          <a:noFill/>
        </p:spPr>
        <p:txBody>
          <a:bodyPr wrap="square" rtlCol="0">
            <a:spAutoFit/>
          </a:bodyPr>
          <a:lstStyle/>
          <a:p>
            <a:r>
              <a:rPr lang="en-IN" sz="2000" u="sng" dirty="0">
                <a:latin typeface="Calibri" panose="020F0502020204030204" pitchFamily="34" charset="0"/>
                <a:ea typeface="Calibri" panose="020F0502020204030204" pitchFamily="34" charset="0"/>
                <a:cs typeface="Calibri" panose="020F0502020204030204" pitchFamily="34" charset="0"/>
              </a:rPr>
              <a:t>Tenure vs churn:</a:t>
            </a:r>
          </a:p>
          <a:p>
            <a:endParaRPr lang="en-IN" sz="2000" u="sng"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Customers who have been with the company for a longer tenure are less likely to churn compared to customers with shorter tenure.</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8DC6533B-0A71-85A7-3BB4-EE78717D08F4}"/>
              </a:ext>
            </a:extLst>
          </p:cNvPr>
          <p:cNvSpPr txBox="1"/>
          <p:nvPr/>
        </p:nvSpPr>
        <p:spPr>
          <a:xfrm>
            <a:off x="709127" y="4142792"/>
            <a:ext cx="4963885" cy="1323439"/>
          </a:xfrm>
          <a:prstGeom prst="rect">
            <a:avLst/>
          </a:prstGeom>
          <a:noFill/>
        </p:spPr>
        <p:txBody>
          <a:bodyPr wrap="square" rtlCol="0">
            <a:spAutoFit/>
          </a:bodyPr>
          <a:lstStyle/>
          <a:p>
            <a:r>
              <a:rPr lang="en-IN" sz="2000" u="sng" dirty="0">
                <a:latin typeface="Calibri" panose="020F0502020204030204" pitchFamily="34" charset="0"/>
                <a:ea typeface="Calibri" panose="020F0502020204030204" pitchFamily="34" charset="0"/>
                <a:cs typeface="Calibri" panose="020F0502020204030204" pitchFamily="34" charset="0"/>
              </a:rPr>
              <a:t>Churn by Internet Service type:</a:t>
            </a:r>
          </a:p>
          <a:p>
            <a:endParaRPr lang="en-IN" sz="2000" u="sng"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We can deduce the Fiber optic internet service has high churn rate.</a:t>
            </a:r>
          </a:p>
        </p:txBody>
      </p:sp>
    </p:spTree>
    <p:extLst>
      <p:ext uri="{BB962C8B-B14F-4D97-AF65-F5344CB8AC3E}">
        <p14:creationId xmlns:p14="http://schemas.microsoft.com/office/powerpoint/2010/main" val="671675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66FA72-31DB-1B12-F7C4-88EE29FD9EA3}"/>
              </a:ext>
            </a:extLst>
          </p:cNvPr>
          <p:cNvPicPr>
            <a:picLocks noChangeAspect="1"/>
          </p:cNvPicPr>
          <p:nvPr/>
        </p:nvPicPr>
        <p:blipFill>
          <a:blip r:embed="rId2"/>
          <a:stretch>
            <a:fillRect/>
          </a:stretch>
        </p:blipFill>
        <p:spPr>
          <a:xfrm>
            <a:off x="0" y="350613"/>
            <a:ext cx="12192000" cy="3600186"/>
          </a:xfrm>
          <a:prstGeom prst="rect">
            <a:avLst/>
          </a:prstGeom>
        </p:spPr>
      </p:pic>
      <p:sp>
        <p:nvSpPr>
          <p:cNvPr id="4" name="TextBox 3">
            <a:extLst>
              <a:ext uri="{FF2B5EF4-FFF2-40B4-BE49-F238E27FC236}">
                <a16:creationId xmlns:a16="http://schemas.microsoft.com/office/drawing/2014/main" id="{8E1F5B21-2B1D-4F90-E68C-F4B434E25108}"/>
              </a:ext>
            </a:extLst>
          </p:cNvPr>
          <p:cNvSpPr txBox="1"/>
          <p:nvPr/>
        </p:nvSpPr>
        <p:spPr>
          <a:xfrm>
            <a:off x="923731" y="4357396"/>
            <a:ext cx="10487608" cy="1323439"/>
          </a:xfrm>
          <a:prstGeom prst="rect">
            <a:avLst/>
          </a:prstGeom>
          <a:noFill/>
        </p:spPr>
        <p:txBody>
          <a:bodyPr wrap="square" rtlCol="0">
            <a:spAutoFit/>
          </a:bodyPr>
          <a:lstStyle/>
          <a:p>
            <a:r>
              <a:rPr lang="en-US" sz="2000" b="0" dirty="0">
                <a:effectLst/>
                <a:latin typeface="Calibri" panose="020F0502020204030204" pitchFamily="34" charset="0"/>
                <a:ea typeface="Calibri" panose="020F0502020204030204" pitchFamily="34" charset="0"/>
                <a:cs typeface="Calibri" panose="020F0502020204030204" pitchFamily="34" charset="0"/>
              </a:rPr>
              <a:t>Interestingly most of the monthly contracts last for 1-2 months, while the 2-year contracts tend to last for about 70 months. This shows that the customers taking a longer contract are more loyal to the company and tend to stay with it for a longer period of time.</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1049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AC2DF6-0857-62DB-306C-C0F7DD496C85}"/>
              </a:ext>
            </a:extLst>
          </p:cNvPr>
          <p:cNvSpPr txBox="1"/>
          <p:nvPr/>
        </p:nvSpPr>
        <p:spPr>
          <a:xfrm>
            <a:off x="857250" y="790575"/>
            <a:ext cx="10277475" cy="5324535"/>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After the data visualization we </a:t>
            </a:r>
            <a:r>
              <a:rPr lang="en-US" sz="2000" dirty="0">
                <a:latin typeface="Calibri" panose="020F0502020204030204" pitchFamily="34" charset="0"/>
                <a:ea typeface="Calibri" panose="020F0502020204030204" pitchFamily="34" charset="0"/>
                <a:cs typeface="Calibri" panose="020F0502020204030204" pitchFamily="34" charset="0"/>
              </a:rPr>
              <a:t>defines two functions for visualizing the performance of classification models</a:t>
            </a:r>
            <a:r>
              <a:rPr lang="en-IN" sz="2000" dirty="0">
                <a:latin typeface="Calibri" panose="020F0502020204030204" pitchFamily="34" charset="0"/>
                <a:ea typeface="Calibri" panose="020F0502020204030204" pitchFamily="34" charset="0"/>
                <a:cs typeface="Calibri" panose="020F0502020204030204" pitchFamily="34" charset="0"/>
              </a:rPr>
              <a:t>:</a:t>
            </a: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a:t>
            </a:r>
            <a:r>
              <a:rPr lang="en-US" sz="2000" b="1" dirty="0" err="1">
                <a:latin typeface="Calibri" panose="020F0502020204030204" pitchFamily="34" charset="0"/>
                <a:ea typeface="Calibri" panose="020F0502020204030204" pitchFamily="34" charset="0"/>
                <a:cs typeface="Calibri" panose="020F0502020204030204" pitchFamily="34" charset="0"/>
              </a:rPr>
              <a:t>plot_confusion_matrix</a:t>
            </a:r>
            <a:r>
              <a:rPr lang="en-US" sz="2000" b="1" dirty="0">
                <a:latin typeface="Calibri" panose="020F0502020204030204" pitchFamily="34" charset="0"/>
                <a:ea typeface="Calibri" panose="020F0502020204030204" pitchFamily="34" charset="0"/>
                <a:cs typeface="Calibri" panose="020F0502020204030204" pitchFamily="34" charset="0"/>
              </a:rPr>
              <a:t>” Function:</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It calculates the confusion matrix between the true and predicted labels using the </a:t>
            </a:r>
            <a:r>
              <a:rPr lang="en-US" sz="2000" dirty="0" err="1">
                <a:latin typeface="Calibri" panose="020F0502020204030204" pitchFamily="34" charset="0"/>
                <a:ea typeface="Calibri" panose="020F0502020204030204" pitchFamily="34" charset="0"/>
                <a:cs typeface="Calibri" panose="020F0502020204030204" pitchFamily="34" charset="0"/>
              </a:rPr>
              <a:t>confusion_matrix</a:t>
            </a:r>
            <a:r>
              <a:rPr lang="en-US" sz="2000" dirty="0">
                <a:latin typeface="Calibri" panose="020F0502020204030204" pitchFamily="34" charset="0"/>
                <a:ea typeface="Calibri" panose="020F0502020204030204" pitchFamily="34" charset="0"/>
                <a:cs typeface="Calibri" panose="020F0502020204030204" pitchFamily="34" charset="0"/>
              </a:rPr>
              <a:t> function from scikit-learn.</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function then creates a heatmap visualization of the confusion matrix using </a:t>
            </a:r>
            <a:r>
              <a:rPr lang="en-US" sz="2000" dirty="0" err="1">
                <a:latin typeface="Calibri" panose="020F0502020204030204" pitchFamily="34" charset="0"/>
                <a:ea typeface="Calibri" panose="020F0502020204030204" pitchFamily="34" charset="0"/>
                <a:cs typeface="Calibri" panose="020F0502020204030204" pitchFamily="34" charset="0"/>
              </a:rPr>
              <a:t>Seaborn's</a:t>
            </a:r>
            <a:r>
              <a:rPr lang="en-US" sz="2000" dirty="0">
                <a:latin typeface="Calibri" panose="020F0502020204030204" pitchFamily="34" charset="0"/>
                <a:ea typeface="Calibri" panose="020F0502020204030204" pitchFamily="34" charset="0"/>
                <a:cs typeface="Calibri" panose="020F0502020204030204" pitchFamily="34" charset="0"/>
              </a:rPr>
              <a:t> heatmap function. The heatmap provides a visual representation of the number of true positives, true negatives, false positives, and false negatives.</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a:t>
            </a:r>
            <a:r>
              <a:rPr lang="en-US" sz="2000" b="1" dirty="0" err="1">
                <a:latin typeface="Calibri" panose="020F0502020204030204" pitchFamily="34" charset="0"/>
                <a:ea typeface="Calibri" panose="020F0502020204030204" pitchFamily="34" charset="0"/>
                <a:cs typeface="Calibri" panose="020F0502020204030204" pitchFamily="34" charset="0"/>
              </a:rPr>
              <a:t>plot_roc_curve</a:t>
            </a:r>
            <a:r>
              <a:rPr lang="en-US" sz="2000" b="1" dirty="0">
                <a:latin typeface="Calibri" panose="020F0502020204030204" pitchFamily="34" charset="0"/>
                <a:ea typeface="Calibri" panose="020F0502020204030204" pitchFamily="34" charset="0"/>
                <a:cs typeface="Calibri" panose="020F0502020204030204" pitchFamily="34" charset="0"/>
              </a:rPr>
              <a:t>” Function:</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It calculates the Receiver Operating Characteristic (ROC) curve and the Area Under the Curve (AUC) score.</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ROC curve is a plot of the True Positive Rate (TPR) against the False Positive Rate (FPR) at various threshold values. It shows the trade-off between sensitivity and specificity of a classification model.</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function plots the ROC curve using Matplotlib, with the AUC value included in the legend.</a:t>
            </a:r>
          </a:p>
        </p:txBody>
      </p:sp>
    </p:spTree>
    <p:extLst>
      <p:ext uri="{BB962C8B-B14F-4D97-AF65-F5344CB8AC3E}">
        <p14:creationId xmlns:p14="http://schemas.microsoft.com/office/powerpoint/2010/main" val="753403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55D123-D53F-7B3C-A656-44505674FF9D}"/>
              </a:ext>
            </a:extLst>
          </p:cNvPr>
          <p:cNvSpPr txBox="1"/>
          <p:nvPr/>
        </p:nvSpPr>
        <p:spPr>
          <a:xfrm>
            <a:off x="1371600" y="699796"/>
            <a:ext cx="9759820" cy="5016758"/>
          </a:xfrm>
          <a:prstGeom prst="rect">
            <a:avLst/>
          </a:prstGeom>
          <a:noFill/>
        </p:spPr>
        <p:txBody>
          <a:bodyPr wrap="square" rtlCol="0">
            <a:spAutoFit/>
          </a:bodyPr>
          <a:lstStyle/>
          <a:p>
            <a:r>
              <a:rPr lang="en-IN" sz="2000" b="1" u="sng" dirty="0">
                <a:latin typeface="Cambria" panose="02040503050406030204" pitchFamily="18" charset="0"/>
                <a:ea typeface="Calibri" panose="020F0502020204030204" pitchFamily="34" charset="0"/>
                <a:cs typeface="Calibri" panose="020F0502020204030204" pitchFamily="34" charset="0"/>
              </a:rPr>
              <a:t>Models:</a:t>
            </a:r>
          </a:p>
          <a:p>
            <a:endParaRPr lang="en-IN" sz="2000" u="sng" dirty="0">
              <a:latin typeface="Cambria" panose="02040503050406030204" pitchFamily="18" charset="0"/>
              <a:ea typeface="Calibri" panose="020F0502020204030204" pitchFamily="34" charset="0"/>
              <a:cs typeface="Calibri" panose="020F0502020204030204" pitchFamily="34" charset="0"/>
            </a:endParaRPr>
          </a:p>
          <a:p>
            <a:pPr rtl="0"/>
            <a:r>
              <a:rPr lang="en-US" sz="2000" dirty="0">
                <a:latin typeface="Cambria" panose="02040503050406030204" pitchFamily="18" charset="0"/>
                <a:ea typeface="Calibri" panose="020F0502020204030204" pitchFamily="34" charset="0"/>
                <a:cs typeface="Calibri" panose="020F0502020204030204" pitchFamily="34" charset="0"/>
              </a:rPr>
              <a:t>When tackling a classification problem, there is no one-size-fits-all algorithm. We explore various models and ultimately select the most suitable one based on accuracy and F1 score, aiming for the highest achievable performance.</a:t>
            </a:r>
          </a:p>
          <a:p>
            <a:pPr rtl="0"/>
            <a:r>
              <a:rPr lang="en-US" sz="2000" dirty="0">
                <a:latin typeface="Cambria" panose="02040503050406030204" pitchFamily="18" charset="0"/>
                <a:ea typeface="Calibri" panose="020F0502020204030204" pitchFamily="34" charset="0"/>
                <a:cs typeface="Calibri" panose="020F0502020204030204" pitchFamily="34" charset="0"/>
              </a:rPr>
              <a:t> </a:t>
            </a:r>
          </a:p>
          <a:p>
            <a:pPr rtl="0"/>
            <a:r>
              <a:rPr lang="en-US" sz="2000" dirty="0">
                <a:latin typeface="Cambria" panose="02040503050406030204" pitchFamily="18" charset="0"/>
                <a:ea typeface="Calibri" panose="020F0502020204030204" pitchFamily="34" charset="0"/>
                <a:cs typeface="Calibri" panose="020F0502020204030204" pitchFamily="34" charset="0"/>
              </a:rPr>
              <a:t>In our evaluation process, we considered the following models:</a:t>
            </a:r>
          </a:p>
          <a:p>
            <a:pPr rtl="0"/>
            <a:r>
              <a:rPr lang="en-US" sz="2000" dirty="0">
                <a:latin typeface="Cambria" panose="02040503050406030204" pitchFamily="18" charset="0"/>
                <a:ea typeface="Calibri" panose="020F0502020204030204" pitchFamily="34" charset="0"/>
                <a:cs typeface="Calibri" panose="020F0502020204030204" pitchFamily="34" charset="0"/>
              </a:rPr>
              <a:t> </a:t>
            </a:r>
          </a:p>
          <a:p>
            <a:pPr marL="285750" indent="-285750" rtl="0">
              <a:buFont typeface="Arial" panose="020B0604020202020204" pitchFamily="34" charset="0"/>
              <a:buChar char="•"/>
            </a:pPr>
            <a:r>
              <a:rPr lang="en-US" sz="2000" dirty="0">
                <a:latin typeface="Cambria" panose="02040503050406030204" pitchFamily="18" charset="0"/>
                <a:ea typeface="Calibri" panose="020F0502020204030204" pitchFamily="34" charset="0"/>
                <a:cs typeface="Calibri" panose="020F0502020204030204" pitchFamily="34" charset="0"/>
              </a:rPr>
              <a:t>Logistic Regression</a:t>
            </a:r>
          </a:p>
          <a:p>
            <a:pPr marL="285750" indent="-285750" rtl="0">
              <a:buFont typeface="Arial" panose="020B0604020202020204" pitchFamily="34" charset="0"/>
              <a:buChar char="•"/>
            </a:pPr>
            <a:r>
              <a:rPr lang="en-US" sz="2000" dirty="0">
                <a:latin typeface="Cambria" panose="02040503050406030204" pitchFamily="18" charset="0"/>
                <a:ea typeface="Calibri" panose="020F0502020204030204" pitchFamily="34" charset="0"/>
                <a:cs typeface="Calibri" panose="020F0502020204030204" pitchFamily="34" charset="0"/>
              </a:rPr>
              <a:t>Decision Tree Classifier</a:t>
            </a:r>
          </a:p>
          <a:p>
            <a:pPr marL="285750" indent="-285750" rtl="0">
              <a:buFont typeface="Arial" panose="020B0604020202020204" pitchFamily="34" charset="0"/>
              <a:buChar char="•"/>
            </a:pPr>
            <a:r>
              <a:rPr lang="en-US" sz="2000" dirty="0">
                <a:latin typeface="Cambria" panose="02040503050406030204" pitchFamily="18" charset="0"/>
                <a:ea typeface="Calibri" panose="020F0502020204030204" pitchFamily="34" charset="0"/>
                <a:cs typeface="Calibri" panose="020F0502020204030204" pitchFamily="34" charset="0"/>
              </a:rPr>
              <a:t>Random Forest Classifier</a:t>
            </a:r>
          </a:p>
          <a:p>
            <a:pPr marL="285750" indent="-285750" rtl="0">
              <a:buFont typeface="Arial" panose="020B0604020202020204" pitchFamily="34" charset="0"/>
              <a:buChar char="•"/>
            </a:pPr>
            <a:r>
              <a:rPr lang="en-US" sz="2000" dirty="0">
                <a:latin typeface="Cambria" panose="02040503050406030204" pitchFamily="18" charset="0"/>
                <a:ea typeface="Calibri" panose="020F0502020204030204" pitchFamily="34" charset="0"/>
                <a:cs typeface="Calibri" panose="020F0502020204030204" pitchFamily="34" charset="0"/>
              </a:rPr>
              <a:t>K-Nearest Neighbors (KNN)</a:t>
            </a:r>
          </a:p>
          <a:p>
            <a:pPr marL="285750" indent="-285750" rtl="0">
              <a:buFont typeface="Arial" panose="020B0604020202020204" pitchFamily="34" charset="0"/>
              <a:buChar char="•"/>
            </a:pPr>
            <a:r>
              <a:rPr lang="en-US" sz="2000" dirty="0">
                <a:latin typeface="Cambria" panose="02040503050406030204" pitchFamily="18" charset="0"/>
                <a:ea typeface="Calibri" panose="020F0502020204030204" pitchFamily="34" charset="0"/>
                <a:cs typeface="Calibri" panose="020F0502020204030204" pitchFamily="34" charset="0"/>
              </a:rPr>
              <a:t>Naive Bayes Classifier</a:t>
            </a:r>
          </a:p>
          <a:p>
            <a:pPr rtl="0"/>
            <a:br>
              <a:rPr lang="en-US" sz="2000" dirty="0">
                <a:latin typeface="Cambria" panose="02040503050406030204" pitchFamily="18" charset="0"/>
                <a:ea typeface="Calibri" panose="020F0502020204030204" pitchFamily="34" charset="0"/>
                <a:cs typeface="Calibri" panose="020F0502020204030204" pitchFamily="34" charset="0"/>
              </a:rPr>
            </a:br>
            <a:r>
              <a:rPr lang="en-US" sz="2000" dirty="0">
                <a:latin typeface="Cambria" panose="02040503050406030204" pitchFamily="18" charset="0"/>
                <a:ea typeface="Calibri" panose="020F0502020204030204" pitchFamily="34" charset="0"/>
                <a:cs typeface="Calibri" panose="020F0502020204030204" pitchFamily="34" charset="0"/>
              </a:rPr>
              <a:t>After careful assessment, we determined the best-performing model to address our specific problem and maximize both accuracy and the F1 score.</a:t>
            </a:r>
          </a:p>
        </p:txBody>
      </p:sp>
    </p:spTree>
    <p:extLst>
      <p:ext uri="{BB962C8B-B14F-4D97-AF65-F5344CB8AC3E}">
        <p14:creationId xmlns:p14="http://schemas.microsoft.com/office/powerpoint/2010/main" val="1713186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A2C91B-C474-3B31-9D55-91EA26B4F4DD}"/>
              </a:ext>
            </a:extLst>
          </p:cNvPr>
          <p:cNvSpPr txBox="1"/>
          <p:nvPr/>
        </p:nvSpPr>
        <p:spPr>
          <a:xfrm>
            <a:off x="886408" y="606489"/>
            <a:ext cx="9806474" cy="1323439"/>
          </a:xfrm>
          <a:prstGeom prst="rect">
            <a:avLst/>
          </a:prstGeom>
          <a:noFill/>
        </p:spPr>
        <p:txBody>
          <a:bodyPr wrap="square" rtlCol="0">
            <a:spAutoFit/>
          </a:bodyPr>
          <a:lstStyle/>
          <a:p>
            <a:r>
              <a:rPr lang="en-IN" sz="2000" b="1" u="sng" dirty="0">
                <a:latin typeface="Cambria" panose="02040503050406030204" pitchFamily="18" charset="0"/>
                <a:ea typeface="Calibri" panose="020F0502020204030204" pitchFamily="34" charset="0"/>
                <a:cs typeface="Calibri" panose="020F0502020204030204" pitchFamily="34" charset="0"/>
              </a:rPr>
              <a:t>Based on the accuracy:</a:t>
            </a:r>
          </a:p>
          <a:p>
            <a:endParaRPr lang="en-IN" sz="2000" u="sng" dirty="0">
              <a:latin typeface="Cambria" panose="02040503050406030204" pitchFamily="18" charset="0"/>
              <a:ea typeface="Calibri" panose="020F0502020204030204" pitchFamily="34" charset="0"/>
              <a:cs typeface="Calibri" panose="020F0502020204030204" pitchFamily="34" charset="0"/>
            </a:endParaRPr>
          </a:p>
          <a:p>
            <a:r>
              <a:rPr lang="en-IN" sz="2000" dirty="0">
                <a:latin typeface="Cambria" panose="02040503050406030204" pitchFamily="18" charset="0"/>
                <a:ea typeface="Calibri" panose="020F0502020204030204" pitchFamily="34" charset="0"/>
                <a:cs typeface="Calibri" panose="020F0502020204030204" pitchFamily="34" charset="0"/>
              </a:rPr>
              <a:t>We can deduce that Logistic Regression has the highest accuracy out of all with 0.82  and with an ROC curve area of 0.84.</a:t>
            </a:r>
          </a:p>
        </p:txBody>
      </p:sp>
      <p:pic>
        <p:nvPicPr>
          <p:cNvPr id="6" name="Picture 5">
            <a:extLst>
              <a:ext uri="{FF2B5EF4-FFF2-40B4-BE49-F238E27FC236}">
                <a16:creationId xmlns:a16="http://schemas.microsoft.com/office/drawing/2014/main" id="{8E6302B6-59B6-BDA6-A59F-1D1384ACE43A}"/>
              </a:ext>
            </a:extLst>
          </p:cNvPr>
          <p:cNvPicPr>
            <a:picLocks noChangeAspect="1"/>
          </p:cNvPicPr>
          <p:nvPr/>
        </p:nvPicPr>
        <p:blipFill>
          <a:blip r:embed="rId2"/>
          <a:stretch>
            <a:fillRect/>
          </a:stretch>
        </p:blipFill>
        <p:spPr>
          <a:xfrm>
            <a:off x="5789645" y="1706471"/>
            <a:ext cx="5951736" cy="4257675"/>
          </a:xfrm>
          <a:prstGeom prst="rect">
            <a:avLst/>
          </a:prstGeom>
        </p:spPr>
      </p:pic>
      <p:pic>
        <p:nvPicPr>
          <p:cNvPr id="8" name="Picture 7">
            <a:extLst>
              <a:ext uri="{FF2B5EF4-FFF2-40B4-BE49-F238E27FC236}">
                <a16:creationId xmlns:a16="http://schemas.microsoft.com/office/drawing/2014/main" id="{C49232D4-8D4B-CDF1-3FA5-34AE5811ABC9}"/>
              </a:ext>
            </a:extLst>
          </p:cNvPr>
          <p:cNvPicPr>
            <a:picLocks noChangeAspect="1"/>
          </p:cNvPicPr>
          <p:nvPr/>
        </p:nvPicPr>
        <p:blipFill>
          <a:blip r:embed="rId3"/>
          <a:stretch>
            <a:fillRect/>
          </a:stretch>
        </p:blipFill>
        <p:spPr>
          <a:xfrm>
            <a:off x="1067383" y="2671255"/>
            <a:ext cx="4104692" cy="2024569"/>
          </a:xfrm>
          <a:prstGeom prst="rect">
            <a:avLst/>
          </a:prstGeom>
        </p:spPr>
      </p:pic>
    </p:spTree>
    <p:extLst>
      <p:ext uri="{BB962C8B-B14F-4D97-AF65-F5344CB8AC3E}">
        <p14:creationId xmlns:p14="http://schemas.microsoft.com/office/powerpoint/2010/main" val="3685884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A26186-8DC6-F187-1BCC-732F57E43DBE}"/>
              </a:ext>
            </a:extLst>
          </p:cNvPr>
          <p:cNvSpPr txBox="1"/>
          <p:nvPr/>
        </p:nvSpPr>
        <p:spPr>
          <a:xfrm>
            <a:off x="1408922" y="1166327"/>
            <a:ext cx="9468628" cy="2554545"/>
          </a:xfrm>
          <a:prstGeom prst="rect">
            <a:avLst/>
          </a:prstGeom>
          <a:noFill/>
        </p:spPr>
        <p:txBody>
          <a:bodyPr wrap="square" rtlCol="0">
            <a:spAutoFit/>
          </a:bodyPr>
          <a:lstStyle/>
          <a:p>
            <a:r>
              <a:rPr lang="en-IN" sz="2000" b="1" u="sng" dirty="0">
                <a:latin typeface="Cambria" panose="02040503050406030204" pitchFamily="18" charset="0"/>
                <a:ea typeface="Calibri" panose="020F0502020204030204" pitchFamily="34" charset="0"/>
                <a:cs typeface="Calibri" panose="020F0502020204030204" pitchFamily="34" charset="0"/>
              </a:rPr>
              <a:t>Conclusion:</a:t>
            </a:r>
          </a:p>
          <a:p>
            <a:endParaRPr lang="en-IN" sz="2000" u="sng" dirty="0">
              <a:latin typeface="Cambria" panose="02040503050406030204" pitchFamily="18" charset="0"/>
              <a:ea typeface="Calibri" panose="020F0502020204030204" pitchFamily="34" charset="0"/>
              <a:cs typeface="Calibri" panose="020F0502020204030204" pitchFamily="34" charset="0"/>
            </a:endParaRPr>
          </a:p>
          <a:p>
            <a:r>
              <a:rPr lang="en-US" sz="2000" dirty="0">
                <a:latin typeface="Cambria" panose="02040503050406030204" pitchFamily="18" charset="0"/>
                <a:ea typeface="Calibri" panose="020F0502020204030204" pitchFamily="34" charset="0"/>
                <a:cs typeface="Calibri" panose="020F0502020204030204" pitchFamily="34" charset="0"/>
              </a:rPr>
              <a:t>In conclusion, this project aimed to predict customer churn in the telecom industry using a machine learning model. The dataset was cleaned by removing duplicates and imputing missing values. Exploratory Data Analysis was performed to analyze the distribution of the independent variables and the target variable. Five models were used to predict customer churn, and the Logistic Regression model had the highest accuracy, F1-score and ROC curve area.</a:t>
            </a:r>
            <a:endParaRPr lang="en-IN" sz="2000" dirty="0">
              <a:latin typeface="Cambria" panose="020405030504060302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8069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3EA110-00B5-D970-0B7C-CF532294F033}"/>
              </a:ext>
            </a:extLst>
          </p:cNvPr>
          <p:cNvSpPr txBox="1"/>
          <p:nvPr/>
        </p:nvSpPr>
        <p:spPr>
          <a:xfrm>
            <a:off x="1043473" y="612844"/>
            <a:ext cx="10105053" cy="5324535"/>
          </a:xfrm>
          <a:prstGeom prst="rect">
            <a:avLst/>
          </a:prstGeom>
          <a:noFill/>
        </p:spPr>
        <p:txBody>
          <a:bodyPr wrap="square" rtlCol="0">
            <a:spAutoFit/>
          </a:bodyPr>
          <a:lstStyle/>
          <a:p>
            <a:r>
              <a:rPr lang="en-US" sz="2000" b="1" u="sng" dirty="0">
                <a:latin typeface="Cambria" panose="02040503050406030204" pitchFamily="18" charset="0"/>
                <a:ea typeface="Calibri" panose="020F0502020204030204" pitchFamily="34" charset="0"/>
                <a:cs typeface="Calibri" panose="020F0502020204030204" pitchFamily="34" charset="0"/>
              </a:rPr>
              <a:t>PROBLEM STATEMENT:</a:t>
            </a:r>
          </a:p>
          <a:p>
            <a:endParaRPr lang="en-US" sz="2000" u="sng" dirty="0">
              <a:latin typeface="Cambria" panose="02040503050406030204" pitchFamily="18" charset="0"/>
              <a:ea typeface="Calibri" panose="020F0502020204030204" pitchFamily="34" charset="0"/>
              <a:cs typeface="Calibri" panose="020F0502020204030204" pitchFamily="34" charset="0"/>
            </a:endParaRPr>
          </a:p>
          <a:p>
            <a:r>
              <a:rPr lang="en-US" sz="2000" dirty="0">
                <a:latin typeface="Cambria" panose="02040503050406030204" pitchFamily="18" charset="0"/>
                <a:ea typeface="Calibri" panose="020F0502020204030204" pitchFamily="34" charset="0"/>
                <a:cs typeface="Calibri" panose="020F0502020204030204" pitchFamily="34" charset="0"/>
              </a:rPr>
              <a:t>Telecommunication companies often face problem with customer churn, which is the loss of customers who stop using their services. To solve this problem, companies need to identify the customers who are likely to unsubscribe their services and take pre-emptive measures to retain them. With the help of various Machine learning models, we can predict the customers who are most likely to churn, based on various factors such as customer usage patterns, payment history, and demographics.</a:t>
            </a:r>
          </a:p>
          <a:p>
            <a:endParaRPr lang="en-IN" sz="2000" dirty="0">
              <a:latin typeface="Cambria" panose="02040503050406030204" pitchFamily="18" charset="0"/>
              <a:ea typeface="Calibri" panose="020F0502020204030204" pitchFamily="34" charset="0"/>
              <a:cs typeface="Calibri" panose="020F0502020204030204" pitchFamily="34" charset="0"/>
            </a:endParaRPr>
          </a:p>
          <a:p>
            <a:r>
              <a:rPr lang="en-US" sz="2000" b="1" u="sng" kern="100" dirty="0">
                <a:effectLst/>
                <a:latin typeface="Cambria" panose="02040503050406030204" pitchFamily="18" charset="0"/>
                <a:ea typeface="Calibri" panose="020F0502020204030204" pitchFamily="34" charset="0"/>
                <a:cs typeface="Calibri" panose="020F0502020204030204" pitchFamily="34" charset="0"/>
              </a:rPr>
              <a:t>PRIMARY PURPOSE: </a:t>
            </a:r>
          </a:p>
          <a:p>
            <a:endParaRPr lang="en-US" sz="2000" kern="100" dirty="0">
              <a:effectLst/>
              <a:latin typeface="Cambria" panose="02040503050406030204" pitchFamily="18" charset="0"/>
              <a:ea typeface="Calibri" panose="020F0502020204030204" pitchFamily="34" charset="0"/>
              <a:cs typeface="Calibri" panose="020F0502020204030204" pitchFamily="34" charset="0"/>
            </a:endParaRPr>
          </a:p>
          <a:p>
            <a:r>
              <a:rPr lang="en-US" sz="2000" kern="100" dirty="0">
                <a:effectLst/>
                <a:latin typeface="Cambria" panose="02040503050406030204" pitchFamily="18" charset="0"/>
                <a:ea typeface="Calibri" panose="020F0502020204030204" pitchFamily="34" charset="0"/>
                <a:cs typeface="Calibri" panose="020F0502020204030204" pitchFamily="34" charset="0"/>
              </a:rPr>
              <a:t>The fundamental goal of these predictive models is to anticipate whether a telecommunications customer will cancel their subscription or not. These models provide a probability or binary classification label for each customer, indicating the probability of churn. This forecast can be quite useful for recognizing customers who may be considering leaving and implementing proactive strategies to keep them engaged.</a:t>
            </a:r>
            <a:endParaRPr lang="en-IN" sz="2000" kern="100" dirty="0">
              <a:effectLst/>
              <a:latin typeface="Cambria" panose="02040503050406030204" pitchFamily="18" charset="0"/>
              <a:ea typeface="Calibri" panose="020F0502020204030204" pitchFamily="34" charset="0"/>
              <a:cs typeface="Calibri" panose="020F0502020204030204" pitchFamily="34" charset="0"/>
            </a:endParaRPr>
          </a:p>
          <a:p>
            <a:endParaRPr lang="en-IN" sz="2000" dirty="0">
              <a:latin typeface="Cambria" panose="020405030504060302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0652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32250CB3-DC69-55D8-9EA5-7BEBD01692D3}"/>
              </a:ext>
            </a:extLst>
          </p:cNvPr>
          <p:cNvSpPr/>
          <p:nvPr/>
        </p:nvSpPr>
        <p:spPr>
          <a:xfrm>
            <a:off x="681135" y="522514"/>
            <a:ext cx="5626359" cy="5589037"/>
          </a:xfrm>
          <a:prstGeom prst="ellipse">
            <a:avLst/>
          </a:prstGeom>
          <a:solidFill>
            <a:schemeClr val="accent1">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AC06D7AF-CC0B-70DC-C493-E019C3AAE092}"/>
              </a:ext>
            </a:extLst>
          </p:cNvPr>
          <p:cNvSpPr txBox="1"/>
          <p:nvPr/>
        </p:nvSpPr>
        <p:spPr>
          <a:xfrm>
            <a:off x="1810138" y="1720840"/>
            <a:ext cx="3769568" cy="3416320"/>
          </a:xfrm>
          <a:prstGeom prst="rect">
            <a:avLst/>
          </a:prstGeom>
          <a:noFill/>
        </p:spPr>
        <p:txBody>
          <a:bodyPr wrap="square" rtlCol="0">
            <a:spAutoFit/>
          </a:bodyPr>
          <a:lstStyle/>
          <a:p>
            <a:r>
              <a:rPr lang="en-US" sz="2400" b="1" u="sng" dirty="0">
                <a:solidFill>
                  <a:schemeClr val="bg1"/>
                </a:solidFill>
                <a:latin typeface="Calibri" panose="020F0502020204030204" pitchFamily="34" charset="0"/>
                <a:ea typeface="Calibri" panose="020F0502020204030204" pitchFamily="34" charset="0"/>
                <a:cs typeface="Calibri" panose="020F0502020204030204" pitchFamily="34" charset="0"/>
              </a:rPr>
              <a:t>Data Cleaning:</a:t>
            </a:r>
          </a:p>
          <a:p>
            <a:endParaRPr lang="en-US" sz="2400" u="sng"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The dataset used in this project contains 21 columns and 7,043 rows. The first step in the data cleaning process was to remove any missing values in the dataset.</a:t>
            </a:r>
            <a:endParaRPr lang="en-IN"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Oval 5">
            <a:extLst>
              <a:ext uri="{FF2B5EF4-FFF2-40B4-BE49-F238E27FC236}">
                <a16:creationId xmlns:a16="http://schemas.microsoft.com/office/drawing/2014/main" id="{84D64356-CF5E-C783-22E9-BEE8557FEA61}"/>
              </a:ext>
            </a:extLst>
          </p:cNvPr>
          <p:cNvSpPr/>
          <p:nvPr/>
        </p:nvSpPr>
        <p:spPr>
          <a:xfrm>
            <a:off x="6895322" y="879676"/>
            <a:ext cx="2304662" cy="225541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DBD8C337-082A-2169-F3AE-45526ECFACD8}"/>
              </a:ext>
            </a:extLst>
          </p:cNvPr>
          <p:cNvSpPr txBox="1"/>
          <p:nvPr/>
        </p:nvSpPr>
        <p:spPr>
          <a:xfrm>
            <a:off x="7315200" y="1164781"/>
            <a:ext cx="1464906" cy="1477328"/>
          </a:xfrm>
          <a:prstGeom prst="rect">
            <a:avLst/>
          </a:prstGeom>
          <a:noFill/>
        </p:spPr>
        <p:txBody>
          <a:bodyPr wrap="square" rtlCol="0">
            <a:spAutoFit/>
          </a:body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converting all categorical variables into dummy variables.</a:t>
            </a:r>
            <a:endParaRPr lang="en-IN" dirty="0">
              <a:solidFill>
                <a:schemeClr val="bg1"/>
              </a:solidFill>
            </a:endParaRPr>
          </a:p>
        </p:txBody>
      </p:sp>
      <p:sp>
        <p:nvSpPr>
          <p:cNvPr id="8" name="Oval 7">
            <a:extLst>
              <a:ext uri="{FF2B5EF4-FFF2-40B4-BE49-F238E27FC236}">
                <a16:creationId xmlns:a16="http://schemas.microsoft.com/office/drawing/2014/main" id="{1D12AFDA-C1DA-078C-38C2-A83E12C63527}"/>
              </a:ext>
            </a:extLst>
          </p:cNvPr>
          <p:cNvSpPr/>
          <p:nvPr/>
        </p:nvSpPr>
        <p:spPr>
          <a:xfrm>
            <a:off x="8938727" y="3722915"/>
            <a:ext cx="2481942" cy="2388636"/>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178AA486-579E-18D4-06AC-DD752B79F3AB}"/>
              </a:ext>
            </a:extLst>
          </p:cNvPr>
          <p:cNvSpPr txBox="1"/>
          <p:nvPr/>
        </p:nvSpPr>
        <p:spPr>
          <a:xfrm>
            <a:off x="9213979" y="4317068"/>
            <a:ext cx="1931437" cy="1200329"/>
          </a:xfrm>
          <a:prstGeom prst="rect">
            <a:avLst/>
          </a:prstGeom>
          <a:noFill/>
        </p:spPr>
        <p:txBody>
          <a:bodyPr wrap="square" rtlCol="0">
            <a:spAutoFit/>
          </a:body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Converting churn predictor  variable to binary numeric value.</a:t>
            </a:r>
            <a:endParaRPr lang="en-IN" dirty="0">
              <a:solidFill>
                <a:schemeClr val="bg1"/>
              </a:solidFill>
            </a:endParaRPr>
          </a:p>
        </p:txBody>
      </p:sp>
    </p:spTree>
    <p:extLst>
      <p:ext uri="{BB962C8B-B14F-4D97-AF65-F5344CB8AC3E}">
        <p14:creationId xmlns:p14="http://schemas.microsoft.com/office/powerpoint/2010/main" val="69922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6F90FB-6EEC-D01E-00C9-34D4EE52FB16}"/>
              </a:ext>
            </a:extLst>
          </p:cNvPr>
          <p:cNvSpPr txBox="1"/>
          <p:nvPr/>
        </p:nvSpPr>
        <p:spPr>
          <a:xfrm>
            <a:off x="1118118" y="1095787"/>
            <a:ext cx="9955763" cy="1631216"/>
          </a:xfrm>
          <a:prstGeom prst="rect">
            <a:avLst/>
          </a:prstGeom>
          <a:noFill/>
        </p:spPr>
        <p:txBody>
          <a:bodyPr wrap="square" rtlCol="0">
            <a:spAutoFit/>
          </a:bodyPr>
          <a:lstStyle/>
          <a:p>
            <a:r>
              <a:rPr lang="en-IN" sz="2000" dirty="0">
                <a:latin typeface="Cambria" panose="02040503050406030204" pitchFamily="18" charset="0"/>
                <a:ea typeface="Calibri" panose="020F0502020204030204" pitchFamily="34" charset="0"/>
                <a:cs typeface="Calibri" panose="020F0502020204030204" pitchFamily="34" charset="0"/>
              </a:rPr>
              <a:t>Now we perform the </a:t>
            </a:r>
            <a:r>
              <a:rPr lang="en-IN" sz="2000" b="1" dirty="0">
                <a:latin typeface="Cambria" panose="02040503050406030204" pitchFamily="18" charset="0"/>
                <a:ea typeface="Calibri" panose="020F0502020204030204" pitchFamily="34" charset="0"/>
                <a:cs typeface="Calibri" panose="020F0502020204030204" pitchFamily="34" charset="0"/>
              </a:rPr>
              <a:t>DATA VISUALIZATION </a:t>
            </a:r>
            <a:r>
              <a:rPr lang="en-IN" sz="2000" dirty="0">
                <a:latin typeface="Cambria" panose="02040503050406030204" pitchFamily="18" charset="0"/>
                <a:ea typeface="Calibri" panose="020F0502020204030204" pitchFamily="34" charset="0"/>
                <a:cs typeface="Calibri" panose="020F0502020204030204" pitchFamily="34" charset="0"/>
              </a:rPr>
              <a:t>on the data to get the insights about the customer churn based on following factors.</a:t>
            </a:r>
          </a:p>
          <a:p>
            <a:endParaRPr lang="en-IN" sz="2000" dirty="0">
              <a:latin typeface="Cambria" panose="02040503050406030204" pitchFamily="18" charset="0"/>
              <a:ea typeface="Calibri" panose="020F0502020204030204" pitchFamily="34" charset="0"/>
              <a:cs typeface="Calibri" panose="020F0502020204030204" pitchFamily="34" charset="0"/>
            </a:endParaRPr>
          </a:p>
          <a:p>
            <a:r>
              <a:rPr lang="en-IN" sz="2000" dirty="0">
                <a:latin typeface="Cambria" panose="02040503050406030204" pitchFamily="18" charset="0"/>
                <a:ea typeface="Calibri" panose="020F0502020204030204" pitchFamily="34" charset="0"/>
                <a:cs typeface="Calibri" panose="020F0502020204030204" pitchFamily="34" charset="0"/>
              </a:rPr>
              <a:t>Note that we have the following parameters in the Dataset and we tried to introduce the relevant variables into our consideration.</a:t>
            </a:r>
          </a:p>
        </p:txBody>
      </p:sp>
      <p:sp>
        <p:nvSpPr>
          <p:cNvPr id="5" name="TextBox 4">
            <a:extLst>
              <a:ext uri="{FF2B5EF4-FFF2-40B4-BE49-F238E27FC236}">
                <a16:creationId xmlns:a16="http://schemas.microsoft.com/office/drawing/2014/main" id="{EE055A0B-D508-C191-A0A0-9E9D3A910BFA}"/>
              </a:ext>
            </a:extLst>
          </p:cNvPr>
          <p:cNvSpPr txBox="1"/>
          <p:nvPr/>
        </p:nvSpPr>
        <p:spPr>
          <a:xfrm>
            <a:off x="1118118" y="2988422"/>
            <a:ext cx="8656320" cy="1754326"/>
          </a:xfrm>
          <a:prstGeom prst="rect">
            <a:avLst/>
          </a:prstGeom>
          <a:noFill/>
        </p:spPr>
        <p:txBody>
          <a:bodyPr wrap="square">
            <a:spAutoFit/>
          </a:bodyPr>
          <a:lstStyle/>
          <a:p>
            <a:r>
              <a:rPr lang="en-US" i="1" dirty="0" err="1"/>
              <a:t>customerID</a:t>
            </a:r>
            <a:r>
              <a:rPr lang="en-US" i="1" dirty="0"/>
              <a:t>, 	gender,		</a:t>
            </a:r>
            <a:r>
              <a:rPr lang="en-US" i="1" dirty="0" err="1"/>
              <a:t>SeniorCitizen</a:t>
            </a:r>
            <a:r>
              <a:rPr lang="en-US" i="1" dirty="0"/>
              <a:t>,		Partner,	</a:t>
            </a:r>
          </a:p>
          <a:p>
            <a:r>
              <a:rPr lang="en-US" i="1" dirty="0"/>
              <a:t>Dependents, 	tenure,		</a:t>
            </a:r>
            <a:r>
              <a:rPr lang="en-US" i="1" dirty="0" err="1"/>
              <a:t>PhoneService</a:t>
            </a:r>
            <a:r>
              <a:rPr lang="en-US" i="1" dirty="0"/>
              <a:t>		</a:t>
            </a:r>
            <a:r>
              <a:rPr lang="en-US" i="1" dirty="0" err="1"/>
              <a:t>MultipleLines</a:t>
            </a:r>
            <a:endParaRPr lang="en-US" i="1" dirty="0"/>
          </a:p>
          <a:p>
            <a:r>
              <a:rPr lang="en-US" i="1" dirty="0" err="1"/>
              <a:t>InternetService</a:t>
            </a:r>
            <a:r>
              <a:rPr lang="en-US" i="1" dirty="0"/>
              <a:t>	</a:t>
            </a:r>
            <a:r>
              <a:rPr lang="en-US" i="1" dirty="0" err="1"/>
              <a:t>OnlineSecurity</a:t>
            </a:r>
            <a:r>
              <a:rPr lang="en-US" i="1" dirty="0"/>
              <a:t>	</a:t>
            </a:r>
            <a:r>
              <a:rPr lang="en-US" i="1" dirty="0" err="1"/>
              <a:t>OnlineBackup</a:t>
            </a:r>
            <a:r>
              <a:rPr lang="en-US" i="1" dirty="0"/>
              <a:t>		</a:t>
            </a:r>
            <a:r>
              <a:rPr lang="en-US" i="1" dirty="0" err="1"/>
              <a:t>DeviceProtection</a:t>
            </a:r>
            <a:endParaRPr lang="en-US" i="1" dirty="0"/>
          </a:p>
          <a:p>
            <a:r>
              <a:rPr lang="en-US" i="1" dirty="0" err="1"/>
              <a:t>TechSupport</a:t>
            </a:r>
            <a:r>
              <a:rPr lang="en-US" i="1" dirty="0"/>
              <a:t>	</a:t>
            </a:r>
            <a:r>
              <a:rPr lang="en-US" i="1" dirty="0" err="1"/>
              <a:t>StreamingTV</a:t>
            </a:r>
            <a:r>
              <a:rPr lang="en-US" i="1" dirty="0"/>
              <a:t>	</a:t>
            </a:r>
            <a:r>
              <a:rPr lang="en-US" i="1" dirty="0" err="1"/>
              <a:t>StreamingMovies</a:t>
            </a:r>
            <a:r>
              <a:rPr lang="en-US" i="1" dirty="0"/>
              <a:t>		Contract</a:t>
            </a:r>
          </a:p>
          <a:p>
            <a:r>
              <a:rPr lang="en-US" i="1" dirty="0" err="1"/>
              <a:t>PaperlessBilling</a:t>
            </a:r>
            <a:r>
              <a:rPr lang="en-US" i="1" dirty="0"/>
              <a:t>	</a:t>
            </a:r>
            <a:r>
              <a:rPr lang="en-US" i="1" dirty="0" err="1"/>
              <a:t>PaymentMethod</a:t>
            </a:r>
            <a:r>
              <a:rPr lang="en-US" i="1" dirty="0"/>
              <a:t>	</a:t>
            </a:r>
            <a:r>
              <a:rPr lang="en-US" i="1" dirty="0" err="1"/>
              <a:t>MonthlyCharges</a:t>
            </a:r>
            <a:r>
              <a:rPr lang="en-US" i="1" dirty="0"/>
              <a:t>		</a:t>
            </a:r>
            <a:r>
              <a:rPr lang="en-US" i="1" dirty="0" err="1"/>
              <a:t>TotalCharges</a:t>
            </a:r>
            <a:endParaRPr lang="en-US" i="1" dirty="0"/>
          </a:p>
          <a:p>
            <a:r>
              <a:rPr lang="en-US" i="1" dirty="0"/>
              <a:t>Churn</a:t>
            </a:r>
          </a:p>
        </p:txBody>
      </p:sp>
      <p:sp>
        <p:nvSpPr>
          <p:cNvPr id="6" name="TextBox 5">
            <a:extLst>
              <a:ext uri="{FF2B5EF4-FFF2-40B4-BE49-F238E27FC236}">
                <a16:creationId xmlns:a16="http://schemas.microsoft.com/office/drawing/2014/main" id="{04E0888A-DBD0-9099-00C4-4ECBBC31D8EC}"/>
              </a:ext>
            </a:extLst>
          </p:cNvPr>
          <p:cNvSpPr txBox="1"/>
          <p:nvPr/>
        </p:nvSpPr>
        <p:spPr>
          <a:xfrm>
            <a:off x="1244600" y="5105400"/>
            <a:ext cx="7694350" cy="369332"/>
          </a:xfrm>
          <a:prstGeom prst="rect">
            <a:avLst/>
          </a:prstGeom>
          <a:noFill/>
        </p:spPr>
        <p:txBody>
          <a:bodyPr wrap="none" rtlCol="0">
            <a:spAutoFit/>
          </a:bodyPr>
          <a:lstStyle/>
          <a:p>
            <a:r>
              <a:rPr lang="en-US" dirty="0"/>
              <a:t>Only </a:t>
            </a:r>
            <a:r>
              <a:rPr lang="en-US" i="1" dirty="0" err="1"/>
              <a:t>monthlycharges</a:t>
            </a:r>
            <a:r>
              <a:rPr lang="en-US" i="1" dirty="0"/>
              <a:t>, tenure, churn</a:t>
            </a:r>
            <a:r>
              <a:rPr lang="en-US" dirty="0"/>
              <a:t> are numerical variable. Rest are categorical.</a:t>
            </a:r>
          </a:p>
        </p:txBody>
      </p:sp>
    </p:spTree>
    <p:extLst>
      <p:ext uri="{BB962C8B-B14F-4D97-AF65-F5344CB8AC3E}">
        <p14:creationId xmlns:p14="http://schemas.microsoft.com/office/powerpoint/2010/main" val="3406796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020378-D48C-2AF0-2028-FDB14A58CB0F}"/>
              </a:ext>
            </a:extLst>
          </p:cNvPr>
          <p:cNvPicPr>
            <a:picLocks noChangeAspect="1"/>
          </p:cNvPicPr>
          <p:nvPr/>
        </p:nvPicPr>
        <p:blipFill>
          <a:blip r:embed="rId2"/>
          <a:stretch>
            <a:fillRect/>
          </a:stretch>
        </p:blipFill>
        <p:spPr>
          <a:xfrm>
            <a:off x="685800" y="798004"/>
            <a:ext cx="6585884" cy="4404742"/>
          </a:xfrm>
          <a:prstGeom prst="rect">
            <a:avLst/>
          </a:prstGeom>
        </p:spPr>
      </p:pic>
      <p:sp>
        <p:nvSpPr>
          <p:cNvPr id="4" name="TextBox 3">
            <a:extLst>
              <a:ext uri="{FF2B5EF4-FFF2-40B4-BE49-F238E27FC236}">
                <a16:creationId xmlns:a16="http://schemas.microsoft.com/office/drawing/2014/main" id="{EA54A36B-4593-7930-A72A-8DA102AFEAFF}"/>
              </a:ext>
            </a:extLst>
          </p:cNvPr>
          <p:cNvSpPr txBox="1"/>
          <p:nvPr/>
        </p:nvSpPr>
        <p:spPr>
          <a:xfrm>
            <a:off x="7486651" y="1543050"/>
            <a:ext cx="4019550" cy="2554545"/>
          </a:xfrm>
          <a:prstGeom prst="rect">
            <a:avLst/>
          </a:prstGeom>
          <a:noFill/>
        </p:spPr>
        <p:txBody>
          <a:bodyPr wrap="square" rtlCol="0">
            <a:spAutoFit/>
          </a:bodyPr>
          <a:lstStyle/>
          <a:p>
            <a:r>
              <a:rPr lang="en-IN" sz="2000" u="sng" dirty="0">
                <a:latin typeface="Calibri" panose="020F0502020204030204" pitchFamily="34" charset="0"/>
                <a:ea typeface="Calibri" panose="020F0502020204030204" pitchFamily="34" charset="0"/>
                <a:cs typeface="Calibri" panose="020F0502020204030204" pitchFamily="34" charset="0"/>
              </a:rPr>
              <a:t>Correlation Heatmap:</a:t>
            </a:r>
          </a:p>
          <a:p>
            <a:endParaRPr lang="en-IN" sz="2000" u="sng"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We have used the correlation heatmap on the variables like tenure, monthly charges and churn as we cannot use categorical variables in heatmap, we used the numerical variables.</a:t>
            </a:r>
          </a:p>
        </p:txBody>
      </p:sp>
    </p:spTree>
    <p:extLst>
      <p:ext uri="{BB962C8B-B14F-4D97-AF65-F5344CB8AC3E}">
        <p14:creationId xmlns:p14="http://schemas.microsoft.com/office/powerpoint/2010/main" val="478463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FB3B2E-018F-9C45-6DC2-85FDE60F4DA7}"/>
              </a:ext>
            </a:extLst>
          </p:cNvPr>
          <p:cNvPicPr>
            <a:picLocks noChangeAspect="1"/>
          </p:cNvPicPr>
          <p:nvPr/>
        </p:nvPicPr>
        <p:blipFill>
          <a:blip r:embed="rId2"/>
          <a:stretch>
            <a:fillRect/>
          </a:stretch>
        </p:blipFill>
        <p:spPr>
          <a:xfrm>
            <a:off x="0" y="0"/>
            <a:ext cx="4640982" cy="3779848"/>
          </a:xfrm>
          <a:prstGeom prst="rect">
            <a:avLst/>
          </a:prstGeom>
        </p:spPr>
      </p:pic>
      <p:pic>
        <p:nvPicPr>
          <p:cNvPr id="5" name="Picture 4">
            <a:extLst>
              <a:ext uri="{FF2B5EF4-FFF2-40B4-BE49-F238E27FC236}">
                <a16:creationId xmlns:a16="http://schemas.microsoft.com/office/drawing/2014/main" id="{7C7BBA9E-8736-5F44-BCFE-8FAEBE2D575F}"/>
              </a:ext>
            </a:extLst>
          </p:cNvPr>
          <p:cNvPicPr>
            <a:picLocks noChangeAspect="1"/>
          </p:cNvPicPr>
          <p:nvPr/>
        </p:nvPicPr>
        <p:blipFill>
          <a:blip r:embed="rId3"/>
          <a:stretch>
            <a:fillRect/>
          </a:stretch>
        </p:blipFill>
        <p:spPr>
          <a:xfrm>
            <a:off x="6690049" y="3107454"/>
            <a:ext cx="5102547" cy="3619917"/>
          </a:xfrm>
          <a:prstGeom prst="rect">
            <a:avLst/>
          </a:prstGeom>
        </p:spPr>
      </p:pic>
      <p:sp>
        <p:nvSpPr>
          <p:cNvPr id="6" name="TextBox 5">
            <a:extLst>
              <a:ext uri="{FF2B5EF4-FFF2-40B4-BE49-F238E27FC236}">
                <a16:creationId xmlns:a16="http://schemas.microsoft.com/office/drawing/2014/main" id="{57F2E3EE-4BF9-6BFB-FFDE-72FBF3E45754}"/>
              </a:ext>
            </a:extLst>
          </p:cNvPr>
          <p:cNvSpPr txBox="1"/>
          <p:nvPr/>
        </p:nvSpPr>
        <p:spPr>
          <a:xfrm>
            <a:off x="6096000" y="942392"/>
            <a:ext cx="5491323" cy="1015663"/>
          </a:xfrm>
          <a:prstGeom prst="rect">
            <a:avLst/>
          </a:prstGeom>
          <a:noFill/>
        </p:spPr>
        <p:txBody>
          <a:bodyPr wrap="square" rtlCol="0">
            <a:spAutoFit/>
          </a:bodyPr>
          <a:lstStyle/>
          <a:p>
            <a:r>
              <a:rPr lang="en-US" sz="2000" b="0" dirty="0">
                <a:effectLst/>
                <a:latin typeface="Cambria" panose="02040503050406030204" pitchFamily="18" charset="0"/>
                <a:ea typeface="Calibri" panose="020F0502020204030204" pitchFamily="34" charset="0"/>
                <a:cs typeface="Calibri" panose="020F0502020204030204" pitchFamily="34" charset="0"/>
              </a:rPr>
              <a:t>Gender Distribution - About half of the customers in our data set are male while the other half are female</a:t>
            </a:r>
            <a:r>
              <a:rPr lang="en-IN" sz="2000" b="0" dirty="0">
                <a:effectLst/>
                <a:latin typeface="Cambria" panose="02040503050406030204" pitchFamily="18" charset="0"/>
                <a:ea typeface="Calibri" panose="020F0502020204030204" pitchFamily="34" charset="0"/>
                <a:cs typeface="Calibri" panose="020F0502020204030204" pitchFamily="34" charset="0"/>
              </a:rPr>
              <a:t>.</a:t>
            </a:r>
            <a:endParaRPr lang="en-US" sz="2000" b="0" dirty="0">
              <a:effectLst/>
              <a:latin typeface="Cambria" panose="02040503050406030204" pitchFamily="18"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46FC158-6C0D-66FC-6B39-70C04EF20140}"/>
              </a:ext>
            </a:extLst>
          </p:cNvPr>
          <p:cNvSpPr txBox="1"/>
          <p:nvPr/>
        </p:nvSpPr>
        <p:spPr>
          <a:xfrm>
            <a:off x="354563" y="4385388"/>
            <a:ext cx="4640982" cy="1631216"/>
          </a:xfrm>
          <a:prstGeom prst="rect">
            <a:avLst/>
          </a:prstGeom>
          <a:noFill/>
        </p:spPr>
        <p:txBody>
          <a:bodyPr wrap="square" rtlCol="0">
            <a:spAutoFit/>
          </a:bodyPr>
          <a:lstStyle/>
          <a:p>
            <a:r>
              <a:rPr lang="en-US" sz="2000" b="0" dirty="0">
                <a:effectLst/>
                <a:latin typeface="Cambria" panose="02040503050406030204" pitchFamily="18" charset="0"/>
                <a:ea typeface="Calibri" panose="020F0502020204030204" pitchFamily="34" charset="0"/>
                <a:cs typeface="Calibri" panose="020F0502020204030204" pitchFamily="34" charset="0"/>
              </a:rPr>
              <a:t>Senior Citizens - There are only 16% of the customers who are senior citizens.</a:t>
            </a:r>
          </a:p>
          <a:p>
            <a:r>
              <a:rPr lang="en-US" sz="2000" b="0" dirty="0">
                <a:effectLst/>
                <a:latin typeface="Cambria" panose="02040503050406030204" pitchFamily="18" charset="0"/>
                <a:ea typeface="Calibri" panose="020F0502020204030204" pitchFamily="34" charset="0"/>
                <a:cs typeface="Calibri" panose="020F0502020204030204" pitchFamily="34" charset="0"/>
              </a:rPr>
              <a:t>Thus, most of our customers in the data are younger people.</a:t>
            </a:r>
          </a:p>
          <a:p>
            <a:endParaRPr lang="en-IN" sz="2000" dirty="0">
              <a:latin typeface="Cambria" panose="020405030504060302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0343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FF453C-C3F5-ACE7-F214-05A9396493AD}"/>
              </a:ext>
            </a:extLst>
          </p:cNvPr>
          <p:cNvPicPr>
            <a:picLocks noChangeAspect="1"/>
          </p:cNvPicPr>
          <p:nvPr/>
        </p:nvPicPr>
        <p:blipFill>
          <a:blip r:embed="rId3"/>
          <a:stretch>
            <a:fillRect/>
          </a:stretch>
        </p:blipFill>
        <p:spPr>
          <a:xfrm>
            <a:off x="243501" y="169349"/>
            <a:ext cx="6500199" cy="3640651"/>
          </a:xfrm>
          <a:prstGeom prst="rect">
            <a:avLst/>
          </a:prstGeom>
        </p:spPr>
      </p:pic>
      <p:pic>
        <p:nvPicPr>
          <p:cNvPr id="4" name="Picture 3">
            <a:extLst>
              <a:ext uri="{FF2B5EF4-FFF2-40B4-BE49-F238E27FC236}">
                <a16:creationId xmlns:a16="http://schemas.microsoft.com/office/drawing/2014/main" id="{6860A232-E41E-F020-8CC4-8CA0C5DABD36}"/>
              </a:ext>
            </a:extLst>
          </p:cNvPr>
          <p:cNvPicPr>
            <a:picLocks noChangeAspect="1"/>
          </p:cNvPicPr>
          <p:nvPr/>
        </p:nvPicPr>
        <p:blipFill>
          <a:blip r:embed="rId4"/>
          <a:stretch>
            <a:fillRect/>
          </a:stretch>
        </p:blipFill>
        <p:spPr>
          <a:xfrm>
            <a:off x="5741357" y="3429000"/>
            <a:ext cx="6345868" cy="3423482"/>
          </a:xfrm>
          <a:prstGeom prst="rect">
            <a:avLst/>
          </a:prstGeom>
        </p:spPr>
      </p:pic>
      <p:sp>
        <p:nvSpPr>
          <p:cNvPr id="5" name="TextBox 4">
            <a:extLst>
              <a:ext uri="{FF2B5EF4-FFF2-40B4-BE49-F238E27FC236}">
                <a16:creationId xmlns:a16="http://schemas.microsoft.com/office/drawing/2014/main" id="{1C3C78DC-593E-2F21-80BF-BBAE90893DE0}"/>
              </a:ext>
            </a:extLst>
          </p:cNvPr>
          <p:cNvSpPr txBox="1"/>
          <p:nvPr/>
        </p:nvSpPr>
        <p:spPr>
          <a:xfrm>
            <a:off x="926761" y="4338734"/>
            <a:ext cx="4814596" cy="1323439"/>
          </a:xfrm>
          <a:prstGeom prst="rect">
            <a:avLst/>
          </a:prstGeom>
          <a:noFill/>
        </p:spPr>
        <p:txBody>
          <a:bodyPr wrap="square" rtlCol="0">
            <a:spAutoFit/>
          </a:bodyPr>
          <a:lstStyle/>
          <a:p>
            <a:r>
              <a:rPr lang="en-IN" sz="2000" b="1" u="sng" dirty="0">
                <a:latin typeface="Cambria" panose="02040503050406030204" pitchFamily="18" charset="0"/>
                <a:ea typeface="Calibri" panose="020F0502020204030204" pitchFamily="34" charset="0"/>
                <a:cs typeface="Calibri" panose="020F0502020204030204" pitchFamily="34" charset="0"/>
              </a:rPr>
              <a:t>Distribution of churn:</a:t>
            </a:r>
          </a:p>
          <a:p>
            <a:endParaRPr lang="en-IN" sz="2000" dirty="0">
              <a:latin typeface="Cambria" panose="02040503050406030204" pitchFamily="18" charset="0"/>
              <a:ea typeface="Calibri" panose="020F0502020204030204" pitchFamily="34" charset="0"/>
              <a:cs typeface="Calibri" panose="020F0502020204030204" pitchFamily="34" charset="0"/>
            </a:endParaRPr>
          </a:p>
          <a:p>
            <a:r>
              <a:rPr lang="en-IN" sz="2000" dirty="0">
                <a:latin typeface="Cambria" panose="02040503050406030204" pitchFamily="18" charset="0"/>
                <a:ea typeface="Calibri" panose="020F0502020204030204" pitchFamily="34" charset="0"/>
                <a:cs typeface="Calibri" panose="020F0502020204030204" pitchFamily="34" charset="0"/>
              </a:rPr>
              <a:t>This graph gives the overall churn distribution in  the data.</a:t>
            </a:r>
          </a:p>
        </p:txBody>
      </p:sp>
      <p:sp>
        <p:nvSpPr>
          <p:cNvPr id="6" name="TextBox 5">
            <a:extLst>
              <a:ext uri="{FF2B5EF4-FFF2-40B4-BE49-F238E27FC236}">
                <a16:creationId xmlns:a16="http://schemas.microsoft.com/office/drawing/2014/main" id="{19BFFC02-1CE7-7DE9-EC40-AEC79C261817}"/>
              </a:ext>
            </a:extLst>
          </p:cNvPr>
          <p:cNvSpPr txBox="1"/>
          <p:nvPr/>
        </p:nvSpPr>
        <p:spPr>
          <a:xfrm>
            <a:off x="6568751" y="1026367"/>
            <a:ext cx="4917233" cy="1938992"/>
          </a:xfrm>
          <a:prstGeom prst="rect">
            <a:avLst/>
          </a:prstGeom>
          <a:noFill/>
        </p:spPr>
        <p:txBody>
          <a:bodyPr wrap="square" rtlCol="0">
            <a:spAutoFit/>
          </a:bodyPr>
          <a:lstStyle/>
          <a:p>
            <a:r>
              <a:rPr lang="en-IN" sz="2000" b="1" u="sng" dirty="0">
                <a:latin typeface="Cambria" panose="02040503050406030204" pitchFamily="18" charset="0"/>
                <a:ea typeface="Calibri" panose="020F0502020204030204" pitchFamily="34" charset="0"/>
                <a:cs typeface="Calibri" panose="020F0502020204030204" pitchFamily="34" charset="0"/>
              </a:rPr>
              <a:t>Distribution of monthly charges:</a:t>
            </a:r>
          </a:p>
          <a:p>
            <a:endParaRPr lang="en-IN" sz="2000" u="sng" dirty="0">
              <a:latin typeface="Cambria" panose="02040503050406030204" pitchFamily="18" charset="0"/>
              <a:ea typeface="Calibri" panose="020F0502020204030204" pitchFamily="34" charset="0"/>
              <a:cs typeface="Calibri" panose="020F0502020204030204" pitchFamily="34" charset="0"/>
            </a:endParaRPr>
          </a:p>
          <a:p>
            <a:r>
              <a:rPr lang="en-IN" sz="2000" dirty="0">
                <a:latin typeface="Cambria" panose="02040503050406030204" pitchFamily="18" charset="0"/>
                <a:ea typeface="Calibri" panose="020F0502020204030204" pitchFamily="34" charset="0"/>
                <a:cs typeface="Calibri" panose="020F0502020204030204" pitchFamily="34" charset="0"/>
              </a:rPr>
              <a:t>We can see that a greater number of customers were using the basic monthly charges of 20.</a:t>
            </a:r>
          </a:p>
          <a:p>
            <a:endParaRPr lang="en-IN" sz="2000" dirty="0">
              <a:latin typeface="Cambria" panose="020405030504060302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1284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EEC9E1A-46FC-E81D-F29D-E78992187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8888" y="259334"/>
            <a:ext cx="6535928" cy="512732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24AB725-0A87-01E0-CD2D-4086D5F359B0}"/>
              </a:ext>
            </a:extLst>
          </p:cNvPr>
          <p:cNvSpPr txBox="1"/>
          <p:nvPr/>
        </p:nvSpPr>
        <p:spPr>
          <a:xfrm>
            <a:off x="1886946" y="5636081"/>
            <a:ext cx="7767383" cy="1200329"/>
          </a:xfrm>
          <a:prstGeom prst="rect">
            <a:avLst/>
          </a:prstGeom>
          <a:noFill/>
        </p:spPr>
        <p:txBody>
          <a:bodyPr wrap="none" rtlCol="0">
            <a:spAutoFit/>
          </a:bodyPr>
          <a:lstStyle/>
          <a:p>
            <a:pPr algn="just"/>
            <a:r>
              <a:rPr lang="en-US" b="0" dirty="0">
                <a:effectLst/>
                <a:latin typeface="Cambria" panose="02040503050406030204" pitchFamily="18" charset="0"/>
              </a:rPr>
              <a:t>As we can see from this graph most of the customers are in the month to </a:t>
            </a:r>
          </a:p>
          <a:p>
            <a:pPr algn="just"/>
            <a:r>
              <a:rPr lang="en-US" b="0" dirty="0">
                <a:effectLst/>
                <a:latin typeface="Cambria" panose="02040503050406030204" pitchFamily="18" charset="0"/>
              </a:rPr>
              <a:t>month contract. While there are equal number of customers in the 1 year and</a:t>
            </a:r>
          </a:p>
          <a:p>
            <a:pPr algn="just"/>
            <a:r>
              <a:rPr lang="en-US" b="0" dirty="0">
                <a:effectLst/>
                <a:latin typeface="Cambria" panose="02040503050406030204" pitchFamily="18" charset="0"/>
              </a:rPr>
              <a:t>2 year contracts.</a:t>
            </a:r>
          </a:p>
          <a:p>
            <a:pPr algn="just"/>
            <a:endParaRPr lang="en-US" dirty="0">
              <a:latin typeface="Cambria" panose="02040503050406030204" pitchFamily="18" charset="0"/>
            </a:endParaRPr>
          </a:p>
        </p:txBody>
      </p:sp>
    </p:spTree>
    <p:extLst>
      <p:ext uri="{BB962C8B-B14F-4D97-AF65-F5344CB8AC3E}">
        <p14:creationId xmlns:p14="http://schemas.microsoft.com/office/powerpoint/2010/main" val="2718302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6B519E5-C630-0BCE-1289-081256C52B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2484" y="730916"/>
            <a:ext cx="7129316" cy="570662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EC3904B-3FD8-1AD8-35E6-09FC99FC1F90}"/>
              </a:ext>
            </a:extLst>
          </p:cNvPr>
          <p:cNvSpPr txBox="1"/>
          <p:nvPr/>
        </p:nvSpPr>
        <p:spPr>
          <a:xfrm>
            <a:off x="2832100" y="84585"/>
            <a:ext cx="5496954" cy="646331"/>
          </a:xfrm>
          <a:prstGeom prst="rect">
            <a:avLst/>
          </a:prstGeom>
          <a:noFill/>
        </p:spPr>
        <p:txBody>
          <a:bodyPr wrap="none" rtlCol="0">
            <a:spAutoFit/>
          </a:bodyPr>
          <a:lstStyle/>
          <a:p>
            <a:r>
              <a:rPr lang="en-US" b="1" i="0" dirty="0">
                <a:solidFill>
                  <a:srgbClr val="000000"/>
                </a:solidFill>
                <a:effectLst/>
                <a:latin typeface="Cambria" panose="02040503050406030204" pitchFamily="18" charset="0"/>
              </a:rPr>
              <a:t>Distribution of various services used by customers</a:t>
            </a:r>
          </a:p>
          <a:p>
            <a:endParaRPr lang="en-US" b="1" dirty="0">
              <a:latin typeface="Cambria" panose="02040503050406030204" pitchFamily="18" charset="0"/>
            </a:endParaRPr>
          </a:p>
        </p:txBody>
      </p:sp>
    </p:spTree>
    <p:extLst>
      <p:ext uri="{BB962C8B-B14F-4D97-AF65-F5344CB8AC3E}">
        <p14:creationId xmlns:p14="http://schemas.microsoft.com/office/powerpoint/2010/main" val="1676439841"/>
      </p:ext>
    </p:extLst>
  </p:cSld>
  <p:clrMapOvr>
    <a:masterClrMapping/>
  </p:clrMapOvr>
</p:sld>
</file>

<file path=ppt/theme/theme1.xml><?xml version="1.0" encoding="utf-8"?>
<a:theme xmlns:a="http://schemas.openxmlformats.org/drawingml/2006/main" name="Vanilla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2424</TotalTime>
  <Words>1144</Words>
  <Application>Microsoft Macintosh PowerPoint</Application>
  <PresentationFormat>Widescreen</PresentationFormat>
  <Paragraphs>94</Paragraphs>
  <Slides>18</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Calibri Light</vt:lpstr>
      <vt:lpstr>Cambria</vt:lpstr>
      <vt:lpstr>Neue Haas Grotesk Text Pro</vt:lpstr>
      <vt:lpstr>VanillaVTI</vt:lpstr>
      <vt:lpstr>Office Theme</vt:lpstr>
      <vt:lpstr>TELECOM CHURN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ANALYSIS</dc:title>
  <dc:creator>durga Pranitha</dc:creator>
  <cp:lastModifiedBy>Md Kamruzzaman Kamrul</cp:lastModifiedBy>
  <cp:revision>3</cp:revision>
  <dcterms:created xsi:type="dcterms:W3CDTF">2023-09-29T17:45:22Z</dcterms:created>
  <dcterms:modified xsi:type="dcterms:W3CDTF">2023-10-01T20:25:39Z</dcterms:modified>
</cp:coreProperties>
</file>